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59" r:id="rId4"/>
    <p:sldId id="270" r:id="rId5"/>
    <p:sldId id="269" r:id="rId6"/>
    <p:sldId id="268" r:id="rId7"/>
    <p:sldId id="267" r:id="rId8"/>
    <p:sldId id="266" r:id="rId9"/>
    <p:sldId id="265" r:id="rId10"/>
    <p:sldId id="264" r:id="rId11"/>
    <p:sldId id="263" r:id="rId12"/>
    <p:sldId id="262" r:id="rId13"/>
    <p:sldId id="258"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304" r:id="rId36"/>
    <p:sldId id="310" r:id="rId37"/>
    <p:sldId id="309" r:id="rId38"/>
    <p:sldId id="303" r:id="rId39"/>
    <p:sldId id="292" r:id="rId40"/>
    <p:sldId id="293" r:id="rId41"/>
    <p:sldId id="294" r:id="rId42"/>
    <p:sldId id="295" r:id="rId43"/>
    <p:sldId id="296" r:id="rId44"/>
    <p:sldId id="297" r:id="rId45"/>
    <p:sldId id="298" r:id="rId46"/>
    <p:sldId id="299" r:id="rId47"/>
    <p:sldId id="300" r:id="rId48"/>
    <p:sldId id="301" r:id="rId49"/>
    <p:sldId id="302" r:id="rId50"/>
    <p:sldId id="311" r:id="rId51"/>
    <p:sldId id="312" r:id="rId52"/>
    <p:sldId id="313" r:id="rId53"/>
    <p:sldId id="314" r:id="rId54"/>
    <p:sldId id="315" r:id="rId55"/>
    <p:sldId id="316" r:id="rId56"/>
    <p:sldId id="317" r:id="rId57"/>
    <p:sldId id="318"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Linotype" pitchFamily="18" charset="0"/>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12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FC4CA67-F359-40BB-9A0C-85FAB8F5B18E}" type="datetimeFigureOut">
              <a:rPr lang="uk-UA"/>
              <a:pPr>
                <a:defRPr/>
              </a:pPr>
              <a:t>06.03.2019</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smtClean="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AC90EC4-E834-4F00-B752-BFC21C863123}" type="slidenum">
              <a:rPr lang="uk-UA"/>
              <a:pPr>
                <a:defRPr/>
              </a:pPr>
              <a:t>‹№›</a:t>
            </a:fld>
            <a:endParaRPr 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bg1"/>
        </a:solidFill>
        <a:effectLst/>
      </p:bgPr>
    </p:bg>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a:t>Образец заголовка</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Образец подзаголовка</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952F315-CD1D-4860-8BC5-8F85A11CCA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90D34B-95FF-40A0-A587-337E186294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C214F1-E978-485B-AEA2-EC8D3AA59BC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719AC1-0ED7-4134-90AD-C35660A83CE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9ADADE-E036-47B3-991D-6160390205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A98E85-A2FD-4667-8DC3-DF8EA9E8950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ABE613-F592-47F9-B22D-C6CF6833CF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E9E989-F243-44B4-A128-949520F9D03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F42F067-2076-4F21-8340-A8FAC4A7957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E560B8-5DC7-4B7D-9047-9C3D981DD04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B9647-BA06-4906-97A4-D1D4C3E6709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74CE57F-DC77-4340-8E7B-EF6DB2B3F2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Palatino Linotype" pitchFamily="18" charset="0"/>
        </a:defRPr>
      </a:lvl2pPr>
      <a:lvl3pPr algn="ctr" rtl="0" eaLnBrk="0" fontAlgn="base" hangingPunct="0">
        <a:spcBef>
          <a:spcPct val="0"/>
        </a:spcBef>
        <a:spcAft>
          <a:spcPct val="0"/>
        </a:spcAft>
        <a:defRPr sz="4400">
          <a:solidFill>
            <a:schemeClr val="tx1"/>
          </a:solidFill>
          <a:latin typeface="Palatino Linotype" pitchFamily="18" charset="0"/>
        </a:defRPr>
      </a:lvl3pPr>
      <a:lvl4pPr algn="ctr" rtl="0" eaLnBrk="0" fontAlgn="base" hangingPunct="0">
        <a:spcBef>
          <a:spcPct val="0"/>
        </a:spcBef>
        <a:spcAft>
          <a:spcPct val="0"/>
        </a:spcAft>
        <a:defRPr sz="4400">
          <a:solidFill>
            <a:schemeClr val="tx1"/>
          </a:solidFill>
          <a:latin typeface="Palatino Linotype" pitchFamily="18" charset="0"/>
        </a:defRPr>
      </a:lvl4pPr>
      <a:lvl5pPr algn="ctr" rtl="0" eaLnBrk="0" fontAlgn="base" hangingPunct="0">
        <a:spcBef>
          <a:spcPct val="0"/>
        </a:spcBef>
        <a:spcAft>
          <a:spcPct val="0"/>
        </a:spcAft>
        <a:defRPr sz="4400">
          <a:solidFill>
            <a:schemeClr val="tx1"/>
          </a:solidFill>
          <a:latin typeface="Palatino Linotype" pitchFamily="18" charset="0"/>
        </a:defRPr>
      </a:lvl5pPr>
      <a:lvl6pPr marL="457200" algn="ctr" rtl="0" fontAlgn="base">
        <a:spcBef>
          <a:spcPct val="0"/>
        </a:spcBef>
        <a:spcAft>
          <a:spcPct val="0"/>
        </a:spcAft>
        <a:defRPr sz="4400">
          <a:solidFill>
            <a:schemeClr val="tx1"/>
          </a:solidFill>
          <a:latin typeface="Palatino Linotype" pitchFamily="18" charset="0"/>
        </a:defRPr>
      </a:lvl6pPr>
      <a:lvl7pPr marL="914400" algn="ctr" rtl="0" fontAlgn="base">
        <a:spcBef>
          <a:spcPct val="0"/>
        </a:spcBef>
        <a:spcAft>
          <a:spcPct val="0"/>
        </a:spcAft>
        <a:defRPr sz="4400">
          <a:solidFill>
            <a:schemeClr val="tx1"/>
          </a:solidFill>
          <a:latin typeface="Palatino Linotype" pitchFamily="18" charset="0"/>
        </a:defRPr>
      </a:lvl7pPr>
      <a:lvl8pPr marL="1371600" algn="ctr" rtl="0" fontAlgn="base">
        <a:spcBef>
          <a:spcPct val="0"/>
        </a:spcBef>
        <a:spcAft>
          <a:spcPct val="0"/>
        </a:spcAft>
        <a:defRPr sz="4400">
          <a:solidFill>
            <a:schemeClr val="tx1"/>
          </a:solidFill>
          <a:latin typeface="Palatino Linotype" pitchFamily="18" charset="0"/>
        </a:defRPr>
      </a:lvl8pPr>
      <a:lvl9pPr marL="1828800" algn="ctr" rtl="0" fontAlgn="base">
        <a:spcBef>
          <a:spcPct val="0"/>
        </a:spcBef>
        <a:spcAft>
          <a:spcPct val="0"/>
        </a:spcAft>
        <a:defRPr sz="4400">
          <a:solidFill>
            <a:schemeClr val="tx1"/>
          </a:solidFill>
          <a:latin typeface="Palatino Linotype" pitchFamily="18" charset="0"/>
        </a:defRPr>
      </a:lvl9pPr>
    </p:titleStyle>
    <p:bodyStyle>
      <a:lvl1pPr marL="342900" indent="-342900" algn="l" rtl="0" eaLnBrk="0" fontAlgn="base" hangingPunct="0">
        <a:spcBef>
          <a:spcPct val="20000"/>
        </a:spcBef>
        <a:spcAft>
          <a:spcPct val="0"/>
        </a:spcAft>
        <a:buClr>
          <a:srgbClr val="FFFF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FFCC"/>
        </a:buClr>
        <a:buChar char="–"/>
        <a:defRPr sz="2800">
          <a:solidFill>
            <a:schemeClr val="tx1"/>
          </a:solidFill>
          <a:latin typeface="+mn-lt"/>
        </a:defRPr>
      </a:lvl2pPr>
      <a:lvl3pPr marL="1143000" indent="-228600" algn="l" rtl="0" eaLnBrk="0" fontAlgn="base" hangingPunct="0">
        <a:spcBef>
          <a:spcPct val="20000"/>
        </a:spcBef>
        <a:spcAft>
          <a:spcPct val="0"/>
        </a:spcAft>
        <a:buClr>
          <a:srgbClr val="FFFFCC"/>
        </a:buClr>
        <a:buChar char="•"/>
        <a:defRPr sz="2400">
          <a:solidFill>
            <a:schemeClr val="tx1"/>
          </a:solidFill>
          <a:latin typeface="+mn-lt"/>
        </a:defRPr>
      </a:lvl3pPr>
      <a:lvl4pPr marL="1600200" indent="-228600" algn="l" rtl="0" eaLnBrk="0" fontAlgn="base" hangingPunct="0">
        <a:spcBef>
          <a:spcPct val="20000"/>
        </a:spcBef>
        <a:spcAft>
          <a:spcPct val="0"/>
        </a:spcAft>
        <a:buClr>
          <a:srgbClr val="FFFFCC"/>
        </a:buClr>
        <a:buChar char="–"/>
        <a:defRPr sz="2000">
          <a:solidFill>
            <a:schemeClr val="tx1"/>
          </a:solidFill>
          <a:latin typeface="+mn-lt"/>
        </a:defRPr>
      </a:lvl4pPr>
      <a:lvl5pPr marL="2057400" indent="-228600" algn="l" rtl="0" eaLnBrk="0" fontAlgn="base" hangingPunct="0">
        <a:spcBef>
          <a:spcPct val="20000"/>
        </a:spcBef>
        <a:spcAft>
          <a:spcPct val="0"/>
        </a:spcAft>
        <a:buClr>
          <a:srgbClr val="FFFFCC"/>
        </a:buClr>
        <a:buChar char="»"/>
        <a:defRPr sz="2000">
          <a:solidFill>
            <a:schemeClr val="tx1"/>
          </a:solidFill>
          <a:latin typeface="+mn-lt"/>
        </a:defRPr>
      </a:lvl5pPr>
      <a:lvl6pPr marL="2514600" indent="-228600" algn="l" rtl="0" fontAlgn="base">
        <a:spcBef>
          <a:spcPct val="20000"/>
        </a:spcBef>
        <a:spcAft>
          <a:spcPct val="0"/>
        </a:spcAft>
        <a:buClr>
          <a:srgbClr val="FFFFCC"/>
        </a:buClr>
        <a:buChar char="»"/>
        <a:defRPr sz="2000">
          <a:solidFill>
            <a:schemeClr val="tx1"/>
          </a:solidFill>
          <a:latin typeface="+mn-lt"/>
        </a:defRPr>
      </a:lvl6pPr>
      <a:lvl7pPr marL="2971800" indent="-228600" algn="l" rtl="0" fontAlgn="base">
        <a:spcBef>
          <a:spcPct val="20000"/>
        </a:spcBef>
        <a:spcAft>
          <a:spcPct val="0"/>
        </a:spcAft>
        <a:buClr>
          <a:srgbClr val="FFFFCC"/>
        </a:buClr>
        <a:buChar char="»"/>
        <a:defRPr sz="2000">
          <a:solidFill>
            <a:schemeClr val="tx1"/>
          </a:solidFill>
          <a:latin typeface="+mn-lt"/>
        </a:defRPr>
      </a:lvl7pPr>
      <a:lvl8pPr marL="3429000" indent="-228600" algn="l" rtl="0" fontAlgn="base">
        <a:spcBef>
          <a:spcPct val="20000"/>
        </a:spcBef>
        <a:spcAft>
          <a:spcPct val="0"/>
        </a:spcAft>
        <a:buClr>
          <a:srgbClr val="FFFFCC"/>
        </a:buClr>
        <a:buChar char="»"/>
        <a:defRPr sz="2000">
          <a:solidFill>
            <a:schemeClr val="tx1"/>
          </a:solidFill>
          <a:latin typeface="+mn-lt"/>
        </a:defRPr>
      </a:lvl8pPr>
      <a:lvl9pPr marL="3886200" indent="-228600" algn="l" rtl="0" fontAlgn="base">
        <a:spcBef>
          <a:spcPct val="20000"/>
        </a:spcBef>
        <a:spcAft>
          <a:spcPct val="0"/>
        </a:spcAft>
        <a:buClr>
          <a:srgbClr val="FFFFCC"/>
        </a:buClr>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defRPr/>
            </a:pPr>
            <a:r>
              <a:rPr lang="ru-RU" sz="2800" b="1" cap="all" dirty="0" smtClean="0"/>
              <a:t>«</a:t>
            </a:r>
            <a:r>
              <a:rPr lang="ru-RU" sz="2800" b="1" dirty="0" smtClean="0"/>
              <a:t>ТАКСОНОМІЧНІ, ПОПУЛЯЦІЙНІ, ЕКОЛОГО-ЦЕНОТИЧНІ ТА АРЕАЛОГІЧНІ ДОСЛІДЖЕННЯ ВИДІВ РОСЛИННОГО СВІТУ, ЗАНЕСЕНИХ ДО ЧЕРВОНОЇ КНИГИ УКРАЇНИ (РОСЛИННИЙ СВІТ) З МЕТОЮ ЇХ ЗБЕРЕЖЕННЯ В ПРИРОДНОМУ СЕРЕДОВИЩІ (ЧЕТВЕРТИЙ ЕТАП)»</a:t>
            </a:r>
          </a:p>
        </p:txBody>
      </p:sp>
      <p:sp>
        <p:nvSpPr>
          <p:cNvPr id="3075" name="Rectangle 3"/>
          <p:cNvSpPr>
            <a:spLocks noGrp="1" noChangeArrowheads="1"/>
          </p:cNvSpPr>
          <p:nvPr>
            <p:ph type="subTitle" idx="1"/>
          </p:nvPr>
        </p:nvSpPr>
        <p:spPr>
          <a:xfrm>
            <a:off x="0" y="5214938"/>
            <a:ext cx="9144000" cy="1357312"/>
          </a:xfrm>
        </p:spPr>
        <p:txBody>
          <a:bodyPr/>
          <a:lstStyle/>
          <a:p>
            <a:pPr eaLnBrk="1" hangingPunct="1"/>
            <a:r>
              <a:rPr lang="uk-UA" sz="2400" b="1" smtClean="0"/>
              <a:t>Керівник НДР</a:t>
            </a:r>
            <a:endParaRPr lang="uk-UA" sz="2400" smtClean="0"/>
          </a:p>
          <a:p>
            <a:pPr eaLnBrk="1" hangingPunct="1"/>
            <a:r>
              <a:rPr lang="uk-UA" sz="2400" b="1" smtClean="0"/>
              <a:t>зав. відділу систематики і флористики судинних рослин</a:t>
            </a:r>
            <a:endParaRPr lang="uk-UA" sz="2400" smtClean="0"/>
          </a:p>
          <a:p>
            <a:pPr eaLnBrk="1" hangingPunct="1"/>
            <a:r>
              <a:rPr lang="ru-RU" sz="2400" smtClean="0"/>
              <a:t>чл.-кор. НАН України          Мосякін С.Л.</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142875"/>
            <a:ext cx="8229600" cy="6429375"/>
          </a:xfrm>
        </p:spPr>
        <p:txBody>
          <a:bodyPr/>
          <a:lstStyle/>
          <a:p>
            <a:pPr eaLnBrk="1" hangingPunct="1">
              <a:buFontTx/>
              <a:buNone/>
            </a:pPr>
            <a:endParaRPr lang="ru-RU" smtClean="0"/>
          </a:p>
        </p:txBody>
      </p:sp>
      <p:pic>
        <p:nvPicPr>
          <p:cNvPr id="12291" name="Рисунок 2"/>
          <p:cNvPicPr>
            <a:picLocks noChangeAspect="1" noChangeArrowheads="1"/>
          </p:cNvPicPr>
          <p:nvPr/>
        </p:nvPicPr>
        <p:blipFill>
          <a:blip r:embed="rId2" cstate="print"/>
          <a:srcRect/>
          <a:stretch>
            <a:fillRect/>
          </a:stretch>
        </p:blipFill>
        <p:spPr bwMode="auto">
          <a:xfrm>
            <a:off x="214313" y="500063"/>
            <a:ext cx="8780462" cy="58658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57200" y="142875"/>
            <a:ext cx="8229600" cy="6429375"/>
          </a:xfrm>
        </p:spPr>
        <p:txBody>
          <a:bodyPr/>
          <a:lstStyle/>
          <a:p>
            <a:r>
              <a:rPr lang="uk-UA" sz="2000" smtClean="0"/>
              <a:t>Протягом наступних 11-и років відбулося не лише зменшення загальної чисельності та щільності особин у популяції, але також відбулися зміни її онтогенетичної структури. Зокрема, онтогенетичний спектр став неповночленним. </a:t>
            </a:r>
          </a:p>
          <a:p>
            <a:r>
              <a:rPr lang="uk-UA" sz="2000" smtClean="0"/>
              <a:t>Він став виражено правостороннім, з нього зникли передгенеративні стадії, зокрема, ювенільна та іматурна, значно зменшилася частка дорослих віргінільних рослин – до 15,4%. В онтогенетичній структурі популяції нині переважають генеративні стадії </a:t>
            </a:r>
            <a:r>
              <a:rPr lang="en-US" sz="2000" smtClean="0"/>
              <a:t>g</a:t>
            </a:r>
            <a:r>
              <a:rPr lang="uk-UA" sz="2000" smtClean="0"/>
              <a:t>1, </a:t>
            </a:r>
            <a:r>
              <a:rPr lang="en-US" sz="2000" smtClean="0"/>
              <a:t>g</a:t>
            </a:r>
            <a:r>
              <a:rPr lang="uk-UA" sz="2000" smtClean="0"/>
              <a:t>2 та </a:t>
            </a:r>
            <a:r>
              <a:rPr lang="en-US" sz="2000" smtClean="0"/>
              <a:t>g</a:t>
            </a:r>
            <a:r>
              <a:rPr lang="uk-UA" sz="2000" smtClean="0"/>
              <a:t>3, які у сумі дають 53,8% особин. Слід особливо наголосити на тому, що в онтогенетичному спектрі популяції </a:t>
            </a:r>
            <a:r>
              <a:rPr lang="en-US" sz="2000" i="1" smtClean="0"/>
              <a:t>L</a:t>
            </a:r>
            <a:r>
              <a:rPr lang="uk-UA" sz="2000" i="1" smtClean="0"/>
              <a:t>. </a:t>
            </a:r>
            <a:r>
              <a:rPr lang="en-US" sz="2000" i="1" smtClean="0"/>
              <a:t>loeselii </a:t>
            </a:r>
            <a:r>
              <a:rPr lang="uk-UA" sz="2000" smtClean="0"/>
              <a:t>суттєво</a:t>
            </a:r>
            <a:r>
              <a:rPr lang="uk-UA" sz="2000" i="1" smtClean="0"/>
              <a:t> </a:t>
            </a:r>
            <a:r>
              <a:rPr lang="uk-UA" sz="2000" smtClean="0"/>
              <a:t>збільшилася частка постгенеративних стадій – у сумі до 30,8%. Таким чином, динаміка онтогенетичної структури популяції </a:t>
            </a:r>
            <a:r>
              <a:rPr lang="en-US" sz="2000" i="1" smtClean="0"/>
              <a:t>L</a:t>
            </a:r>
            <a:r>
              <a:rPr lang="uk-UA" sz="2000" i="1" smtClean="0"/>
              <a:t>. </a:t>
            </a:r>
            <a:r>
              <a:rPr lang="en-US" sz="2000" i="1" smtClean="0"/>
              <a:t>loeselii</a:t>
            </a:r>
            <a:r>
              <a:rPr lang="uk-UA" sz="2000" smtClean="0"/>
              <a:t> є вкрай негативною, досліджувана популяція старіє, а наступне покоління – молоді особини – практично відсутнє.</a:t>
            </a:r>
          </a:p>
          <a:p>
            <a:r>
              <a:rPr lang="uk-UA" sz="2000" smtClean="0"/>
              <a:t>Віталітетна структура досліджуваної популяції також змінилася протягом 2006-2017 рр. В цілому, віталітет особин </a:t>
            </a:r>
            <a:r>
              <a:rPr lang="en-US" sz="2000" i="1" smtClean="0"/>
              <a:t>L</a:t>
            </a:r>
            <a:r>
              <a:rPr lang="uk-UA" sz="2000" i="1" smtClean="0"/>
              <a:t>. </a:t>
            </a:r>
            <a:r>
              <a:rPr lang="en-US" sz="2000" i="1" smtClean="0"/>
              <a:t>loeselii </a:t>
            </a:r>
            <a:r>
              <a:rPr lang="uk-UA" sz="2000" smtClean="0"/>
              <a:t>за цей проміжок часу</a:t>
            </a:r>
            <a:r>
              <a:rPr lang="uk-UA" sz="2000" i="1" smtClean="0"/>
              <a:t> </a:t>
            </a:r>
            <a:r>
              <a:rPr lang="uk-UA" sz="2000" smtClean="0"/>
              <a:t>погіршився,</a:t>
            </a:r>
            <a:r>
              <a:rPr lang="uk-UA" sz="2000" i="1" smtClean="0"/>
              <a:t> </a:t>
            </a:r>
            <a:r>
              <a:rPr lang="uk-UA" sz="2000" smtClean="0"/>
              <a:t>що наочно проявляється у значному зменшенні середніх розмірів особин та кількості квіток на 1 особину.</a:t>
            </a:r>
            <a:endParaRPr lang="ru-RU" sz="20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142875" y="0"/>
            <a:ext cx="9001125" cy="6572250"/>
          </a:xfrm>
        </p:spPr>
        <p:txBody>
          <a:bodyPr/>
          <a:lstStyle/>
          <a:p>
            <a:pPr eaLnBrk="1" hangingPunct="1">
              <a:buFontTx/>
              <a:buNone/>
            </a:pPr>
            <a:r>
              <a:rPr lang="uk-UA" sz="2400" b="1" smtClean="0"/>
              <a:t>ХАРАКТЕРИСТИКА ЕКОЛОГО-ЦЕНОТИЧНИХ ОСОБЛИВОСТЕЙ 40 МОДЕЛЬНИХ КРИТИЧНИХ ВИДІВ НА ОСНОВІ ПРОВЕДЕНИХ ПІСЛЯ 2009 РОКУ ГЕОБОТАНІЧНИХ, ЕКОЛОГО-ЦЕНОТИЧНИХ ДОСЛІДЖЕНЬ ТА АНАЛІЗУ Л</a:t>
            </a:r>
          </a:p>
          <a:p>
            <a:pPr eaLnBrk="1" hangingPunct="1">
              <a:buFontTx/>
              <a:buNone/>
            </a:pPr>
            <a:r>
              <a:rPr lang="uk-UA" sz="2400" b="1" smtClean="0"/>
              <a:t>ІТЕРАТУРНИХ ДАНИХ</a:t>
            </a:r>
          </a:p>
          <a:p>
            <a:pPr eaLnBrk="1" hangingPunct="1">
              <a:buFontTx/>
              <a:buNone/>
            </a:pPr>
            <a:r>
              <a:rPr lang="uk-UA" sz="2400" b="1" smtClean="0"/>
              <a:t>Зіркоплідник частуховий – </a:t>
            </a:r>
            <a:r>
              <a:rPr lang="uk-UA" sz="2400" b="1" i="1" smtClean="0"/>
              <a:t>Damasonium alisma</a:t>
            </a:r>
            <a:r>
              <a:rPr lang="uk-UA" sz="2400" b="1" smtClean="0"/>
              <a:t> Mill. </a:t>
            </a:r>
          </a:p>
          <a:p>
            <a:r>
              <a:rPr lang="uk-UA" sz="2400" b="1" smtClean="0"/>
              <a:t>Синтаксономічна схема угруповань за участю </a:t>
            </a:r>
            <a:r>
              <a:rPr lang="uk-UA" sz="2400" b="1" i="1" smtClean="0"/>
              <a:t>Damasonium alisma</a:t>
            </a:r>
            <a:r>
              <a:rPr lang="uk-UA" sz="2400" b="1" smtClean="0"/>
              <a:t> Mill.</a:t>
            </a:r>
            <a:endParaRPr lang="uk-UA" sz="2400" smtClean="0"/>
          </a:p>
          <a:p>
            <a:r>
              <a:rPr lang="uk-UA" sz="2400" i="1" smtClean="0"/>
              <a:t>Isoёto-Nanojuncetea</a:t>
            </a:r>
            <a:r>
              <a:rPr lang="uk-UA" sz="2400" smtClean="0"/>
              <a:t> Br.-Bl. et Tx. in Br.-Bl. et al. 1952 </a:t>
            </a:r>
          </a:p>
          <a:p>
            <a:r>
              <a:rPr lang="uk-UA" sz="2400" i="1" smtClean="0"/>
              <a:t>Nanocyperetalia</a:t>
            </a:r>
            <a:r>
              <a:rPr lang="uk-UA" sz="2400" smtClean="0"/>
              <a:t> Klika 1935 </a:t>
            </a:r>
          </a:p>
          <a:p>
            <a:r>
              <a:rPr lang="uk-UA" sz="2400" i="1" smtClean="0"/>
              <a:t>Myosuro-Beckmannion eruciformis</a:t>
            </a:r>
            <a:r>
              <a:rPr lang="uk-UA" sz="2400" smtClean="0"/>
              <a:t> Shapoval  2006 </a:t>
            </a:r>
          </a:p>
          <a:p>
            <a:r>
              <a:rPr lang="uk-UA" sz="2400" i="1" smtClean="0"/>
              <a:t>Eleocharition soloniensis</a:t>
            </a:r>
            <a:r>
              <a:rPr lang="uk-UA" sz="2400" smtClean="0"/>
              <a:t> Philippi 1968 </a:t>
            </a:r>
          </a:p>
          <a:p>
            <a:r>
              <a:rPr lang="uk-UA" sz="2400" i="1" smtClean="0"/>
              <a:t>Molinio-Arrhenatheretea</a:t>
            </a:r>
            <a:r>
              <a:rPr lang="uk-UA" sz="2400" smtClean="0"/>
              <a:t> R. Tx. 1937 </a:t>
            </a:r>
          </a:p>
          <a:p>
            <a:r>
              <a:rPr lang="uk-UA" sz="2400" i="1" smtClean="0"/>
              <a:t>Molinietalia</a:t>
            </a:r>
            <a:r>
              <a:rPr lang="uk-UA" sz="2400" smtClean="0"/>
              <a:t> W. Koch 1926 </a:t>
            </a:r>
          </a:p>
          <a:p>
            <a:r>
              <a:rPr lang="uk-UA" sz="2400" i="1" smtClean="0"/>
              <a:t>Agrostion vinealis</a:t>
            </a:r>
            <a:r>
              <a:rPr lang="uk-UA" sz="2400" smtClean="0"/>
              <a:t> Sipailova et al. 1985 </a:t>
            </a:r>
            <a:endParaRPr lang="ru-RU" sz="24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3"/>
          <p:cNvSpPr>
            <a:spLocks noChangeArrowheads="1"/>
          </p:cNvSpPr>
          <p:nvPr/>
        </p:nvSpPr>
        <p:spPr bwMode="auto">
          <a:xfrm>
            <a:off x="357188" y="214313"/>
            <a:ext cx="8572500" cy="461962"/>
          </a:xfrm>
          <a:prstGeom prst="rect">
            <a:avLst/>
          </a:prstGeom>
          <a:noFill/>
          <a:ln w="9525">
            <a:noFill/>
            <a:miter lim="800000"/>
            <a:headEnd/>
            <a:tailEnd/>
          </a:ln>
        </p:spPr>
        <p:txBody>
          <a:bodyPr>
            <a:spAutoFit/>
          </a:bodyPr>
          <a:lstStyle/>
          <a:p>
            <a:r>
              <a:rPr lang="uk-UA" sz="2400" b="1"/>
              <a:t>Цибуля, часник скіфська (ий) – </a:t>
            </a:r>
            <a:r>
              <a:rPr lang="en-US" sz="2400" b="1" i="1"/>
              <a:t>Allium</a:t>
            </a:r>
            <a:r>
              <a:rPr lang="uk-UA" sz="2400" b="1" i="1"/>
              <a:t> scythicum</a:t>
            </a:r>
            <a:r>
              <a:rPr lang="uk-UA" sz="2400" b="1"/>
              <a:t> Zoz</a:t>
            </a:r>
            <a:endParaRPr lang="uk-UA" sz="2400"/>
          </a:p>
        </p:txBody>
      </p:sp>
      <p:pic>
        <p:nvPicPr>
          <p:cNvPr id="15363" name="Picture 4" descr="Рисунок1"/>
          <p:cNvPicPr>
            <a:picLocks noChangeAspect="1" noChangeArrowheads="1"/>
          </p:cNvPicPr>
          <p:nvPr/>
        </p:nvPicPr>
        <p:blipFill>
          <a:blip r:embed="rId2" cstate="print"/>
          <a:srcRect/>
          <a:stretch>
            <a:fillRect/>
          </a:stretch>
        </p:blipFill>
        <p:spPr bwMode="auto">
          <a:xfrm>
            <a:off x="285750" y="928688"/>
            <a:ext cx="3411538" cy="5143500"/>
          </a:xfrm>
          <a:prstGeom prst="rect">
            <a:avLst/>
          </a:prstGeom>
          <a:noFill/>
          <a:ln w="9525">
            <a:noFill/>
            <a:miter lim="800000"/>
            <a:headEnd/>
            <a:tailEnd/>
          </a:ln>
        </p:spPr>
      </p:pic>
      <p:sp>
        <p:nvSpPr>
          <p:cNvPr id="15364" name="Прямоугольник 5"/>
          <p:cNvSpPr>
            <a:spLocks noChangeArrowheads="1"/>
          </p:cNvSpPr>
          <p:nvPr/>
        </p:nvSpPr>
        <p:spPr bwMode="auto">
          <a:xfrm>
            <a:off x="0" y="6072188"/>
            <a:ext cx="9144000" cy="646112"/>
          </a:xfrm>
          <a:prstGeom prst="rect">
            <a:avLst/>
          </a:prstGeom>
          <a:noFill/>
          <a:ln w="9525">
            <a:noFill/>
            <a:miter lim="800000"/>
            <a:headEnd/>
            <a:tailEnd/>
          </a:ln>
        </p:spPr>
        <p:txBody>
          <a:bodyPr>
            <a:spAutoFit/>
          </a:bodyPr>
          <a:lstStyle/>
          <a:p>
            <a:r>
              <a:rPr lang="uk-UA"/>
              <a:t>Блідоквіткове і типове пурпурне суцвіття </a:t>
            </a:r>
            <a:r>
              <a:rPr lang="uk-UA" i="1"/>
              <a:t>Allium regelianum</a:t>
            </a:r>
            <a:r>
              <a:rPr lang="uk-UA"/>
              <a:t> з території Великого Чапельського поду (фото 06.07.2015 р.)</a:t>
            </a:r>
          </a:p>
        </p:txBody>
      </p:sp>
      <p:sp>
        <p:nvSpPr>
          <p:cNvPr id="18437" name="Rectangle 5"/>
          <p:cNvSpPr>
            <a:spLocks noChangeArrowheads="1"/>
          </p:cNvSpPr>
          <p:nvPr/>
        </p:nvSpPr>
        <p:spPr bwMode="auto">
          <a:xfrm>
            <a:off x="4572000" y="1571625"/>
            <a:ext cx="4572000" cy="2862263"/>
          </a:xfrm>
          <a:prstGeom prst="rect">
            <a:avLst/>
          </a:prstGeom>
          <a:noFill/>
          <a:ln w="9525">
            <a:noFill/>
            <a:miter lim="800000"/>
            <a:headEnd/>
            <a:tailEnd/>
          </a:ln>
          <a:effectLst/>
        </p:spPr>
        <p:txBody>
          <a:bodyPr anchor="ctr">
            <a:spAutoFit/>
          </a:bodyPr>
          <a:lstStyle/>
          <a:p>
            <a:pPr indent="450850" eaLnBrk="0" hangingPunct="0">
              <a:defRPr/>
            </a:pPr>
            <a:r>
              <a:rPr lang="uk-UA" sz="2000" b="1" dirty="0" err="1"/>
              <a:t>Синтаксономічна</a:t>
            </a:r>
            <a:r>
              <a:rPr lang="uk-UA" sz="2000" b="1" dirty="0"/>
              <a:t> схема угруповань за участю </a:t>
            </a:r>
            <a:r>
              <a:rPr lang="uk-UA" sz="2000" b="1" i="1" dirty="0"/>
              <a:t>A. </a:t>
            </a:r>
            <a:r>
              <a:rPr lang="uk-UA" sz="2000" b="1" i="1" dirty="0" err="1"/>
              <a:t>scythicum</a:t>
            </a:r>
            <a:r>
              <a:rPr lang="uk-UA" sz="2000" b="1" dirty="0"/>
              <a:t> (</a:t>
            </a:r>
            <a:r>
              <a:rPr lang="en-US" sz="2000" b="1" i="1" dirty="0"/>
              <a:t>A</a:t>
            </a:r>
            <a:r>
              <a:rPr lang="uk-UA" sz="2000" b="1" i="1" dirty="0"/>
              <a:t>. </a:t>
            </a:r>
            <a:r>
              <a:rPr lang="en-US" sz="2000" b="1" i="1" dirty="0" err="1"/>
              <a:t>regelianum</a:t>
            </a:r>
            <a:r>
              <a:rPr lang="en-US" sz="2000" b="1" dirty="0"/>
              <a:t> s</a:t>
            </a:r>
            <a:r>
              <a:rPr lang="uk-UA" sz="2000" b="1" dirty="0"/>
              <a:t>.</a:t>
            </a:r>
            <a:r>
              <a:rPr lang="en-US" sz="2000" b="1" dirty="0"/>
              <a:t>l</a:t>
            </a:r>
            <a:r>
              <a:rPr lang="uk-UA" sz="2000" b="1" dirty="0"/>
              <a:t>.)</a:t>
            </a:r>
            <a:endParaRPr lang="uk-UA" sz="2000" dirty="0"/>
          </a:p>
          <a:p>
            <a:pPr indent="539750" eaLnBrk="0" hangingPunct="0">
              <a:defRPr/>
            </a:pPr>
            <a:r>
              <a:rPr lang="uk-UA" sz="2000" i="1" dirty="0"/>
              <a:t>Molinio-Arrhenatheretea</a:t>
            </a:r>
            <a:r>
              <a:rPr lang="uk-UA" sz="2000" dirty="0"/>
              <a:t> R. </a:t>
            </a:r>
            <a:r>
              <a:rPr lang="uk-UA" sz="2000" dirty="0" err="1"/>
              <a:t>Tx</a:t>
            </a:r>
            <a:r>
              <a:rPr lang="uk-UA" sz="2000" dirty="0"/>
              <a:t>. 1937, </a:t>
            </a:r>
          </a:p>
          <a:p>
            <a:pPr indent="539750" eaLnBrk="0" hangingPunct="0">
              <a:defRPr/>
            </a:pPr>
            <a:r>
              <a:rPr lang="uk-UA" sz="2000" i="1" dirty="0" err="1"/>
              <a:t>Molinietalia</a:t>
            </a:r>
            <a:r>
              <a:rPr lang="uk-UA" sz="2000" dirty="0"/>
              <a:t> W. </a:t>
            </a:r>
            <a:r>
              <a:rPr lang="uk-UA" sz="2000" dirty="0" err="1"/>
              <a:t>Koch</a:t>
            </a:r>
            <a:r>
              <a:rPr lang="uk-UA" sz="2000" dirty="0"/>
              <a:t> 1926, </a:t>
            </a:r>
            <a:endParaRPr lang="uk-UA" sz="2000" i="1" dirty="0">
              <a:ea typeface="Times New Roman" pitchFamily="18" charset="0"/>
            </a:endParaRPr>
          </a:p>
          <a:p>
            <a:pPr indent="539750" eaLnBrk="0" hangingPunct="0">
              <a:defRPr/>
            </a:pPr>
            <a:r>
              <a:rPr lang="uk-UA" sz="2000" i="1" dirty="0" err="1">
                <a:ea typeface="Times New Roman" pitchFamily="18" charset="0"/>
              </a:rPr>
              <a:t>Agrostion</a:t>
            </a:r>
            <a:r>
              <a:rPr lang="uk-UA" sz="2000" i="1" dirty="0">
                <a:ea typeface="Times New Roman" pitchFamily="18" charset="0"/>
              </a:rPr>
              <a:t> </a:t>
            </a:r>
            <a:r>
              <a:rPr lang="uk-UA" sz="2000" i="1" dirty="0" err="1">
                <a:ea typeface="Times New Roman" pitchFamily="18" charset="0"/>
              </a:rPr>
              <a:t>vinealis</a:t>
            </a:r>
            <a:r>
              <a:rPr lang="uk-UA" sz="2000" dirty="0">
                <a:ea typeface="Times New Roman" pitchFamily="18" charset="0"/>
              </a:rPr>
              <a:t> </a:t>
            </a:r>
            <a:r>
              <a:rPr lang="uk-UA" sz="2000" dirty="0" err="1">
                <a:ea typeface="Times New Roman" pitchFamily="18" charset="0"/>
              </a:rPr>
              <a:t>Sipailova</a:t>
            </a:r>
            <a:r>
              <a:rPr lang="uk-UA" sz="2000" dirty="0">
                <a:ea typeface="Times New Roman" pitchFamily="18" charset="0"/>
              </a:rPr>
              <a:t> </a:t>
            </a:r>
            <a:r>
              <a:rPr lang="uk-UA" sz="2000" dirty="0" err="1">
                <a:ea typeface="Times New Roman" pitchFamily="18" charset="0"/>
              </a:rPr>
              <a:t>et</a:t>
            </a:r>
            <a:r>
              <a:rPr lang="uk-UA" sz="2000" dirty="0">
                <a:ea typeface="Times New Roman" pitchFamily="18" charset="0"/>
              </a:rPr>
              <a:t> </a:t>
            </a:r>
            <a:r>
              <a:rPr lang="uk-UA" sz="2000" dirty="0" err="1">
                <a:ea typeface="Times New Roman" pitchFamily="18" charset="0"/>
              </a:rPr>
              <a:t>al</a:t>
            </a:r>
            <a:r>
              <a:rPr lang="uk-UA" sz="2000" dirty="0">
                <a:ea typeface="Times New Roman" pitchFamily="18" charset="0"/>
              </a:rPr>
              <a:t>. 1985 (</a:t>
            </a:r>
            <a:r>
              <a:rPr lang="uk-UA" sz="2000" i="1" dirty="0" err="1">
                <a:ea typeface="Times New Roman" pitchFamily="18" charset="0"/>
              </a:rPr>
              <a:t>Lythro</a:t>
            </a:r>
            <a:r>
              <a:rPr lang="uk-UA" sz="2000" i="1" dirty="0">
                <a:ea typeface="Times New Roman" pitchFamily="18" charset="0"/>
              </a:rPr>
              <a:t> virgati-Elytrigion </a:t>
            </a:r>
            <a:r>
              <a:rPr lang="uk-UA" sz="2000" i="1" dirty="0" err="1">
                <a:ea typeface="Times New Roman" pitchFamily="18" charset="0"/>
              </a:rPr>
              <a:t>pseudocaesiae</a:t>
            </a:r>
            <a:r>
              <a:rPr lang="uk-UA" sz="2000" dirty="0">
                <a:ea typeface="Times New Roman" pitchFamily="18" charset="0"/>
              </a:rPr>
              <a:t> </a:t>
            </a:r>
            <a:r>
              <a:rPr lang="uk-UA" sz="2000" dirty="0" err="1">
                <a:ea typeface="Times New Roman" pitchFamily="18" charset="0"/>
              </a:rPr>
              <a:t>Shapoval</a:t>
            </a:r>
            <a:r>
              <a:rPr lang="uk-UA" sz="2000" dirty="0">
                <a:ea typeface="Times New Roman" pitchFamily="18" charset="0"/>
              </a:rPr>
              <a:t> 2006) </a:t>
            </a:r>
            <a:endParaRPr lang="uk-UA"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2"/>
          <p:cNvSpPr>
            <a:spLocks noGrp="1"/>
          </p:cNvSpPr>
          <p:nvPr>
            <p:ph idx="1"/>
          </p:nvPr>
        </p:nvSpPr>
        <p:spPr>
          <a:xfrm>
            <a:off x="214313" y="214313"/>
            <a:ext cx="8715375" cy="857250"/>
          </a:xfrm>
        </p:spPr>
        <p:txBody>
          <a:bodyPr/>
          <a:lstStyle/>
          <a:p>
            <a:endParaRPr lang="uk-UA" smtClean="0"/>
          </a:p>
        </p:txBody>
      </p:sp>
      <p:sp>
        <p:nvSpPr>
          <p:cNvPr id="16387" name="Прямоугольник 3"/>
          <p:cNvSpPr>
            <a:spLocks noChangeArrowheads="1"/>
          </p:cNvSpPr>
          <p:nvPr/>
        </p:nvSpPr>
        <p:spPr bwMode="auto">
          <a:xfrm>
            <a:off x="571500" y="142875"/>
            <a:ext cx="8358188" cy="830263"/>
          </a:xfrm>
          <a:prstGeom prst="rect">
            <a:avLst/>
          </a:prstGeom>
          <a:noFill/>
          <a:ln w="9525">
            <a:noFill/>
            <a:miter lim="800000"/>
            <a:headEnd/>
            <a:tailEnd/>
          </a:ln>
        </p:spPr>
        <p:txBody>
          <a:bodyPr>
            <a:spAutoFit/>
          </a:bodyPr>
          <a:lstStyle/>
          <a:p>
            <a:pPr algn="ctr"/>
            <a:r>
              <a:rPr lang="uk-UA" sz="2400" b="1"/>
              <a:t>Зелениця альпійська</a:t>
            </a:r>
            <a:r>
              <a:rPr lang="uk-UA" sz="2400" b="1" i="1"/>
              <a:t> – </a:t>
            </a:r>
            <a:r>
              <a:rPr lang="en-US" sz="2400" b="1" i="1"/>
              <a:t>Diphasiastrum alpinum</a:t>
            </a:r>
            <a:r>
              <a:rPr lang="en-US" sz="2400" b="1"/>
              <a:t> (L.) Holub</a:t>
            </a:r>
            <a:endParaRPr lang="uk-UA" sz="2400"/>
          </a:p>
        </p:txBody>
      </p:sp>
      <p:pic>
        <p:nvPicPr>
          <p:cNvPr id="16388" name="Діаграма 12"/>
          <p:cNvPicPr>
            <a:picLocks noChangeArrowheads="1"/>
          </p:cNvPicPr>
          <p:nvPr/>
        </p:nvPicPr>
        <p:blipFill>
          <a:blip r:embed="rId2" cstate="print"/>
          <a:srcRect/>
          <a:stretch>
            <a:fillRect/>
          </a:stretch>
        </p:blipFill>
        <p:spPr bwMode="auto">
          <a:xfrm>
            <a:off x="642938" y="1428750"/>
            <a:ext cx="7858125" cy="50720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2"/>
          <p:cNvSpPr>
            <a:spLocks noGrp="1"/>
          </p:cNvSpPr>
          <p:nvPr>
            <p:ph idx="1"/>
          </p:nvPr>
        </p:nvSpPr>
        <p:spPr>
          <a:xfrm>
            <a:off x="457200" y="571500"/>
            <a:ext cx="8229600" cy="5554663"/>
          </a:xfrm>
        </p:spPr>
        <p:txBody>
          <a:bodyPr/>
          <a:lstStyle/>
          <a:p>
            <a:r>
              <a:rPr lang="uk-UA" sz="2400" b="1" smtClean="0"/>
              <a:t>Умови місцезростання</a:t>
            </a:r>
            <a:r>
              <a:rPr lang="uk-UA" sz="2400" smtClean="0"/>
              <a:t>. Ацидофільні ситникові пустищні лучні комплекси союзу </a:t>
            </a:r>
            <a:r>
              <a:rPr lang="es-ES" sz="2400" i="1" smtClean="0"/>
              <a:t>Juncion trifidi</a:t>
            </a:r>
            <a:r>
              <a:rPr lang="uk-UA" sz="2400" smtClean="0"/>
              <a:t>, приуроченні до схилів та вершин субальпійського і альпійського поясів Українських Карпат, що межують з осипищами на карбонатновмісних ґрунтах (табл. 2.5, опис 1) та силікатні кам’янисті відслонення, що межують з гірськими білоусовими угрупованнями союзу </a:t>
            </a:r>
            <a:r>
              <a:rPr lang="uk-UA" sz="2400" i="1" smtClean="0"/>
              <a:t>Nardo-Agrostion tenuis</a:t>
            </a:r>
            <a:r>
              <a:rPr lang="uk-UA" sz="2400" smtClean="0"/>
              <a:t> (табл. 2.5, описи 2–5). </a:t>
            </a:r>
          </a:p>
          <a:p>
            <a:r>
              <a:rPr lang="uk-UA" sz="2400" b="1" smtClean="0"/>
              <a:t>Екологічні характеристики </a:t>
            </a:r>
            <a:r>
              <a:rPr lang="en-US" sz="2400" b="1" i="1" smtClean="0"/>
              <a:t>Diphasiastrum alpinum</a:t>
            </a:r>
            <a:r>
              <a:rPr lang="uk-UA" sz="2400" smtClean="0"/>
              <a:t>: мезофіт, гемігідроконтрастофоб, субаерофіл, ацидофіл, мезотрон, гемікарбонатофоб, субанітрофіл.</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pPr algn="just"/>
            <a:r>
              <a:rPr lang="uk-UA" sz="2800" b="1" smtClean="0"/>
              <a:t>РОЗРОБЛЕНІ ДЛЯ 25 МОДЕЛЬНИХ КРИТИЧНИХ ВИДІВ КОНКРЕТНІ ПРОПОЗИЦІЇ ІЗ ЗАХОДІВ ЩОДО РЕЖИМУ ЇХ ЗБЕРЕЖЕННЯ</a:t>
            </a:r>
            <a:endParaRPr lang="uk-UA" sz="2800" smtClean="0"/>
          </a:p>
        </p:txBody>
      </p:sp>
      <p:sp>
        <p:nvSpPr>
          <p:cNvPr id="18435" name="Содержимое 2"/>
          <p:cNvSpPr>
            <a:spLocks noGrp="1"/>
          </p:cNvSpPr>
          <p:nvPr>
            <p:ph idx="1"/>
          </p:nvPr>
        </p:nvSpPr>
        <p:spPr>
          <a:xfrm>
            <a:off x="457200" y="1571625"/>
            <a:ext cx="8229600" cy="1071563"/>
          </a:xfrm>
        </p:spPr>
        <p:txBody>
          <a:bodyPr/>
          <a:lstStyle/>
          <a:p>
            <a:r>
              <a:rPr lang="uk-UA" sz="2400" b="1" smtClean="0"/>
              <a:t>Волошка великопридаткова</a:t>
            </a:r>
            <a:r>
              <a:rPr lang="uk-UA" sz="2400" b="1" i="1" smtClean="0"/>
              <a:t> – Centaurea appendicata </a:t>
            </a:r>
            <a:r>
              <a:rPr lang="en-US" sz="2400" b="1" smtClean="0"/>
              <a:t>Klokov </a:t>
            </a:r>
            <a:endParaRPr lang="uk-UA" sz="2400" smtClean="0"/>
          </a:p>
        </p:txBody>
      </p:sp>
      <p:pic>
        <p:nvPicPr>
          <p:cNvPr id="18436" name="Picture 2"/>
          <p:cNvPicPr>
            <a:picLocks noChangeAspect="1" noChangeArrowheads="1"/>
          </p:cNvPicPr>
          <p:nvPr/>
        </p:nvPicPr>
        <p:blipFill>
          <a:blip r:embed="rId2" cstate="print"/>
          <a:srcRect/>
          <a:stretch>
            <a:fillRect/>
          </a:stretch>
        </p:blipFill>
        <p:spPr bwMode="auto">
          <a:xfrm>
            <a:off x="214313" y="2786063"/>
            <a:ext cx="3643312" cy="3600450"/>
          </a:xfrm>
          <a:prstGeom prst="rect">
            <a:avLst/>
          </a:prstGeom>
          <a:noFill/>
          <a:ln w="9525">
            <a:noFill/>
            <a:miter lim="800000"/>
            <a:headEnd/>
            <a:tailEnd/>
          </a:ln>
        </p:spPr>
      </p:pic>
      <p:sp>
        <p:nvSpPr>
          <p:cNvPr id="18437" name="Rectangle 3"/>
          <p:cNvSpPr>
            <a:spLocks noChangeArrowheads="1"/>
          </p:cNvSpPr>
          <p:nvPr/>
        </p:nvSpPr>
        <p:spPr bwMode="auto">
          <a:xfrm>
            <a:off x="4000500" y="1928813"/>
            <a:ext cx="5000625" cy="4800600"/>
          </a:xfrm>
          <a:prstGeom prst="rect">
            <a:avLst/>
          </a:prstGeom>
          <a:noFill/>
          <a:ln w="9525">
            <a:noFill/>
            <a:miter lim="800000"/>
            <a:headEnd/>
            <a:tailEnd/>
          </a:ln>
        </p:spPr>
        <p:txBody>
          <a:bodyPr anchor="ctr">
            <a:spAutoFit/>
          </a:bodyPr>
          <a:lstStyle/>
          <a:p>
            <a:pPr indent="450850" eaLnBrk="0" hangingPunct="0"/>
            <a:r>
              <a:rPr lang="uk-UA"/>
              <a:t>До</a:t>
            </a:r>
            <a:r>
              <a:rPr lang="ru-RU"/>
              <a:t> </a:t>
            </a:r>
            <a:r>
              <a:rPr lang="uk-UA"/>
              <a:t>основних загроз, щодо подальшого існування</a:t>
            </a:r>
            <a:r>
              <a:rPr lang="ru-RU"/>
              <a:t> </a:t>
            </a:r>
            <a:r>
              <a:rPr lang="uk-UA"/>
              <a:t>виду, віднесено лісорозведення</a:t>
            </a:r>
            <a:r>
              <a:rPr lang="ru-RU"/>
              <a:t>; </a:t>
            </a:r>
            <a:r>
              <a:rPr lang="uk-UA"/>
              <a:t>видобуток піску місцевим населенням</a:t>
            </a:r>
            <a:r>
              <a:rPr lang="ru-RU"/>
              <a:t>; </a:t>
            </a:r>
            <a:r>
              <a:rPr lang="uk-UA"/>
              <a:t>розвиток стихійної рекреації тощо</a:t>
            </a:r>
            <a:r>
              <a:rPr lang="ru-RU"/>
              <a:t>.</a:t>
            </a:r>
            <a:endParaRPr lang="uk-UA"/>
          </a:p>
          <a:p>
            <a:pPr indent="450850" eaLnBrk="0" hangingPunct="0"/>
            <a:r>
              <a:rPr lang="uk-UA"/>
              <a:t>Для збереження </a:t>
            </a:r>
            <a:r>
              <a:rPr lang="en-US" i="1"/>
              <a:t>C</a:t>
            </a:r>
            <a:r>
              <a:rPr lang="uk-UA" i="1"/>
              <a:t>. </a:t>
            </a:r>
            <a:r>
              <a:rPr lang="en-US" i="1"/>
              <a:t>appendicata </a:t>
            </a:r>
            <a:r>
              <a:rPr lang="uk-UA"/>
              <a:t>необхідно терміново запровадити наступні заходи охорони:</a:t>
            </a:r>
          </a:p>
          <a:p>
            <a:pPr indent="450850" eaLnBrk="0" hangingPunct="0"/>
            <a:r>
              <a:rPr lang="uk-UA"/>
              <a:t>- вид необхідно негайно ввести в культуру;</a:t>
            </a:r>
          </a:p>
          <a:p>
            <a:pPr indent="450850" eaLnBrk="0" hangingPunct="0"/>
            <a:r>
              <a:rPr lang="uk-UA"/>
              <a:t>- ренатуралізувати на Лисій горі (у с. Лисогірка), виявити інші місця  придатні для ренатуралізації рослини в окол. сіл Розумівка та Біленьке; </a:t>
            </a:r>
          </a:p>
          <a:p>
            <a:pPr indent="450850" eaLnBrk="0" hangingPunct="0"/>
            <a:r>
              <a:rPr lang="uk-UA"/>
              <a:t>- створити заказник (заказники)в місцях зростання рослини;</a:t>
            </a:r>
            <a:endParaRPr lang="uk-UA">
              <a:cs typeface="Times New Roman" pitchFamily="18" charset="0"/>
            </a:endParaRPr>
          </a:p>
          <a:p>
            <a:pPr indent="450850" eaLnBrk="0" hangingPunct="0"/>
            <a:r>
              <a:rPr lang="uk-UA">
                <a:cs typeface="Times New Roman" pitchFamily="18" charset="0"/>
              </a:rPr>
              <a:t>- проводити постійний моніторинг стану популяції.</a:t>
            </a:r>
            <a:r>
              <a:rPr lang="uk-UA"/>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одержимое 2"/>
          <p:cNvSpPr>
            <a:spLocks noGrp="1"/>
          </p:cNvSpPr>
          <p:nvPr>
            <p:ph idx="1"/>
          </p:nvPr>
        </p:nvSpPr>
        <p:spPr>
          <a:xfrm>
            <a:off x="457200" y="214313"/>
            <a:ext cx="8229600" cy="571500"/>
          </a:xfrm>
        </p:spPr>
        <p:txBody>
          <a:bodyPr/>
          <a:lstStyle/>
          <a:p>
            <a:r>
              <a:rPr lang="uk-UA" sz="2400" b="1" smtClean="0"/>
              <a:t>Ласкавець тонкий – </a:t>
            </a:r>
            <a:r>
              <a:rPr lang="uk-UA" sz="2400" b="1" i="1" smtClean="0"/>
              <a:t>Bupleurum tenuissimum</a:t>
            </a:r>
            <a:r>
              <a:rPr lang="uk-UA" sz="2400" b="1" smtClean="0"/>
              <a:t> L.</a:t>
            </a:r>
            <a:endParaRPr lang="uk-UA" sz="2400" smtClean="0"/>
          </a:p>
        </p:txBody>
      </p:sp>
      <p:pic>
        <p:nvPicPr>
          <p:cNvPr id="19459" name="Picture 2"/>
          <p:cNvPicPr>
            <a:picLocks noChangeAspect="1" noChangeArrowheads="1"/>
          </p:cNvPicPr>
          <p:nvPr/>
        </p:nvPicPr>
        <p:blipFill>
          <a:blip r:embed="rId2" cstate="print"/>
          <a:srcRect/>
          <a:stretch>
            <a:fillRect/>
          </a:stretch>
        </p:blipFill>
        <p:spPr bwMode="auto">
          <a:xfrm>
            <a:off x="0" y="857250"/>
            <a:ext cx="3571875" cy="5594350"/>
          </a:xfrm>
          <a:prstGeom prst="rect">
            <a:avLst/>
          </a:prstGeom>
          <a:noFill/>
          <a:ln w="9525">
            <a:noFill/>
            <a:miter lim="800000"/>
            <a:headEnd/>
            <a:tailEnd/>
          </a:ln>
        </p:spPr>
      </p:pic>
      <p:sp>
        <p:nvSpPr>
          <p:cNvPr id="19460" name="Прямоугольник 4"/>
          <p:cNvSpPr>
            <a:spLocks noChangeArrowheads="1"/>
          </p:cNvSpPr>
          <p:nvPr/>
        </p:nvSpPr>
        <p:spPr bwMode="auto">
          <a:xfrm>
            <a:off x="3857625" y="642938"/>
            <a:ext cx="5072063" cy="5908675"/>
          </a:xfrm>
          <a:prstGeom prst="rect">
            <a:avLst/>
          </a:prstGeom>
          <a:noFill/>
          <a:ln w="9525">
            <a:noFill/>
            <a:miter lim="800000"/>
            <a:headEnd/>
            <a:tailEnd/>
          </a:ln>
        </p:spPr>
        <p:txBody>
          <a:bodyPr>
            <a:spAutoFit/>
          </a:bodyPr>
          <a:lstStyle/>
          <a:p>
            <a:r>
              <a:rPr lang="uk-UA"/>
              <a:t>Важливим чинником впливу на стан його популяцій є освоєння берегів та надмірне рекреаційне навантаження, зокрема, це актуально для місцезростань виду в Одесі, Скадовську, Хорлах (Каланчацький район Херсонської області), на Арабатській стрілці тощо. Ще одним важливим  негативним фактором є надмірне пасовищне навантаження. Приморські солончакові луки та солончаки через засолені ґрунти не розорюються, а здебільшого використовуються, як пасовища. На ділянках з надмірним випасом особини </a:t>
            </a:r>
            <a:r>
              <a:rPr lang="en-US" i="1"/>
              <a:t>B</a:t>
            </a:r>
            <a:r>
              <a:rPr lang="uk-UA" i="1"/>
              <a:t>. </a:t>
            </a:r>
            <a:r>
              <a:rPr lang="en-US" i="1"/>
              <a:t>tenuissimum</a:t>
            </a:r>
            <a:r>
              <a:rPr lang="uk-UA"/>
              <a:t> пригнічуються та випадають (актуально – для подів Присивашшя – Сивашівський та Чогарський поди). До інших негативних факторів, які меншою мірою впливають на </a:t>
            </a:r>
            <a:r>
              <a:rPr lang="en-US" i="1"/>
              <a:t>B</a:t>
            </a:r>
            <a:r>
              <a:rPr lang="uk-UA" i="1"/>
              <a:t>. </a:t>
            </a:r>
            <a:r>
              <a:rPr lang="en-US" i="1"/>
              <a:t>tenuissimum</a:t>
            </a:r>
            <a:r>
              <a:rPr lang="uk-UA"/>
              <a:t> є: розорювання, заліснення, промислова та господарська забудова, витоптування, засмічення, створення мережі ВЕС на засолених землях тощо.</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457200" y="642938"/>
            <a:ext cx="8229600" cy="774700"/>
          </a:xfrm>
        </p:spPr>
        <p:txBody>
          <a:bodyPr/>
          <a:lstStyle/>
          <a:p>
            <a:r>
              <a:rPr lang="uk-UA" sz="2400" b="1" smtClean="0"/>
              <a:t>ВИЗНАЧЕННЯ ТАКСОНОМІЧНОГО СТАТУСУ 45 МОДЕЛЬНИХ КРИТИЧНИХ ВИДІВ НА ОСНОВІ АНАЛІЗУ ГЕРБАРНИХ МАТЕРІАЛІВ, НАЯВНИХ СУЧАСНИХ ТАКСОНОМІЧНИХ, ФІЛОГЕНЕТИЧНИХ ТА ІНШИХ ДАНИХ</a:t>
            </a:r>
            <a:endParaRPr lang="uk-UA" sz="2400" smtClean="0"/>
          </a:p>
        </p:txBody>
      </p:sp>
      <p:sp>
        <p:nvSpPr>
          <p:cNvPr id="20483" name="Содержимое 2"/>
          <p:cNvSpPr>
            <a:spLocks noGrp="1"/>
          </p:cNvSpPr>
          <p:nvPr>
            <p:ph idx="1"/>
          </p:nvPr>
        </p:nvSpPr>
        <p:spPr>
          <a:xfrm>
            <a:off x="0" y="2000250"/>
            <a:ext cx="9001125" cy="4125913"/>
          </a:xfrm>
        </p:spPr>
        <p:txBody>
          <a:bodyPr/>
          <a:lstStyle/>
          <a:p>
            <a:r>
              <a:rPr lang="uk-UA" sz="1800" smtClean="0"/>
              <a:t>Для практичних цілей охорони видів рослин України особливе значення має врахування сучасних номенклатурно-таксономічних змін на видовому рівні, а також на родовому та інших таксономічних рівнях, які стосуються таксонів, занесених до "Червоної книги України" (2009), оскільки ця книга є державним документом, котрий містить відомості саме про види та деякі інші таксони, що підлягають охороні на загальнодержавному рівні. Тому чітке визначення та недвозначне і стабільне найменування таких таксонів відповідно до вимог "Міжнародного кодексу номенклатури водоростей, грибів та рослин"  є важливим не лише з наукової, але й з юридичної точки зору. Ми можемо зіштовхнутися з ситуаціями, коли таксономічна чи номенклатурна невизначеність може призвести до спроб вивести з-під охорони певні таксони, оскільки їхні синонімічні, альтернативні чи прийняті назви не згадуються в "Червоній книзі України", або ж ці таксони деякими авторами розглядаються як синоніми інших таксонів, або ж як окремі види, котрі на даний момент не включені до "Червоної книги України".</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357188" y="142875"/>
            <a:ext cx="8429625" cy="928688"/>
          </a:xfrm>
        </p:spPr>
        <p:txBody>
          <a:bodyPr/>
          <a:lstStyle/>
          <a:p>
            <a:r>
              <a:rPr lang="uk-UA" sz="2400" b="1" smtClean="0"/>
              <a:t>Астрагал дніпровський  – </a:t>
            </a:r>
            <a:r>
              <a:rPr lang="la-Latn" sz="2400" b="1" smtClean="0"/>
              <a:t>A</a:t>
            </a:r>
            <a:r>
              <a:rPr lang="en-US" sz="2400" b="1" smtClean="0"/>
              <a:t>stragalus borysthenicus Klokov</a:t>
            </a:r>
            <a:endParaRPr lang="uk-UA" sz="2400" smtClean="0"/>
          </a:p>
        </p:txBody>
      </p:sp>
      <p:pic>
        <p:nvPicPr>
          <p:cNvPr id="21507" name="Picture 2"/>
          <p:cNvPicPr>
            <a:picLocks noChangeAspect="1" noChangeArrowheads="1"/>
          </p:cNvPicPr>
          <p:nvPr/>
        </p:nvPicPr>
        <p:blipFill>
          <a:blip r:embed="rId2" cstate="print"/>
          <a:srcRect/>
          <a:stretch>
            <a:fillRect/>
          </a:stretch>
        </p:blipFill>
        <p:spPr bwMode="auto">
          <a:xfrm>
            <a:off x="214313" y="1571625"/>
            <a:ext cx="4286250" cy="4143375"/>
          </a:xfrm>
          <a:prstGeom prst="rect">
            <a:avLst/>
          </a:prstGeom>
          <a:noFill/>
          <a:ln w="9525">
            <a:noFill/>
            <a:miter lim="800000"/>
            <a:headEnd/>
            <a:tailEnd/>
          </a:ln>
        </p:spPr>
      </p:pic>
      <p:sp>
        <p:nvSpPr>
          <p:cNvPr id="21508" name="Rectangle 3"/>
          <p:cNvSpPr>
            <a:spLocks noChangeArrowheads="1"/>
          </p:cNvSpPr>
          <p:nvPr/>
        </p:nvSpPr>
        <p:spPr bwMode="auto">
          <a:xfrm>
            <a:off x="4500563" y="1000125"/>
            <a:ext cx="4357687" cy="4708525"/>
          </a:xfrm>
          <a:prstGeom prst="rect">
            <a:avLst/>
          </a:prstGeom>
          <a:noFill/>
          <a:ln w="9525">
            <a:noFill/>
            <a:miter lim="800000"/>
            <a:headEnd/>
            <a:tailEnd/>
          </a:ln>
        </p:spPr>
        <p:txBody>
          <a:bodyPr anchor="ctr">
            <a:spAutoFit/>
          </a:bodyPr>
          <a:lstStyle/>
          <a:p>
            <a:pPr indent="450850" eaLnBrk="0" hangingPunct="0">
              <a:tabLst>
                <a:tab pos="1371600" algn="l"/>
                <a:tab pos="4664075" algn="l"/>
              </a:tabLst>
            </a:pPr>
            <a:r>
              <a:rPr lang="uk-UA" sz="2000"/>
              <a:t>Результати молекулярно-філогенетичних досліджень), що базуються на порівнянні нуклеотидних послідовностей ITS1 та ITS2 показали, що </a:t>
            </a:r>
            <a:r>
              <a:rPr lang="uk-UA" sz="2000" i="1"/>
              <a:t>A. borysthenicus</a:t>
            </a:r>
            <a:r>
              <a:rPr lang="uk-UA" sz="2000"/>
              <a:t> відрізняється від </a:t>
            </a:r>
            <a:r>
              <a:rPr lang="uk-UA" sz="2000" i="1"/>
              <a:t>A. onobrychis </a:t>
            </a:r>
            <a:r>
              <a:rPr lang="uk-UA" sz="2000"/>
              <a:t>за п’ятьма замінами у гомологічних сайтах, що є свідченням того, що ці види представляють різні операційні таксономічні одиниці. Таким чином, суттєвих доказів для переведення </a:t>
            </a:r>
            <a:r>
              <a:rPr lang="uk-UA" sz="2000" i="1"/>
              <a:t>A. borysthenicus</a:t>
            </a:r>
            <a:r>
              <a:rPr lang="uk-UA" sz="2000"/>
              <a:t> за даними молекулярних досліджень в синоніми </a:t>
            </a:r>
            <a:r>
              <a:rPr lang="uk-UA" sz="2000" i="1"/>
              <a:t>A.</a:t>
            </a:r>
            <a:r>
              <a:rPr lang="ru-RU" sz="2000" i="1"/>
              <a:t> </a:t>
            </a:r>
            <a:r>
              <a:rPr lang="uk-UA" sz="2000" i="1"/>
              <a:t>onobrychis</a:t>
            </a:r>
            <a:r>
              <a:rPr lang="uk-UA" sz="2000"/>
              <a:t>,</a:t>
            </a:r>
            <a:r>
              <a:rPr lang="uk-UA" sz="2000" i="1"/>
              <a:t> </a:t>
            </a:r>
            <a:r>
              <a:rPr lang="uk-UA" sz="2000"/>
              <a:t>немає.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42875" y="142875"/>
            <a:ext cx="8715375" cy="6429375"/>
          </a:xfrm>
        </p:spPr>
        <p:txBody>
          <a:bodyPr/>
          <a:lstStyle/>
          <a:p>
            <a:pPr eaLnBrk="1" hangingPunct="1"/>
            <a:r>
              <a:rPr lang="uk-UA" sz="2300" b="1" smtClean="0"/>
              <a:t>Метою</a:t>
            </a:r>
            <a:r>
              <a:rPr lang="uk-UA" sz="2300" smtClean="0"/>
              <a:t> науково-дослідної роботи є: оцінка (критичний аналіз) стану популяцій видів рослинного світу (судинних рослин, водоростей, мохоподібних, лишайників та грибів), занесених до Червоної книги України (рослинний світ), з використанням таксономічних, популяційних, еколого-ценотичних та ареалогічних досліджень для: підготовки нової редакції Червоної книги України, ведення Державного кадастру рослинного світу, розробки заходів щодо збереження в природному середовищі рідкісних і зникаючих видів судинних рослин, водоростей, мохоподібних, лишайників та грибів. </a:t>
            </a:r>
          </a:p>
          <a:p>
            <a:pPr eaLnBrk="1" hangingPunct="1"/>
            <a:r>
              <a:rPr lang="uk-UA" sz="2300" b="1" smtClean="0"/>
              <a:t>Об’єкти досліджень </a:t>
            </a:r>
            <a:r>
              <a:rPr lang="uk-UA" sz="2300" smtClean="0"/>
              <a:t>– види рослинного світу, занесені до Червоної книги України; законодавчі акти України, що стосуються охорони рослинного світу.</a:t>
            </a:r>
          </a:p>
          <a:p>
            <a:pPr eaLnBrk="1" hangingPunct="1"/>
            <a:r>
              <a:rPr lang="uk-UA" sz="2300" b="1" smtClean="0"/>
              <a:t>Предмет досліджень </a:t>
            </a:r>
            <a:r>
              <a:rPr lang="uk-UA" sz="2300" smtClean="0"/>
              <a:t>– таксономічні, популяційні, еколого-ценотичні та ареалогічні особливості видів рослин та грибів.</a:t>
            </a:r>
          </a:p>
          <a:p>
            <a:pPr eaLnBrk="1" hangingPunct="1">
              <a:buFontTx/>
              <a:buNone/>
            </a:pPr>
            <a:endParaRPr lang="ru-RU" sz="23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0" indent="450850">
              <a:spcBef>
                <a:spcPct val="0"/>
              </a:spcBef>
              <a:buClrTx/>
              <a:buFontTx/>
              <a:buNone/>
              <a:tabLst>
                <a:tab pos="1371600" algn="l"/>
                <a:tab pos="4664075" algn="l"/>
              </a:tabLst>
            </a:pPr>
            <a:r>
              <a:rPr lang="uk-UA" sz="2000" smtClean="0"/>
              <a:t>Однак, відсутність чітких хіатусів між діагностичними морфологічними ознаками, які характеризують ці види (забарвлення віночка, довжина вітрила віночка, розміри бобів та зубців чашечки) не дають вагомих підстав для визнання </a:t>
            </a:r>
            <a:r>
              <a:rPr lang="uk-UA" sz="2000" i="1" smtClean="0"/>
              <a:t>A. borysthenicus </a:t>
            </a:r>
            <a:r>
              <a:rPr lang="uk-UA" sz="2000" smtClean="0"/>
              <a:t>за окремий вид, що підтверджують також недавні монографічні дослідження (Сытин, 2009, Крицька, усне повідомлення), які трактують його як синонім широко поширеного виду </a:t>
            </a:r>
            <a:r>
              <a:rPr lang="uk-UA" sz="2000" i="1" smtClean="0"/>
              <a:t>Astragalus onobrychis</a:t>
            </a:r>
            <a:r>
              <a:rPr lang="uk-UA" sz="2000" smtClean="0"/>
              <a:t>. </a:t>
            </a:r>
          </a:p>
          <a:p>
            <a:pPr marL="0" indent="450850">
              <a:spcBef>
                <a:spcPct val="0"/>
              </a:spcBef>
              <a:buClrTx/>
              <a:buFontTx/>
              <a:buNone/>
              <a:tabLst>
                <a:tab pos="1371600" algn="l"/>
                <a:tab pos="4664075" algn="l"/>
              </a:tabLst>
            </a:pPr>
            <a:endParaRPr lang="uk-UA" sz="2000" smtClean="0">
              <a:cs typeface="Times New Roman" pitchFamily="18" charset="0"/>
            </a:endParaRPr>
          </a:p>
          <a:p>
            <a:pPr marL="0" indent="450850">
              <a:spcBef>
                <a:spcPct val="0"/>
              </a:spcBef>
              <a:buClrTx/>
              <a:buFontTx/>
              <a:buNone/>
              <a:tabLst>
                <a:tab pos="1371600" algn="l"/>
                <a:tab pos="4664075" algn="l"/>
              </a:tabLst>
            </a:pPr>
            <a:r>
              <a:rPr lang="uk-UA" sz="2000" smtClean="0">
                <a:cs typeface="Times New Roman" pitchFamily="18" charset="0"/>
              </a:rPr>
              <a:t>У зв’язку з можливим анулюванням видового статусу </a:t>
            </a:r>
            <a:r>
              <a:rPr lang="uk-UA" sz="2000" i="1" smtClean="0">
                <a:cs typeface="Times New Roman" pitchFamily="18" charset="0"/>
              </a:rPr>
              <a:t>A. borysthenicus</a:t>
            </a:r>
            <a:r>
              <a:rPr lang="uk-UA" sz="2000" smtClean="0">
                <a:cs typeface="Times New Roman" pitchFamily="18" charset="0"/>
              </a:rPr>
              <a:t>, який слід визнати </a:t>
            </a:r>
            <a:r>
              <a:rPr lang="uk-UA" sz="2000" b="1" smtClean="0">
                <a:cs typeface="Times New Roman" pitchFamily="18" charset="0"/>
              </a:rPr>
              <a:t>за синонімом широко поширеного виду </a:t>
            </a:r>
            <a:r>
              <a:rPr lang="uk-UA" sz="2000" b="1" i="1" smtClean="0">
                <a:cs typeface="Times New Roman" pitchFamily="18" charset="0"/>
              </a:rPr>
              <a:t>A. onobrychis</a:t>
            </a:r>
            <a:r>
              <a:rPr lang="uk-UA" sz="2000" b="1" smtClean="0">
                <a:cs typeface="Times New Roman" pitchFamily="18" charset="0"/>
              </a:rPr>
              <a:t>, його необхідно виключити зі складу ЧКУ у новому виданні.</a:t>
            </a:r>
            <a:r>
              <a:rPr lang="uk-UA" sz="2000" smtClean="0"/>
              <a:t> </a:t>
            </a:r>
          </a:p>
          <a:p>
            <a:pPr marL="0" indent="450850">
              <a:tabLst>
                <a:tab pos="1371600" algn="l"/>
                <a:tab pos="4664075" algn="l"/>
              </a:tabLst>
            </a:pPr>
            <a:endParaRPr lang="uk-UA" sz="20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57200" y="274638"/>
            <a:ext cx="8229600" cy="1011237"/>
          </a:xfrm>
        </p:spPr>
        <p:txBody>
          <a:bodyPr/>
          <a:lstStyle/>
          <a:p>
            <a:r>
              <a:rPr lang="uk-UA" sz="2400" b="1" smtClean="0"/>
              <a:t>Мінуарція гостропелюсткова – </a:t>
            </a:r>
            <a:r>
              <a:rPr lang="en-US" sz="2400" b="1" i="1" smtClean="0"/>
              <a:t>Minuartia oxypetala</a:t>
            </a:r>
            <a:r>
              <a:rPr lang="uk-UA" sz="2400" b="1" smtClean="0"/>
              <a:t> (</a:t>
            </a:r>
            <a:r>
              <a:rPr lang="en-US" sz="2400" b="1" smtClean="0"/>
              <a:t>Wo</a:t>
            </a:r>
            <a:r>
              <a:rPr lang="uk-UA" sz="2400" b="1" smtClean="0"/>
              <a:t>ł.) </a:t>
            </a:r>
            <a:r>
              <a:rPr lang="en-US" sz="2400" b="1" smtClean="0"/>
              <a:t>Kulcz</a:t>
            </a:r>
            <a:r>
              <a:rPr lang="uk-UA" sz="2400" b="1" smtClean="0"/>
              <a:t>. </a:t>
            </a:r>
            <a:endParaRPr lang="uk-UA" sz="2400" smtClean="0"/>
          </a:p>
        </p:txBody>
      </p:sp>
      <p:pic>
        <p:nvPicPr>
          <p:cNvPr id="23555" name="Picture 2"/>
          <p:cNvPicPr>
            <a:picLocks noGrp="1" noChangeAspect="1" noChangeArrowheads="1"/>
          </p:cNvPicPr>
          <p:nvPr>
            <p:ph idx="1"/>
          </p:nvPr>
        </p:nvPicPr>
        <p:blipFill>
          <a:blip r:embed="rId2" cstate="print"/>
          <a:srcRect/>
          <a:stretch>
            <a:fillRect/>
          </a:stretch>
        </p:blipFill>
        <p:spPr>
          <a:xfrm>
            <a:off x="214313" y="1571625"/>
            <a:ext cx="4357687" cy="4286250"/>
          </a:xfrm>
          <a:noFill/>
        </p:spPr>
      </p:pic>
      <p:sp>
        <p:nvSpPr>
          <p:cNvPr id="23556" name="Rectangle 3"/>
          <p:cNvSpPr>
            <a:spLocks noChangeArrowheads="1"/>
          </p:cNvSpPr>
          <p:nvPr/>
        </p:nvSpPr>
        <p:spPr bwMode="auto">
          <a:xfrm>
            <a:off x="4857750" y="1214438"/>
            <a:ext cx="4286250" cy="5324475"/>
          </a:xfrm>
          <a:prstGeom prst="rect">
            <a:avLst/>
          </a:prstGeom>
          <a:noFill/>
          <a:ln w="9525">
            <a:noFill/>
            <a:miter lim="800000"/>
            <a:headEnd/>
            <a:tailEnd/>
          </a:ln>
        </p:spPr>
        <p:txBody>
          <a:bodyPr anchor="ctr">
            <a:spAutoFit/>
          </a:bodyPr>
          <a:lstStyle/>
          <a:p>
            <a:pPr indent="450850" eaLnBrk="0" hangingPunct="0"/>
            <a:r>
              <a:rPr lang="uk-UA" sz="2000"/>
              <a:t>Дуже близький до широко поширеного голарктичного виду </a:t>
            </a:r>
            <a:r>
              <a:rPr lang="pl-PL" sz="2000" i="1"/>
              <a:t>M</a:t>
            </a:r>
            <a:r>
              <a:rPr lang="uk-UA" sz="2000" i="1"/>
              <a:t>. </a:t>
            </a:r>
            <a:r>
              <a:rPr lang="pl-PL" sz="2000" i="1"/>
              <a:t>verna</a:t>
            </a:r>
            <a:r>
              <a:rPr lang="pl-PL" sz="2000"/>
              <a:t> (L.) Hiern.</a:t>
            </a:r>
            <a:r>
              <a:rPr lang="uk-UA" sz="2000"/>
              <a:t>, але добре відрізняється перш за все загостреними та дещо коротшими (</a:t>
            </a:r>
            <a:r>
              <a:rPr lang="pl-PL" sz="2000"/>
              <a:t>2,5</a:t>
            </a:r>
            <a:r>
              <a:rPr lang="uk-UA" sz="2000"/>
              <a:t>–</a:t>
            </a:r>
            <a:r>
              <a:rPr lang="pl-PL" sz="2000"/>
              <a:t>3,5 </a:t>
            </a:r>
            <a:r>
              <a:rPr lang="uk-UA" sz="2000"/>
              <a:t>мм завд., а не 3,5–4,5 (5,5) мм) пелюсками квіток. Нині розглядається у складі роду </a:t>
            </a:r>
            <a:r>
              <a:rPr lang="uk-UA" sz="2000" i="1"/>
              <a:t>Sabulina </a:t>
            </a:r>
            <a:r>
              <a:rPr lang="uk-UA" sz="2000"/>
              <a:t>Rchb., нещодавно повторно виділеного з роду </a:t>
            </a:r>
            <a:r>
              <a:rPr lang="pl-PL" sz="2000" i="1"/>
              <a:t>Minuartia</a:t>
            </a:r>
            <a:r>
              <a:rPr lang="uk-UA" sz="2000"/>
              <a:t> (</a:t>
            </a:r>
            <a:r>
              <a:rPr lang="pl-PL" sz="2000"/>
              <a:t>Dillenberger</a:t>
            </a:r>
            <a:r>
              <a:rPr lang="uk-UA" sz="2000"/>
              <a:t>, </a:t>
            </a:r>
            <a:r>
              <a:rPr lang="pl-PL" sz="2000"/>
              <a:t>Kadereit</a:t>
            </a:r>
            <a:r>
              <a:rPr lang="uk-UA" sz="2000"/>
              <a:t>, 2014). </a:t>
            </a:r>
          </a:p>
          <a:p>
            <a:pPr indent="450850" eaLnBrk="0" hangingPunct="0"/>
            <a:r>
              <a:rPr lang="uk-UA" sz="2000" b="1" i="1">
                <a:cs typeface="Times New Roman" pitchFamily="18" charset="0"/>
              </a:rPr>
              <a:t>Sabulina </a:t>
            </a:r>
            <a:r>
              <a:rPr lang="pl-PL" sz="2000" b="1" i="1">
                <a:cs typeface="Times New Roman" pitchFamily="18" charset="0"/>
              </a:rPr>
              <a:t>oxypetala</a:t>
            </a:r>
            <a:r>
              <a:rPr lang="pl-PL" sz="2000" b="1">
                <a:cs typeface="Times New Roman" pitchFamily="18" charset="0"/>
              </a:rPr>
              <a:t> (Woł.) Mosyakin</a:t>
            </a:r>
            <a:r>
              <a:rPr lang="uk-UA" sz="2000" b="1">
                <a:cs typeface="Times New Roman" pitchFamily="18" charset="0"/>
              </a:rPr>
              <a:t> &amp; </a:t>
            </a:r>
            <a:r>
              <a:rPr lang="pl-PL" sz="2000" b="1">
                <a:cs typeface="Times New Roman" pitchFamily="18" charset="0"/>
              </a:rPr>
              <a:t>Fedoronchuk</a:t>
            </a:r>
            <a:r>
              <a:rPr lang="uk-UA" sz="2000" b="1">
                <a:cs typeface="Times New Roman" pitchFamily="18" charset="0"/>
              </a:rPr>
              <a:t>, </a:t>
            </a:r>
            <a:r>
              <a:rPr lang="pl-PL" sz="2000" b="1">
                <a:cs typeface="Times New Roman" pitchFamily="18" charset="0"/>
              </a:rPr>
              <a:t>2015</a:t>
            </a:r>
            <a:r>
              <a:rPr lang="pl-PL" sz="2000">
                <a:cs typeface="Times New Roman" pitchFamily="18" charset="0"/>
              </a:rPr>
              <a:t>, Phytotaxa, 231(1): 96</a:t>
            </a:r>
            <a:r>
              <a:rPr lang="uk-UA" sz="2000">
                <a:cs typeface="Times New Roman" pitchFamily="18" charset="0"/>
              </a:rPr>
              <a:t>; Федорончук, Мосякін, 2016, Укр. бот. журн., 73</a:t>
            </a:r>
            <a:r>
              <a:rPr lang="ru-RU" sz="2000">
                <a:cs typeface="Times New Roman" pitchFamily="18" charset="0"/>
              </a:rPr>
              <a:t>(2): 141</a:t>
            </a:r>
            <a:r>
              <a:rPr lang="pl-PL" sz="2000">
                <a:cs typeface="Times New Roman" pitchFamily="18" charset="0"/>
              </a:rPr>
              <a:t>. </a:t>
            </a:r>
            <a:endParaRPr lang="pl-PL"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457200" y="214313"/>
            <a:ext cx="8229600" cy="785812"/>
          </a:xfrm>
        </p:spPr>
        <p:txBody>
          <a:bodyPr/>
          <a:lstStyle/>
          <a:p>
            <a:r>
              <a:rPr lang="uk-UA" sz="2800" b="1" smtClean="0"/>
              <a:t>Гадюча цибулька гроноподібна – </a:t>
            </a:r>
            <a:r>
              <a:rPr lang="uk-UA" sz="2800" b="1" i="1" smtClean="0"/>
              <a:t>Muscari botryoides </a:t>
            </a:r>
            <a:r>
              <a:rPr lang="uk-UA" sz="2800" b="1" smtClean="0"/>
              <a:t>(L.) Mill.</a:t>
            </a:r>
            <a:endParaRPr lang="uk-UA" sz="2800" smtClean="0"/>
          </a:p>
        </p:txBody>
      </p:sp>
      <p:pic>
        <p:nvPicPr>
          <p:cNvPr id="24579" name="Picture 2"/>
          <p:cNvPicPr>
            <a:picLocks noGrp="1" noChangeAspect="1" noChangeArrowheads="1"/>
          </p:cNvPicPr>
          <p:nvPr>
            <p:ph idx="1"/>
          </p:nvPr>
        </p:nvPicPr>
        <p:blipFill>
          <a:blip r:embed="rId2" cstate="print"/>
          <a:srcRect/>
          <a:stretch>
            <a:fillRect/>
          </a:stretch>
        </p:blipFill>
        <p:spPr>
          <a:xfrm>
            <a:off x="285750" y="1785938"/>
            <a:ext cx="4762500" cy="3848100"/>
          </a:xfrm>
          <a:noFill/>
        </p:spPr>
      </p:pic>
      <p:sp>
        <p:nvSpPr>
          <p:cNvPr id="24580" name="Прямоугольник 4"/>
          <p:cNvSpPr>
            <a:spLocks noChangeArrowheads="1"/>
          </p:cNvSpPr>
          <p:nvPr/>
        </p:nvSpPr>
        <p:spPr bwMode="auto">
          <a:xfrm>
            <a:off x="5214938" y="1714500"/>
            <a:ext cx="3929062" cy="3786188"/>
          </a:xfrm>
          <a:prstGeom prst="rect">
            <a:avLst/>
          </a:prstGeom>
          <a:noFill/>
          <a:ln w="9525">
            <a:noFill/>
            <a:miter lim="800000"/>
            <a:headEnd/>
            <a:tailEnd/>
          </a:ln>
        </p:spPr>
        <p:txBody>
          <a:bodyPr>
            <a:spAutoFit/>
          </a:bodyPr>
          <a:lstStyle/>
          <a:p>
            <a:r>
              <a:rPr lang="uk-UA" sz="2400"/>
              <a:t>Ми вважаємо, що у Закарпатті, а також, загалом, в Україні поширена окрема диплоїдна балкано-східнокарпатська раса </a:t>
            </a:r>
            <a:r>
              <a:rPr lang="uk-UA" sz="2400" i="1"/>
              <a:t>M. botryoides</a:t>
            </a:r>
            <a:r>
              <a:rPr lang="uk-UA" sz="2400"/>
              <a:t>, яку розглядаємо у ранзі окремого виду </a:t>
            </a:r>
            <a:r>
              <a:rPr lang="uk-UA" sz="2400" b="1" i="1"/>
              <a:t>M. transsilvanicum</a:t>
            </a:r>
            <a:r>
              <a:rPr lang="uk-UA" sz="240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457200" y="428625"/>
            <a:ext cx="8229600" cy="285750"/>
          </a:xfrm>
        </p:spPr>
        <p:txBody>
          <a:bodyPr/>
          <a:lstStyle/>
          <a:p>
            <a:r>
              <a:rPr lang="uk-UA" sz="2400" smtClean="0"/>
              <a:t>Просторовий розподіл двох цитотипів </a:t>
            </a:r>
            <a:r>
              <a:rPr lang="en-US" sz="2400" i="1" smtClean="0"/>
              <a:t>Muscari botryoides </a:t>
            </a:r>
            <a:r>
              <a:rPr lang="en-US" sz="2400" smtClean="0"/>
              <a:t>agg. </a:t>
            </a:r>
            <a:r>
              <a:rPr lang="uk-UA" sz="2400" smtClean="0"/>
              <a:t>з гіпотетичною лінією розподілу у Карпатському басейні</a:t>
            </a:r>
          </a:p>
        </p:txBody>
      </p:sp>
      <p:pic>
        <p:nvPicPr>
          <p:cNvPr id="25603" name="Picture 2" descr="MbMapaEndNewReljef"/>
          <p:cNvPicPr>
            <a:picLocks noChangeAspect="1" noChangeArrowheads="1"/>
          </p:cNvPicPr>
          <p:nvPr/>
        </p:nvPicPr>
        <p:blipFill>
          <a:blip r:embed="rId2" cstate="print"/>
          <a:srcRect/>
          <a:stretch>
            <a:fillRect/>
          </a:stretch>
        </p:blipFill>
        <p:spPr bwMode="auto">
          <a:xfrm>
            <a:off x="571500" y="1357313"/>
            <a:ext cx="8093075" cy="527208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285750" y="274638"/>
            <a:ext cx="8643938" cy="868362"/>
          </a:xfrm>
        </p:spPr>
        <p:txBody>
          <a:bodyPr/>
          <a:lstStyle/>
          <a:p>
            <a:r>
              <a:rPr lang="uk-UA" sz="2800" b="1" smtClean="0"/>
              <a:t>Моховик паразитний – </a:t>
            </a:r>
            <a:r>
              <a:rPr lang="uk-UA" sz="2800" b="1" i="1" smtClean="0"/>
              <a:t>Boletus parasiticus</a:t>
            </a:r>
            <a:r>
              <a:rPr lang="uk-UA" sz="2800" b="1" smtClean="0"/>
              <a:t> Bull.</a:t>
            </a:r>
            <a:endParaRPr lang="uk-UA" sz="2800" smtClean="0"/>
          </a:p>
        </p:txBody>
      </p:sp>
      <p:pic>
        <p:nvPicPr>
          <p:cNvPr id="26627" name="Picture 2"/>
          <p:cNvPicPr>
            <a:picLocks noGrp="1" noChangeAspect="1" noChangeArrowheads="1"/>
          </p:cNvPicPr>
          <p:nvPr>
            <p:ph idx="1"/>
          </p:nvPr>
        </p:nvPicPr>
        <p:blipFill>
          <a:blip r:embed="rId2" cstate="print"/>
          <a:srcRect r="15057"/>
          <a:stretch>
            <a:fillRect/>
          </a:stretch>
        </p:blipFill>
        <p:spPr>
          <a:xfrm>
            <a:off x="0" y="1571625"/>
            <a:ext cx="4060825" cy="3819525"/>
          </a:xfrm>
          <a:noFill/>
        </p:spPr>
      </p:pic>
      <p:sp>
        <p:nvSpPr>
          <p:cNvPr id="26628" name="Прямоугольник 4"/>
          <p:cNvSpPr>
            <a:spLocks noChangeArrowheads="1"/>
          </p:cNvSpPr>
          <p:nvPr/>
        </p:nvSpPr>
        <p:spPr bwMode="auto">
          <a:xfrm>
            <a:off x="4286250" y="1071563"/>
            <a:ext cx="4857750" cy="5324475"/>
          </a:xfrm>
          <a:prstGeom prst="rect">
            <a:avLst/>
          </a:prstGeom>
          <a:noFill/>
          <a:ln w="9525">
            <a:noFill/>
            <a:miter lim="800000"/>
            <a:headEnd/>
            <a:tailEnd/>
          </a:ln>
        </p:spPr>
        <p:txBody>
          <a:bodyPr>
            <a:spAutoFit/>
          </a:bodyPr>
          <a:lstStyle/>
          <a:p>
            <a:r>
              <a:rPr lang="uk-UA" sz="2000"/>
              <a:t>Виділення окремого роду підтверджується молекулярної даними (Desjardin et al., 2009; Nuhn et al., 2013). Зокрема показано, що </a:t>
            </a:r>
            <a:r>
              <a:rPr lang="uk-UA" sz="2000" i="1"/>
              <a:t>P. parasiticus </a:t>
            </a:r>
            <a:r>
              <a:rPr lang="uk-UA" sz="2000"/>
              <a:t>утворює окрему кладу і є сестринським до великої групи інших болетоїдних грибів, які на сьогодні потрапили в різні роди, виділені з </a:t>
            </a:r>
            <a:r>
              <a:rPr lang="uk-UA" sz="2000" i="1"/>
              <a:t>Boletus</a:t>
            </a:r>
            <a:r>
              <a:rPr lang="uk-UA" sz="2000"/>
              <a:t> s.l. (рис. 4.6.). Отже, колишній </a:t>
            </a:r>
            <a:r>
              <a:rPr lang="uk-UA" sz="2000" i="1"/>
              <a:t>Boletus parasiticus</a:t>
            </a:r>
            <a:r>
              <a:rPr lang="uk-UA" sz="2000" b="1"/>
              <a:t> </a:t>
            </a:r>
            <a:r>
              <a:rPr lang="uk-UA" sz="2000"/>
              <a:t>має наводитися як псевдомоховик паразитний (</a:t>
            </a:r>
            <a:r>
              <a:rPr lang="uk-UA" sz="2000" i="1"/>
              <a:t>Pseudoboletus parasiticus</a:t>
            </a:r>
            <a:r>
              <a:rPr lang="uk-UA" sz="2000"/>
              <a:t> (Bull.) Šutara). Цей вид легко впізнається у природі завдяки його специфічним екологічним особливостям – розвитку на плодових тілах </a:t>
            </a:r>
            <a:r>
              <a:rPr lang="uk-UA" sz="2000" i="1"/>
              <a:t>Scleroderma</a:t>
            </a:r>
            <a:r>
              <a:rPr lang="uk-UA" sz="2000"/>
              <a:t> </a:t>
            </a:r>
            <a:r>
              <a:rPr lang="uk-UA" sz="2000" i="1"/>
              <a:t>citrinum </a:t>
            </a:r>
            <a:r>
              <a:rPr lang="en-US" sz="2000"/>
              <a:t>Pers</a:t>
            </a:r>
            <a:r>
              <a:rPr lang="uk-UA" sz="200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lstStyle/>
          <a:p>
            <a:r>
              <a:rPr lang="ru-RU" sz="2400" smtClean="0"/>
              <a:t>Фрагмент молекулярно-філогенетичного дерева, який демонструє правильність виділення роду </a:t>
            </a:r>
            <a:r>
              <a:rPr lang="pt-BR" sz="2400" i="1" smtClean="0"/>
              <a:t>Pseudoboletus </a:t>
            </a:r>
            <a:r>
              <a:rPr lang="uk-UA" sz="2400" smtClean="0"/>
              <a:t>(запозичено у Nuhn et al., 2013)</a:t>
            </a:r>
          </a:p>
        </p:txBody>
      </p:sp>
      <p:pic>
        <p:nvPicPr>
          <p:cNvPr id="27651" name="Picture 2" descr="Tree"/>
          <p:cNvPicPr>
            <a:picLocks noChangeAspect="1" noChangeArrowheads="1"/>
          </p:cNvPicPr>
          <p:nvPr/>
        </p:nvPicPr>
        <p:blipFill>
          <a:blip r:embed="rId2" cstate="print"/>
          <a:srcRect/>
          <a:stretch>
            <a:fillRect/>
          </a:stretch>
        </p:blipFill>
        <p:spPr bwMode="auto">
          <a:xfrm>
            <a:off x="360363" y="1571625"/>
            <a:ext cx="8783637" cy="50006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457200" y="928688"/>
            <a:ext cx="8229600" cy="1571625"/>
          </a:xfrm>
        </p:spPr>
        <p:txBody>
          <a:bodyPr/>
          <a:lstStyle/>
          <a:p>
            <a:r>
              <a:rPr lang="uk-UA" sz="2400" b="1" smtClean="0"/>
              <a:t>Характеристика 80 модельних видів згідно з розробленими методичними рекомендаціями щодо збору, підготовки і стандартизованої подачі матеріалів, які характеризують стан популяцій та еколого-ценотичні особливості видів, занесених до Червоної книги України (на основі результатів польових досліджень модельних видів рослин та грибів)</a:t>
            </a:r>
          </a:p>
        </p:txBody>
      </p:sp>
      <p:sp>
        <p:nvSpPr>
          <p:cNvPr id="28675" name="Содержимое 2"/>
          <p:cNvSpPr>
            <a:spLocks noGrp="1"/>
          </p:cNvSpPr>
          <p:nvPr>
            <p:ph idx="1"/>
          </p:nvPr>
        </p:nvSpPr>
        <p:spPr>
          <a:xfrm>
            <a:off x="457200" y="3429000"/>
            <a:ext cx="8229600" cy="2697163"/>
          </a:xfrm>
        </p:spPr>
        <p:txBody>
          <a:bodyPr/>
          <a:lstStyle/>
          <a:p>
            <a:r>
              <a:rPr lang="uk-UA" sz="2400" i="1" smtClean="0"/>
              <a:t>Пояснення до карт:</a:t>
            </a:r>
            <a:endParaRPr lang="uk-UA" sz="2400" smtClean="0"/>
          </a:p>
          <a:p>
            <a:r>
              <a:rPr lang="uk-UA" sz="2400" smtClean="0"/>
              <a:t>1 - гербарні дані після 1970 року</a:t>
            </a:r>
          </a:p>
          <a:p>
            <a:r>
              <a:rPr lang="uk-UA" sz="2400" smtClean="0"/>
              <a:t>2 - гербарні дані до 1970 року</a:t>
            </a:r>
          </a:p>
          <a:p>
            <a:r>
              <a:rPr lang="uk-UA" sz="2400" smtClean="0"/>
              <a:t>3 - літературні дані</a:t>
            </a:r>
          </a:p>
          <a:p>
            <a:r>
              <a:rPr lang="uk-UA" sz="2400" smtClean="0"/>
              <a:t>4 - спостереження в природі</a:t>
            </a:r>
          </a:p>
          <a:p>
            <a:endParaRPr lang="uk-UA" sz="24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285750" y="214313"/>
            <a:ext cx="8401050" cy="571500"/>
          </a:xfrm>
        </p:spPr>
        <p:txBody>
          <a:bodyPr/>
          <a:lstStyle/>
          <a:p>
            <a:r>
              <a:rPr lang="uk-UA" sz="2800" b="1" smtClean="0"/>
              <a:t>ТИРЛИЧ БЕЗ СТЕБЛОВИЙ – </a:t>
            </a:r>
            <a:r>
              <a:rPr lang="uk-UA" sz="2800" b="1" i="1" smtClean="0"/>
              <a:t>Gentiana acaulis</a:t>
            </a:r>
            <a:r>
              <a:rPr lang="uk-UA" sz="2800" b="1" smtClean="0"/>
              <a:t> L.</a:t>
            </a:r>
            <a:r>
              <a:rPr lang="uk-UA" sz="2800" smtClean="0"/>
              <a:t/>
            </a:r>
            <a:br>
              <a:rPr lang="uk-UA" sz="2800" smtClean="0"/>
            </a:br>
            <a:endParaRPr lang="uk-UA" sz="2800" smtClean="0"/>
          </a:p>
        </p:txBody>
      </p:sp>
      <p:sp>
        <p:nvSpPr>
          <p:cNvPr id="29699" name="Содержимое 2"/>
          <p:cNvSpPr>
            <a:spLocks noGrp="1"/>
          </p:cNvSpPr>
          <p:nvPr>
            <p:ph idx="1"/>
          </p:nvPr>
        </p:nvSpPr>
        <p:spPr>
          <a:xfrm>
            <a:off x="457200" y="642938"/>
            <a:ext cx="8229600" cy="1000125"/>
          </a:xfrm>
        </p:spPr>
        <p:txBody>
          <a:bodyPr/>
          <a:lstStyle/>
          <a:p>
            <a:r>
              <a:rPr lang="uk-UA" sz="2400" b="1" smtClean="0"/>
              <a:t>Природоохоронний статус. </a:t>
            </a:r>
            <a:r>
              <a:rPr lang="uk-UA" sz="2400" smtClean="0"/>
              <a:t>Вразливий, VU (Vulnerable)</a:t>
            </a:r>
          </a:p>
        </p:txBody>
      </p:sp>
      <p:pic>
        <p:nvPicPr>
          <p:cNvPr id="29700" name="Picture 2" descr="Gentiana acaulis"/>
          <p:cNvPicPr>
            <a:picLocks noChangeAspect="1" noChangeArrowheads="1"/>
          </p:cNvPicPr>
          <p:nvPr/>
        </p:nvPicPr>
        <p:blipFill>
          <a:blip r:embed="rId2" cstate="print"/>
          <a:srcRect/>
          <a:stretch>
            <a:fillRect/>
          </a:stretch>
        </p:blipFill>
        <p:spPr bwMode="auto">
          <a:xfrm>
            <a:off x="785813" y="1428750"/>
            <a:ext cx="7518400" cy="53371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r>
              <a:rPr lang="uk-UA" sz="2800" b="1" smtClean="0"/>
              <a:t>БРАНДУШКА РІЗНОБАРВНА (ПІЗНЬОЦВІТ РІЗНОБАРВНИЙ)  – </a:t>
            </a:r>
            <a:r>
              <a:rPr lang="uk-UA" sz="2800" b="1" i="1" smtClean="0"/>
              <a:t>Bulbocodium versicolor</a:t>
            </a:r>
            <a:r>
              <a:rPr lang="uk-UA" sz="2800" b="1" smtClean="0"/>
              <a:t> (Ker Gawl.) </a:t>
            </a:r>
            <a:r>
              <a:rPr lang="en-US" sz="2800" b="1" smtClean="0"/>
              <a:t>Spreng.</a:t>
            </a:r>
            <a:endParaRPr lang="uk-UA" sz="2800" smtClean="0"/>
          </a:p>
        </p:txBody>
      </p:sp>
      <p:pic>
        <p:nvPicPr>
          <p:cNvPr id="30723" name="Picture 2" descr="Bulbocodium versicolor"/>
          <p:cNvPicPr>
            <a:picLocks noChangeAspect="1" noChangeArrowheads="1"/>
          </p:cNvPicPr>
          <p:nvPr/>
        </p:nvPicPr>
        <p:blipFill>
          <a:blip r:embed="rId2" cstate="print"/>
          <a:srcRect/>
          <a:stretch>
            <a:fillRect/>
          </a:stretch>
        </p:blipFill>
        <p:spPr bwMode="auto">
          <a:xfrm>
            <a:off x="1214438" y="1643063"/>
            <a:ext cx="7061200" cy="50006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457200" y="214313"/>
            <a:ext cx="8229600" cy="1203325"/>
          </a:xfrm>
        </p:spPr>
        <p:txBody>
          <a:bodyPr/>
          <a:lstStyle/>
          <a:p>
            <a:r>
              <a:rPr lang="uk-UA" sz="2800" b="1" smtClean="0"/>
              <a:t>ЗАЛІЗНЯК СКІФСЬКИЙ – </a:t>
            </a:r>
            <a:r>
              <a:rPr lang="uk-UA" sz="2800" b="1" i="1" smtClean="0"/>
              <a:t>Phlomis scythica </a:t>
            </a:r>
            <a:r>
              <a:rPr lang="uk-UA" sz="2800" b="1" smtClean="0"/>
              <a:t>Klokov et Des.-Shost.</a:t>
            </a:r>
            <a:endParaRPr lang="uk-UA" sz="2800" smtClean="0"/>
          </a:p>
        </p:txBody>
      </p:sp>
      <p:pic>
        <p:nvPicPr>
          <p:cNvPr id="31747" name="Picture 2" descr="Phlomis scythica"/>
          <p:cNvPicPr>
            <a:picLocks noChangeAspect="1" noChangeArrowheads="1"/>
          </p:cNvPicPr>
          <p:nvPr/>
        </p:nvPicPr>
        <p:blipFill>
          <a:blip r:embed="rId2" cstate="print"/>
          <a:srcRect/>
          <a:stretch>
            <a:fillRect/>
          </a:stretch>
        </p:blipFill>
        <p:spPr bwMode="auto">
          <a:xfrm>
            <a:off x="1143000" y="1357313"/>
            <a:ext cx="7107238" cy="50387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57200" y="142875"/>
            <a:ext cx="8229600" cy="6429375"/>
          </a:xfrm>
        </p:spPr>
        <p:txBody>
          <a:bodyPr/>
          <a:lstStyle/>
          <a:p>
            <a:pPr algn="ctr" eaLnBrk="1" hangingPunct="1">
              <a:buFontTx/>
              <a:buNone/>
            </a:pPr>
            <a:r>
              <a:rPr lang="uk-UA" sz="1600" b="1" smtClean="0"/>
              <a:t>ЗАВДАННЯ</a:t>
            </a:r>
          </a:p>
          <a:p>
            <a:pPr eaLnBrk="1" hangingPunct="1"/>
            <a:r>
              <a:rPr lang="ru-RU" sz="1600" smtClean="0"/>
              <a:t>характеристик</a:t>
            </a:r>
            <a:r>
              <a:rPr lang="uk-UA" sz="1600" smtClean="0"/>
              <a:t>а</a:t>
            </a:r>
            <a:r>
              <a:rPr lang="ru-RU" sz="1600" smtClean="0"/>
              <a:t> популяційних особливостей 20 модельних критичних видів на основі проведених після 2009 року польових досліджень та аналізу літературних даних;</a:t>
            </a:r>
            <a:endParaRPr lang="uk-UA" sz="1600" smtClean="0"/>
          </a:p>
          <a:p>
            <a:pPr eaLnBrk="1" hangingPunct="1"/>
            <a:r>
              <a:rPr lang="ru-RU" sz="1600" smtClean="0"/>
              <a:t>характеристик</a:t>
            </a:r>
            <a:r>
              <a:rPr lang="uk-UA" sz="1600" smtClean="0"/>
              <a:t>а</a:t>
            </a:r>
            <a:r>
              <a:rPr lang="ru-RU" sz="1600" smtClean="0"/>
              <a:t> еколого-ценотичних особливостей 40 модельних критичних видів на основі проведених після 2009 року геоботанічних,еколого-ценотичних досліджень та аналізу літературних даних;</a:t>
            </a:r>
            <a:endParaRPr lang="uk-UA" sz="1600" smtClean="0"/>
          </a:p>
          <a:p>
            <a:pPr eaLnBrk="1" hangingPunct="1"/>
            <a:r>
              <a:rPr lang="ru-RU" sz="1600" smtClean="0"/>
              <a:t>розробк</a:t>
            </a:r>
            <a:r>
              <a:rPr lang="uk-UA" sz="1600" smtClean="0"/>
              <a:t>а</a:t>
            </a:r>
            <a:r>
              <a:rPr lang="ru-RU" sz="1600" smtClean="0"/>
              <a:t> для 25 модельних критичних видів конкретних пропозицій із заходів щодо режиму їх збереження;</a:t>
            </a:r>
            <a:endParaRPr lang="uk-UA" sz="1600" smtClean="0"/>
          </a:p>
          <a:p>
            <a:pPr eaLnBrk="1" hangingPunct="1"/>
            <a:r>
              <a:rPr lang="ru-RU" sz="1600" smtClean="0"/>
              <a:t>визначення таксономічного статусу 45 модельних критичних видів на основі аналізу гербарних матеріалів, наявних сучасних таксономічних, філогенетичних та інших даних;</a:t>
            </a:r>
            <a:endParaRPr lang="uk-UA" sz="1600" smtClean="0"/>
          </a:p>
          <a:p>
            <a:pPr eaLnBrk="1" hangingPunct="1"/>
            <a:r>
              <a:rPr lang="ru-RU" sz="1600" smtClean="0"/>
              <a:t>характеристик</a:t>
            </a:r>
            <a:r>
              <a:rPr lang="uk-UA" sz="1600" smtClean="0"/>
              <a:t>а</a:t>
            </a:r>
            <a:r>
              <a:rPr lang="ru-RU" sz="1600" smtClean="0"/>
              <a:t> 80 модельних видів згідно з розробленими методичними рекомендаціями щодо збору, підготовки і стандартизованої подачі матеріалів, які характеризують стан популяцій та еколого-ценотичні особливості видів, занесених до Червоної книги України (на основі результатів польових досліджень модельних видів рослин та грибів);</a:t>
            </a:r>
            <a:endParaRPr lang="uk-UA" sz="1600" smtClean="0"/>
          </a:p>
          <a:p>
            <a:pPr eaLnBrk="1" hangingPunct="1"/>
            <a:r>
              <a:rPr lang="ru-RU" sz="1600" smtClean="0"/>
              <a:t>обґрунтування до кожного конкретного модельного виду рослин, грибів щодо необхідності включення їх до чергового видання Червоної книги України та проект Переліку видів рослин та грибів для включення до Червоної книги України;</a:t>
            </a:r>
            <a:endParaRPr lang="uk-UA" sz="1600" smtClean="0"/>
          </a:p>
          <a:p>
            <a:pPr eaLnBrk="1" hangingPunct="1"/>
            <a:r>
              <a:rPr lang="ru-RU" sz="1600" smtClean="0"/>
              <a:t>обґрунтування до кожного конкретного модельного виду рослин, грибів щодо виключення їх із Червоної книги України та проект Переліку видів рослин та грибів, які потребують виключення з Червоної книги України.</a:t>
            </a:r>
            <a:endParaRPr lang="uk-UA" sz="1600" smtClean="0"/>
          </a:p>
          <a:p>
            <a:pPr eaLnBrk="1" hangingPunct="1">
              <a:buFontTx/>
              <a:buNone/>
            </a:pPr>
            <a:endParaRPr lang="ru-RU" sz="16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457200" y="274638"/>
            <a:ext cx="8229600" cy="582612"/>
          </a:xfrm>
        </p:spPr>
        <p:txBody>
          <a:bodyPr/>
          <a:lstStyle/>
          <a:p>
            <a:r>
              <a:rPr lang="uk-UA" sz="2800" b="1" smtClean="0"/>
              <a:t>РЯБЧИК ШАХОВИЙ – </a:t>
            </a:r>
            <a:r>
              <a:rPr lang="en-US" sz="2800" b="1" i="1" smtClean="0"/>
              <a:t>Frittilaria meleagris</a:t>
            </a:r>
            <a:r>
              <a:rPr lang="en-US" sz="2800" b="1" smtClean="0"/>
              <a:t> L</a:t>
            </a:r>
            <a:r>
              <a:rPr lang="uk-UA" sz="2800" b="1" smtClean="0"/>
              <a:t>.</a:t>
            </a:r>
            <a:endParaRPr lang="uk-UA" sz="2800" smtClean="0"/>
          </a:p>
        </p:txBody>
      </p:sp>
      <p:pic>
        <p:nvPicPr>
          <p:cNvPr id="32771" name="Picture 2" descr="Fritillaria meleagris"/>
          <p:cNvPicPr>
            <a:picLocks noChangeAspect="1" noChangeArrowheads="1"/>
          </p:cNvPicPr>
          <p:nvPr/>
        </p:nvPicPr>
        <p:blipFill>
          <a:blip r:embed="rId2" cstate="print"/>
          <a:srcRect/>
          <a:stretch>
            <a:fillRect/>
          </a:stretch>
        </p:blipFill>
        <p:spPr bwMode="auto">
          <a:xfrm>
            <a:off x="714375" y="1000125"/>
            <a:ext cx="7897813" cy="562451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457200" y="285750"/>
            <a:ext cx="8229600" cy="642938"/>
          </a:xfrm>
        </p:spPr>
        <p:txBody>
          <a:bodyPr/>
          <a:lstStyle/>
          <a:p>
            <a:r>
              <a:rPr lang="uk-UA" sz="2800" b="1" smtClean="0"/>
              <a:t>КОСАРИКИ ТОНКІ – </a:t>
            </a:r>
            <a:r>
              <a:rPr lang="en-US" sz="2800" b="1" i="1" smtClean="0"/>
              <a:t>Gladiolus tenuis </a:t>
            </a:r>
            <a:r>
              <a:rPr lang="en-US" sz="2800" b="1" smtClean="0"/>
              <a:t>M</a:t>
            </a:r>
            <a:r>
              <a:rPr lang="uk-UA" sz="2800" b="1" smtClean="0"/>
              <a:t>.</a:t>
            </a:r>
            <a:r>
              <a:rPr lang="en-US" sz="2800" b="1" smtClean="0"/>
              <a:t>Bieb</a:t>
            </a:r>
            <a:r>
              <a:rPr lang="uk-UA" sz="2800" b="1" smtClean="0"/>
              <a:t>.</a:t>
            </a:r>
            <a:r>
              <a:rPr lang="uk-UA" sz="2800" b="1" i="1" smtClean="0"/>
              <a:t> </a:t>
            </a:r>
            <a:endParaRPr lang="uk-UA" sz="2800" b="1" smtClean="0"/>
          </a:p>
        </p:txBody>
      </p:sp>
      <p:pic>
        <p:nvPicPr>
          <p:cNvPr id="33795" name="Picture 2" descr="Gladiolus tenuis"/>
          <p:cNvPicPr>
            <a:picLocks noChangeAspect="1" noChangeArrowheads="1"/>
          </p:cNvPicPr>
          <p:nvPr/>
        </p:nvPicPr>
        <p:blipFill>
          <a:blip r:embed="rId2" cstate="print"/>
          <a:srcRect/>
          <a:stretch>
            <a:fillRect/>
          </a:stretch>
        </p:blipFill>
        <p:spPr bwMode="auto">
          <a:xfrm>
            <a:off x="500063" y="857250"/>
            <a:ext cx="8215312" cy="581183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457200" y="274638"/>
            <a:ext cx="8229600" cy="868362"/>
          </a:xfrm>
        </p:spPr>
        <p:txBody>
          <a:bodyPr/>
          <a:lstStyle/>
          <a:p>
            <a:r>
              <a:rPr lang="uk-UA" sz="2800" b="1" smtClean="0"/>
              <a:t>СКВАМАРІНА ЩЕТИНИСТА – </a:t>
            </a:r>
            <a:r>
              <a:rPr lang="uk-UA" sz="2800" b="1" i="1" smtClean="0"/>
              <a:t>Squamarina cartilaginea</a:t>
            </a:r>
            <a:r>
              <a:rPr lang="uk-UA" sz="2800" b="1" smtClean="0"/>
              <a:t> (With.) P. James </a:t>
            </a:r>
            <a:endParaRPr lang="uk-UA" sz="2800" smtClean="0"/>
          </a:p>
        </p:txBody>
      </p:sp>
      <p:pic>
        <p:nvPicPr>
          <p:cNvPr id="34819" name="Picture 2" descr="Squamarina cartilaginea"/>
          <p:cNvPicPr>
            <a:picLocks noChangeAspect="1" noChangeArrowheads="1"/>
          </p:cNvPicPr>
          <p:nvPr/>
        </p:nvPicPr>
        <p:blipFill>
          <a:blip r:embed="rId2" cstate="print"/>
          <a:srcRect/>
          <a:stretch>
            <a:fillRect/>
          </a:stretch>
        </p:blipFill>
        <p:spPr bwMode="auto">
          <a:xfrm>
            <a:off x="785813" y="1285875"/>
            <a:ext cx="7286625" cy="51657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457200" y="274638"/>
            <a:ext cx="8229600" cy="868362"/>
          </a:xfrm>
        </p:spPr>
        <p:txBody>
          <a:bodyPr/>
          <a:lstStyle/>
          <a:p>
            <a:r>
              <a:rPr lang="uk-UA" sz="2800" b="1" smtClean="0"/>
              <a:t>ЛЕПТОГІЙ ШРЕДЕРА – </a:t>
            </a:r>
            <a:r>
              <a:rPr lang="uk-UA" sz="2800" b="1" i="1" smtClean="0"/>
              <a:t>Leptogiums chraderi </a:t>
            </a:r>
            <a:r>
              <a:rPr lang="uk-UA" sz="2800" b="1" smtClean="0"/>
              <a:t>(Ach.) Nyl. </a:t>
            </a:r>
            <a:endParaRPr lang="uk-UA" sz="2800" smtClean="0"/>
          </a:p>
        </p:txBody>
      </p:sp>
      <p:pic>
        <p:nvPicPr>
          <p:cNvPr id="35843" name="Picture 2" descr="Leptogium sсhraderi"/>
          <p:cNvPicPr>
            <a:picLocks noChangeAspect="1" noChangeArrowheads="1"/>
          </p:cNvPicPr>
          <p:nvPr/>
        </p:nvPicPr>
        <p:blipFill>
          <a:blip r:embed="rId2" cstate="print"/>
          <a:srcRect/>
          <a:stretch>
            <a:fillRect/>
          </a:stretch>
        </p:blipFill>
        <p:spPr bwMode="auto">
          <a:xfrm>
            <a:off x="1000125" y="1214438"/>
            <a:ext cx="7358063" cy="52101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28688"/>
            <a:ext cx="8229600" cy="488950"/>
          </a:xfrm>
        </p:spPr>
        <p:txBody>
          <a:bodyPr/>
          <a:lstStyle/>
          <a:p>
            <a:pPr>
              <a:defRPr/>
            </a:pPr>
            <a:r>
              <a:rPr lang="uk-UA" sz="2800" b="1" dirty="0" smtClean="0"/>
              <a:t>ПРОЕКТ ПЕРЕЛІКУ ВИДІВ РОСЛИН ТА ГРИБІВ ДЛЯ ВКЛЮЧЕННЯ ДО ЧЕРВОНОЇ КНИГИ УКРАЇНИ.</a:t>
            </a:r>
            <a:r>
              <a:rPr lang="uk-UA" sz="2800" dirty="0" smtClean="0"/>
              <a:t/>
            </a:r>
            <a:br>
              <a:rPr lang="uk-UA" sz="2800" dirty="0" smtClean="0"/>
            </a:br>
            <a:r>
              <a:rPr lang="uk-UA" sz="2800" b="1" cap="all" dirty="0" smtClean="0"/>
              <a:t>Судинні рослини</a:t>
            </a:r>
            <a:r>
              <a:rPr lang="uk-UA" sz="2800" dirty="0" smtClean="0"/>
              <a:t/>
            </a:r>
            <a:br>
              <a:rPr lang="uk-UA" sz="2800" dirty="0" smtClean="0"/>
            </a:br>
            <a:endParaRPr lang="uk-UA" sz="2800" dirty="0"/>
          </a:p>
        </p:txBody>
      </p:sp>
      <p:sp>
        <p:nvSpPr>
          <p:cNvPr id="36867" name="Содержимое 2"/>
          <p:cNvSpPr>
            <a:spLocks noGrp="1"/>
          </p:cNvSpPr>
          <p:nvPr>
            <p:ph idx="1"/>
          </p:nvPr>
        </p:nvSpPr>
        <p:spPr>
          <a:xfrm>
            <a:off x="0" y="2000250"/>
            <a:ext cx="9144000" cy="4125913"/>
          </a:xfrm>
        </p:spPr>
        <p:txBody>
          <a:bodyPr/>
          <a:lstStyle/>
          <a:p>
            <a:r>
              <a:rPr lang="uk-UA" sz="2000" smtClean="0"/>
              <a:t>ВІДДІЛ   MAGNOLIOPHYTA (ANGIOSPERMAE)  – ПОКРИТОНАСІННІ</a:t>
            </a:r>
          </a:p>
          <a:p>
            <a:r>
              <a:rPr lang="uk-UA" sz="2000" smtClean="0"/>
              <a:t>КЛАС   LILIOPSIDA (MONOCOTYLEDONAE)  –  ОДНОДОЛЬНІ</a:t>
            </a:r>
          </a:p>
          <a:p>
            <a:r>
              <a:rPr lang="uk-UA" sz="2000" smtClean="0"/>
              <a:t>Родина Осокові – </a:t>
            </a:r>
            <a:r>
              <a:rPr lang="en-US" sz="2000" i="1" smtClean="0"/>
              <a:t>Cyper</a:t>
            </a:r>
            <a:r>
              <a:rPr lang="uk-UA" sz="2000" i="1" smtClean="0"/>
              <a:t>aceae </a:t>
            </a:r>
            <a:r>
              <a:rPr lang="en-US" sz="2000" smtClean="0"/>
              <a:t>Juss</a:t>
            </a:r>
            <a:endParaRPr lang="uk-UA" sz="2000" smtClean="0"/>
          </a:p>
          <a:p>
            <a:r>
              <a:rPr lang="uk-UA" sz="2000" b="1" smtClean="0"/>
              <a:t>Куга колюча – </a:t>
            </a:r>
            <a:r>
              <a:rPr lang="de-DE" sz="2000" b="1" i="1" smtClean="0"/>
              <a:t>Schoenoplectus pungens</a:t>
            </a:r>
            <a:r>
              <a:rPr lang="uk-UA" sz="2000" smtClean="0"/>
              <a:t> (</a:t>
            </a:r>
            <a:r>
              <a:rPr lang="de-DE" sz="2000" smtClean="0"/>
              <a:t>Vahl</a:t>
            </a:r>
            <a:r>
              <a:rPr lang="uk-UA" sz="2000" smtClean="0"/>
              <a:t>) </a:t>
            </a:r>
            <a:r>
              <a:rPr lang="de-DE" sz="2000" smtClean="0"/>
              <a:t>Palla</a:t>
            </a:r>
            <a:endParaRPr lang="uk-UA" sz="2000" smtClean="0"/>
          </a:p>
          <a:p>
            <a:r>
              <a:rPr lang="uk-UA" sz="2000" b="1" smtClean="0"/>
              <a:t>Пухівочка альпійська – </a:t>
            </a:r>
            <a:r>
              <a:rPr lang="en-US" sz="2000" b="1" i="1" smtClean="0"/>
              <a:t>T</a:t>
            </a:r>
            <a:r>
              <a:rPr lang="uk-UA" sz="2000" b="1" i="1" smtClean="0"/>
              <a:t>richophorum </a:t>
            </a:r>
            <a:r>
              <a:rPr lang="en-US" sz="2000" b="1" i="1" smtClean="0"/>
              <a:t>alpinum </a:t>
            </a:r>
            <a:r>
              <a:rPr lang="uk-UA" sz="2000" smtClean="0"/>
              <a:t>(</a:t>
            </a:r>
            <a:r>
              <a:rPr lang="en-US" sz="2000" smtClean="0"/>
              <a:t>L</a:t>
            </a:r>
            <a:r>
              <a:rPr lang="uk-UA" sz="2000" smtClean="0"/>
              <a:t>.) </a:t>
            </a:r>
            <a:r>
              <a:rPr lang="fr-FR" sz="2000" smtClean="0"/>
              <a:t>Pers</a:t>
            </a:r>
            <a:r>
              <a:rPr lang="uk-UA" sz="2000" smtClean="0"/>
              <a:t>.</a:t>
            </a:r>
          </a:p>
          <a:p>
            <a:r>
              <a:rPr lang="uk-UA" sz="2000" smtClean="0"/>
              <a:t> </a:t>
            </a:r>
          </a:p>
          <a:p>
            <a:r>
              <a:rPr lang="uk-UA" sz="2000" smtClean="0"/>
              <a:t>КЛАС   MAGNOLIOPSIDA (DICOTYLEDONAE) – ДВОДОЛЬНІ</a:t>
            </a:r>
          </a:p>
          <a:p>
            <a:r>
              <a:rPr lang="uk-UA" sz="2000" smtClean="0"/>
              <a:t>Родина бобові – </a:t>
            </a:r>
            <a:r>
              <a:rPr lang="en-US" sz="2000" i="1" smtClean="0"/>
              <a:t>Fabaceae</a:t>
            </a:r>
            <a:endParaRPr lang="uk-UA" sz="2000" smtClean="0"/>
          </a:p>
          <a:p>
            <a:r>
              <a:rPr lang="uk-UA" sz="2000" b="1" smtClean="0"/>
              <a:t>Солодушка крупноквіткова</a:t>
            </a:r>
            <a:r>
              <a:rPr lang="uk-UA" sz="2000" b="1" i="1" smtClean="0"/>
              <a:t> – </a:t>
            </a:r>
            <a:r>
              <a:rPr lang="en-US" sz="2000" b="1" i="1" smtClean="0"/>
              <a:t>Hedysarum grandiflorum</a:t>
            </a:r>
            <a:r>
              <a:rPr lang="en-US" sz="2000" b="1" smtClean="0"/>
              <a:t> Pall</a:t>
            </a:r>
            <a:r>
              <a:rPr lang="uk-UA" sz="2000" b="1" smtClean="0"/>
              <a:t>.</a:t>
            </a:r>
            <a:endParaRPr lang="uk-UA" sz="2000" smtClean="0"/>
          </a:p>
          <a:p>
            <a:r>
              <a:rPr lang="uk-UA" sz="2000" smtClean="0"/>
              <a:t>Родина Розові – Rosaceae</a:t>
            </a:r>
          </a:p>
          <a:p>
            <a:r>
              <a:rPr lang="uk-UA" sz="2000" b="1" smtClean="0"/>
              <a:t>Таволга пиківська – </a:t>
            </a:r>
            <a:r>
              <a:rPr lang="uk-UA" sz="2000" b="1" i="1" smtClean="0"/>
              <a:t>Spiraea pikoviensis</a:t>
            </a:r>
            <a:r>
              <a:rPr lang="uk-UA" sz="2000" b="1" smtClean="0"/>
              <a:t> Błocki </a:t>
            </a:r>
            <a:endParaRPr lang="uk-UA" sz="2000" smtClean="0"/>
          </a:p>
          <a:p>
            <a:r>
              <a:rPr lang="uk-UA" sz="2000" smtClean="0"/>
              <a:t> </a:t>
            </a:r>
          </a:p>
          <a:p>
            <a:endParaRPr lang="uk-UA" sz="200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Содержимое 2"/>
          <p:cNvSpPr>
            <a:spLocks noGrp="1"/>
          </p:cNvSpPr>
          <p:nvPr>
            <p:ph idx="1"/>
          </p:nvPr>
        </p:nvSpPr>
        <p:spPr>
          <a:xfrm>
            <a:off x="457200" y="428625"/>
            <a:ext cx="8229600" cy="5697538"/>
          </a:xfrm>
        </p:spPr>
        <p:txBody>
          <a:bodyPr/>
          <a:lstStyle/>
          <a:p>
            <a:pPr algn="ctr"/>
            <a:r>
              <a:rPr lang="uk-UA" sz="2400" b="1" smtClean="0"/>
              <a:t>ВОДОРОСТІ</a:t>
            </a:r>
          </a:p>
          <a:p>
            <a:pPr algn="ctr"/>
            <a:endParaRPr lang="uk-UA" sz="2400" smtClean="0"/>
          </a:p>
          <a:p>
            <a:r>
              <a:rPr lang="uk-UA" sz="2400" smtClean="0"/>
              <a:t>ВІДДІЛ ЗЕЛЕНІ ВОДОРОСТІ – CHLOROPHYTA</a:t>
            </a:r>
          </a:p>
          <a:p>
            <a:r>
              <a:rPr lang="uk-UA" sz="2400" smtClean="0"/>
              <a:t>Родина Фітофорацієві −</a:t>
            </a:r>
            <a:r>
              <a:rPr lang="uk-UA" sz="2400" i="1" smtClean="0"/>
              <a:t> Pithophoraceae</a:t>
            </a:r>
            <a:r>
              <a:rPr lang="uk-UA" sz="2400" smtClean="0"/>
              <a:t> Wittrock  </a:t>
            </a:r>
          </a:p>
          <a:p>
            <a:r>
              <a:rPr lang="uk-UA" sz="2400" b="1" smtClean="0"/>
              <a:t>Егагропіла лінея</a:t>
            </a:r>
            <a:r>
              <a:rPr lang="uk-UA" sz="2400" smtClean="0"/>
              <a:t> або ж </a:t>
            </a:r>
            <a:r>
              <a:rPr lang="uk-UA" sz="2400" b="1" smtClean="0"/>
              <a:t>«кладофора куляста»</a:t>
            </a:r>
            <a:r>
              <a:rPr lang="uk-UA" sz="2400" smtClean="0"/>
              <a:t> − </a:t>
            </a:r>
            <a:r>
              <a:rPr lang="uk-UA" sz="2400" b="1" i="1" smtClean="0"/>
              <a:t>Aegagropila linnaei</a:t>
            </a:r>
            <a:r>
              <a:rPr lang="uk-UA" sz="2400" b="1" smtClean="0"/>
              <a:t> </a:t>
            </a:r>
            <a:r>
              <a:rPr lang="uk-UA" sz="2400" smtClean="0"/>
              <a:t>Kütz </a:t>
            </a:r>
          </a:p>
          <a:p>
            <a:r>
              <a:rPr lang="uk-UA" sz="2400" smtClean="0"/>
              <a:t>Родина Харові − </a:t>
            </a:r>
            <a:r>
              <a:rPr lang="uk-UA" sz="2400" i="1" smtClean="0"/>
              <a:t>Characeae</a:t>
            </a:r>
            <a:r>
              <a:rPr lang="uk-UA" sz="2400" smtClean="0"/>
              <a:t> S.F.Gray  </a:t>
            </a:r>
          </a:p>
          <a:p>
            <a:r>
              <a:rPr lang="uk-UA" sz="2400" b="1" smtClean="0"/>
              <a:t>Ліхнотамнус бородатий − </a:t>
            </a:r>
            <a:r>
              <a:rPr lang="uk-UA" sz="2400" i="1" smtClean="0"/>
              <a:t>Lychnothamnus barbatus</a:t>
            </a:r>
            <a:r>
              <a:rPr lang="uk-UA" sz="2400" smtClean="0"/>
              <a:t> (Meyen) Leonhardi</a:t>
            </a:r>
          </a:p>
          <a:p>
            <a:r>
              <a:rPr lang="uk-UA" sz="2400" smtClean="0"/>
              <a:t>БУРІ ВОДОРОСТІ – </a:t>
            </a:r>
            <a:r>
              <a:rPr lang="en-US" sz="2400" smtClean="0"/>
              <a:t>OCHROPHYTA</a:t>
            </a:r>
            <a:r>
              <a:rPr lang="uk-UA" sz="2400" smtClean="0"/>
              <a:t> (</a:t>
            </a:r>
            <a:r>
              <a:rPr lang="en-US" sz="2400" smtClean="0"/>
              <a:t>PHAEOPHYCEAE</a:t>
            </a:r>
            <a:r>
              <a:rPr lang="uk-UA" sz="2400" smtClean="0"/>
              <a:t>)</a:t>
            </a:r>
          </a:p>
          <a:p>
            <a:r>
              <a:rPr lang="uk-UA" sz="2400" smtClean="0"/>
              <a:t>Родина Стипокаулонові – </a:t>
            </a:r>
            <a:r>
              <a:rPr lang="en-US" sz="2400" smtClean="0"/>
              <a:t>Stypocaulaceae</a:t>
            </a:r>
            <a:r>
              <a:rPr lang="uk-UA" sz="2400" smtClean="0"/>
              <a:t>.</a:t>
            </a:r>
          </a:p>
          <a:p>
            <a:r>
              <a:rPr lang="uk-UA" sz="2400" b="1" smtClean="0"/>
              <a:t>Галоптеріс мітлоподібний</a:t>
            </a:r>
            <a:r>
              <a:rPr lang="uk-UA" sz="2400" smtClean="0"/>
              <a:t> –  </a:t>
            </a:r>
            <a:r>
              <a:rPr lang="uk-UA" sz="2400" i="1" smtClean="0"/>
              <a:t>Halopteris scoparia </a:t>
            </a:r>
            <a:r>
              <a:rPr lang="uk-UA" sz="2400" smtClean="0"/>
              <a:t>(L.) Sauv. </a:t>
            </a:r>
          </a:p>
          <a:p>
            <a:endParaRPr lang="uk-UA" sz="240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Содержимое 2"/>
          <p:cNvSpPr>
            <a:spLocks noGrp="1"/>
          </p:cNvSpPr>
          <p:nvPr>
            <p:ph idx="1"/>
          </p:nvPr>
        </p:nvSpPr>
        <p:spPr>
          <a:xfrm>
            <a:off x="285750" y="142875"/>
            <a:ext cx="8643938" cy="5983288"/>
          </a:xfrm>
        </p:spPr>
        <p:txBody>
          <a:bodyPr/>
          <a:lstStyle/>
          <a:p>
            <a:pPr algn="ctr"/>
            <a:r>
              <a:rPr lang="uk-UA" sz="1600" b="1" smtClean="0"/>
              <a:t>ГРИБИ</a:t>
            </a:r>
            <a:endParaRPr lang="uk-UA" sz="1600" smtClean="0"/>
          </a:p>
          <a:p>
            <a:r>
              <a:rPr lang="uk-UA" sz="1600" smtClean="0"/>
              <a:t>СУМЧАСТІ ГРИБИ – ASCOMYCOTA</a:t>
            </a:r>
          </a:p>
          <a:p>
            <a:r>
              <a:rPr lang="uk-UA" sz="1600" smtClean="0"/>
              <a:t>Родина Піреноміцетні – </a:t>
            </a:r>
            <a:r>
              <a:rPr lang="uk-UA" sz="1600" i="1" smtClean="0"/>
              <a:t>Pyrenomycetaceae</a:t>
            </a:r>
            <a:endParaRPr lang="uk-UA" sz="1600" smtClean="0"/>
          </a:p>
          <a:p>
            <a:r>
              <a:rPr lang="uk-UA" sz="1600" b="1" smtClean="0"/>
              <a:t>Плектанія чорніюча – </a:t>
            </a:r>
            <a:r>
              <a:rPr lang="uk-UA" sz="1600" b="1" i="1" smtClean="0"/>
              <a:t>Plectania melastoma </a:t>
            </a:r>
            <a:r>
              <a:rPr lang="uk-UA" sz="1600" b="1" smtClean="0"/>
              <a:t>(Sowerby) Fuckel</a:t>
            </a:r>
            <a:endParaRPr lang="uk-UA" sz="1600" smtClean="0"/>
          </a:p>
          <a:p>
            <a:r>
              <a:rPr lang="uk-UA" sz="1600" smtClean="0"/>
              <a:t>Родина Ксилярієві – </a:t>
            </a:r>
            <a:r>
              <a:rPr lang="uk-UA" sz="1600" i="1" smtClean="0"/>
              <a:t>Xylariaceae</a:t>
            </a:r>
            <a:endParaRPr lang="uk-UA" sz="1600" smtClean="0"/>
          </a:p>
          <a:p>
            <a:r>
              <a:rPr lang="uk-UA" sz="1600" b="1" smtClean="0"/>
              <a:t>Поронія крапчаста – </a:t>
            </a:r>
            <a:r>
              <a:rPr lang="uk-UA" sz="1600" b="1" i="1" smtClean="0"/>
              <a:t>Poronia punctata</a:t>
            </a:r>
            <a:r>
              <a:rPr lang="uk-UA" sz="1600" smtClean="0"/>
              <a:t> </a:t>
            </a:r>
            <a:r>
              <a:rPr lang="uk-UA" sz="1600" b="1" smtClean="0"/>
              <a:t>(L.) Fr. (</a:t>
            </a:r>
            <a:r>
              <a:rPr lang="uk-UA" sz="1600" b="1" i="1" smtClean="0"/>
              <a:t>Peziza punctata</a:t>
            </a:r>
            <a:r>
              <a:rPr lang="uk-UA" sz="1600" b="1" smtClean="0"/>
              <a:t> L.)</a:t>
            </a:r>
            <a:endParaRPr lang="uk-UA" sz="1600" smtClean="0"/>
          </a:p>
          <a:p>
            <a:r>
              <a:rPr lang="uk-UA" sz="1600" smtClean="0"/>
              <a:t>БАЗИДІЄВІ ГРИБИ – BASIDIOMYCOTA</a:t>
            </a:r>
          </a:p>
          <a:p>
            <a:r>
              <a:rPr lang="uk-UA" sz="1600" smtClean="0"/>
              <a:t>Родина Агарикові – </a:t>
            </a:r>
            <a:r>
              <a:rPr lang="en-US" sz="1600" i="1" smtClean="0"/>
              <a:t>Agaricaceae</a:t>
            </a:r>
            <a:r>
              <a:rPr lang="uk-UA" sz="1600" i="1" smtClean="0"/>
              <a:t>.</a:t>
            </a:r>
            <a:endParaRPr lang="uk-UA" sz="1600" smtClean="0"/>
          </a:p>
          <a:p>
            <a:r>
              <a:rPr lang="uk-UA" sz="1600" b="1" smtClean="0"/>
              <a:t>Баттаррея веселкоподібна </a:t>
            </a:r>
            <a:r>
              <a:rPr lang="uk-UA" sz="1600" smtClean="0"/>
              <a:t>–</a:t>
            </a:r>
            <a:r>
              <a:rPr lang="uk-UA" sz="1600" b="1" smtClean="0"/>
              <a:t> </a:t>
            </a:r>
            <a:r>
              <a:rPr lang="en-GB" sz="1600" b="1" i="1" smtClean="0"/>
              <a:t>Battarrea phalloides</a:t>
            </a:r>
            <a:r>
              <a:rPr lang="en-GB" sz="1600" b="1" smtClean="0"/>
              <a:t> </a:t>
            </a:r>
            <a:r>
              <a:rPr lang="uk-UA" sz="1600" b="1" smtClean="0"/>
              <a:t>(Dicks.) Pers. (</a:t>
            </a:r>
            <a:r>
              <a:rPr lang="uk-UA" sz="1600" b="1" i="1" smtClean="0"/>
              <a:t>Lycoperdon phalloides</a:t>
            </a:r>
            <a:r>
              <a:rPr lang="uk-UA" sz="1600" b="1" smtClean="0"/>
              <a:t> Dicks., </a:t>
            </a:r>
            <a:r>
              <a:rPr lang="en-GB" sz="1600" b="1" i="1" smtClean="0"/>
              <a:t>Battarrea</a:t>
            </a:r>
            <a:r>
              <a:rPr lang="uk-UA" sz="1600" b="1" i="1" smtClean="0"/>
              <a:t> stevenii</a:t>
            </a:r>
            <a:r>
              <a:rPr lang="uk-UA" sz="1600" b="1" smtClean="0"/>
              <a:t> (Libosch.) Fr.)</a:t>
            </a:r>
            <a:endParaRPr lang="uk-UA" sz="1600" smtClean="0"/>
          </a:p>
          <a:p>
            <a:r>
              <a:rPr lang="uk-UA" sz="1600" smtClean="0"/>
              <a:t>Родина Агарикові – </a:t>
            </a:r>
            <a:r>
              <a:rPr lang="uk-UA" sz="1600" i="1" smtClean="0"/>
              <a:t>Agaricaceae</a:t>
            </a:r>
            <a:endParaRPr lang="uk-UA" sz="1600" smtClean="0"/>
          </a:p>
          <a:p>
            <a:r>
              <a:rPr lang="uk-UA" sz="1600" b="1" smtClean="0"/>
              <a:t>Монтанея промениста (піщана) – </a:t>
            </a:r>
            <a:r>
              <a:rPr lang="uk-UA" sz="1600" b="1" i="1" smtClean="0"/>
              <a:t>Montagnea radiosa</a:t>
            </a:r>
            <a:r>
              <a:rPr lang="uk-UA" sz="1600" b="1" smtClean="0"/>
              <a:t> (Pall.) Šebek</a:t>
            </a:r>
            <a:endParaRPr lang="uk-UA" sz="1600" smtClean="0"/>
          </a:p>
          <a:p>
            <a:r>
              <a:rPr lang="uk-UA" sz="1600" b="1" smtClean="0"/>
              <a:t>Амилоцистіс лапландський – </a:t>
            </a:r>
            <a:r>
              <a:rPr lang="en-GB" sz="1600" b="1" i="1" smtClean="0"/>
              <a:t>Amylocystis lapponica</a:t>
            </a:r>
            <a:r>
              <a:rPr lang="en-GB" sz="1600" b="1" smtClean="0"/>
              <a:t> </a:t>
            </a:r>
            <a:r>
              <a:rPr lang="uk-UA" sz="1600" b="1" smtClean="0"/>
              <a:t>(</a:t>
            </a:r>
            <a:r>
              <a:rPr lang="en-GB" sz="1600" b="1" smtClean="0"/>
              <a:t>Romell</a:t>
            </a:r>
            <a:r>
              <a:rPr lang="uk-UA" sz="1600" b="1" smtClean="0"/>
              <a:t>) </a:t>
            </a:r>
            <a:r>
              <a:rPr lang="en-GB" sz="1600" b="1" smtClean="0"/>
              <a:t>Bondartsev</a:t>
            </a:r>
            <a:r>
              <a:rPr lang="uk-UA" sz="1600" b="1" smtClean="0"/>
              <a:t> &amp; </a:t>
            </a:r>
            <a:r>
              <a:rPr lang="en-GB" sz="1600" b="1" smtClean="0"/>
              <a:t>Singer</a:t>
            </a:r>
            <a:r>
              <a:rPr lang="uk-UA" sz="1600" b="1" smtClean="0"/>
              <a:t> </a:t>
            </a:r>
            <a:endParaRPr lang="uk-UA" sz="1600" smtClean="0"/>
          </a:p>
          <a:p>
            <a:r>
              <a:rPr lang="uk-UA" sz="1600" smtClean="0"/>
              <a:t>Родина Фомітопсисові – </a:t>
            </a:r>
            <a:r>
              <a:rPr lang="uk-UA" sz="1600" i="1" smtClean="0"/>
              <a:t>Fomitopsidaceae</a:t>
            </a:r>
            <a:endParaRPr lang="uk-UA" sz="1600" smtClean="0"/>
          </a:p>
          <a:p>
            <a:r>
              <a:rPr lang="uk-UA" sz="1600" b="1" smtClean="0"/>
              <a:t>Поліпорус лапландський – </a:t>
            </a:r>
            <a:r>
              <a:rPr lang="uk-UA" sz="1600" b="1" i="1" smtClean="0"/>
              <a:t>Polyporus lapponicus</a:t>
            </a:r>
            <a:r>
              <a:rPr lang="uk-UA" sz="1600" b="1" smtClean="0"/>
              <a:t> Romell, </a:t>
            </a:r>
            <a:r>
              <a:rPr lang="uk-UA" sz="1600" b="1" i="1" smtClean="0"/>
              <a:t>Leptoporus lapponicus</a:t>
            </a:r>
            <a:r>
              <a:rPr lang="uk-UA" sz="1600" b="1" smtClean="0"/>
              <a:t> (Romell) Pilát)</a:t>
            </a:r>
            <a:endParaRPr lang="uk-UA" sz="1600" smtClean="0"/>
          </a:p>
          <a:p>
            <a:r>
              <a:rPr lang="uk-UA" sz="1600" smtClean="0"/>
              <a:t>Родина Гіменохетові </a:t>
            </a:r>
            <a:r>
              <a:rPr lang="uk-UA" sz="1600" b="1" smtClean="0"/>
              <a:t>– </a:t>
            </a:r>
            <a:r>
              <a:rPr lang="uk-UA" sz="1600" i="1" smtClean="0"/>
              <a:t>Hymenochaetaceae</a:t>
            </a:r>
            <a:endParaRPr lang="uk-UA" sz="1600" smtClean="0"/>
          </a:p>
          <a:p>
            <a:r>
              <a:rPr lang="uk-UA" sz="1600" b="1" smtClean="0"/>
              <a:t>Феллінідіум іржаво-бурий –</a:t>
            </a:r>
            <a:r>
              <a:rPr lang="uk-UA" sz="1600" b="1" i="1" smtClean="0"/>
              <a:t> Phellinidium ferrugineofuscum </a:t>
            </a:r>
            <a:r>
              <a:rPr lang="uk-UA" sz="1600" b="1" smtClean="0"/>
              <a:t>(P. Karst.) Fiasson &amp; Niemelä</a:t>
            </a:r>
            <a:endParaRPr lang="uk-UA" sz="1600" smtClean="0"/>
          </a:p>
          <a:p>
            <a:r>
              <a:rPr lang="uk-UA" sz="1600" smtClean="0"/>
              <a:t>Родина Лентарієві – </a:t>
            </a:r>
            <a:r>
              <a:rPr lang="uk-UA" sz="1600" i="1" smtClean="0"/>
              <a:t>Lentariaceae</a:t>
            </a:r>
            <a:endParaRPr lang="uk-UA" sz="1600" smtClean="0"/>
          </a:p>
          <a:p>
            <a:r>
              <a:rPr lang="uk-UA" sz="1600" b="1" smtClean="0"/>
              <a:t>Кавінія біло-зелена</a:t>
            </a:r>
            <a:r>
              <a:rPr lang="uk-UA" sz="1600" b="1" i="1" smtClean="0"/>
              <a:t> – Kavinia alboviridis</a:t>
            </a:r>
            <a:r>
              <a:rPr lang="uk-UA" sz="1600" b="1" smtClean="0"/>
              <a:t> (Morgan) Gilb. &amp; Budington</a:t>
            </a:r>
            <a:endParaRPr lang="uk-UA" sz="1600" smtClean="0"/>
          </a:p>
          <a:p>
            <a:r>
              <a:rPr lang="uk-UA" sz="1600" smtClean="0"/>
              <a:t>Родина Гнойовикові – </a:t>
            </a:r>
            <a:r>
              <a:rPr lang="uk-UA" sz="1600" i="1" smtClean="0"/>
              <a:t>Psathyrellaceae</a:t>
            </a:r>
            <a:endParaRPr lang="uk-UA" sz="1600" smtClean="0"/>
          </a:p>
          <a:p>
            <a:r>
              <a:rPr lang="uk-UA" sz="1600" b="1" smtClean="0"/>
              <a:t>Мітікоміцес рогоніжковий – </a:t>
            </a:r>
            <a:r>
              <a:rPr lang="uk-UA" sz="1600" b="1" i="1" smtClean="0"/>
              <a:t>Mythicomyces</a:t>
            </a:r>
            <a:r>
              <a:rPr lang="uk-UA" sz="1600" smtClean="0"/>
              <a:t> </a:t>
            </a:r>
            <a:r>
              <a:rPr lang="uk-UA" sz="1600" b="1" i="1" smtClean="0"/>
              <a:t>corneipes</a:t>
            </a:r>
            <a:r>
              <a:rPr lang="uk-UA" sz="1600" smtClean="0"/>
              <a:t> (Fr.) Redhead et A.H. Sm.</a:t>
            </a:r>
          </a:p>
          <a:p>
            <a:endParaRPr lang="uk-UA" sz="16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Содержимое 2"/>
          <p:cNvSpPr>
            <a:spLocks noGrp="1"/>
          </p:cNvSpPr>
          <p:nvPr>
            <p:ph idx="1"/>
          </p:nvPr>
        </p:nvSpPr>
        <p:spPr>
          <a:xfrm>
            <a:off x="457200" y="642938"/>
            <a:ext cx="8229600" cy="5483225"/>
          </a:xfrm>
        </p:spPr>
        <p:txBody>
          <a:bodyPr/>
          <a:lstStyle/>
          <a:p>
            <a:pPr algn="ctr"/>
            <a:r>
              <a:rPr lang="uk-UA" sz="2000" b="1" smtClean="0"/>
              <a:t>ЛИШАЙНИКИ</a:t>
            </a:r>
            <a:endParaRPr lang="uk-UA" sz="2000" smtClean="0"/>
          </a:p>
          <a:p>
            <a:r>
              <a:rPr lang="uk-UA" sz="2000" smtClean="0"/>
              <a:t>СУМЧАСТІ ЛИШАЙНИКИ – ASCOMYCOTA</a:t>
            </a:r>
          </a:p>
          <a:p>
            <a:r>
              <a:rPr lang="uk-UA" sz="2000" smtClean="0"/>
              <a:t>Родина Мегаспорові – </a:t>
            </a:r>
            <a:r>
              <a:rPr lang="en-US" sz="2000" smtClean="0"/>
              <a:t>Megasporaceae</a:t>
            </a:r>
            <a:r>
              <a:rPr lang="uk-UA" sz="2000" smtClean="0"/>
              <a:t> </a:t>
            </a:r>
          </a:p>
          <a:p>
            <a:r>
              <a:rPr lang="uk-UA" sz="2000" b="1" smtClean="0"/>
              <a:t>Агрестія зерова</a:t>
            </a:r>
            <a:r>
              <a:rPr lang="uk-UA" sz="2000" smtClean="0"/>
              <a:t>– </a:t>
            </a:r>
            <a:r>
              <a:rPr lang="en-US" sz="2000" i="1" smtClean="0"/>
              <a:t>Agrestia zerovii </a:t>
            </a:r>
            <a:r>
              <a:rPr lang="uk-UA" sz="2000" smtClean="0"/>
              <a:t>S. Y. Kondr., A. B. Gromakova et Khodos.</a:t>
            </a:r>
          </a:p>
          <a:p>
            <a:r>
              <a:rPr lang="uk-UA" sz="2000" smtClean="0"/>
              <a:t>Родина Гіалектові – </a:t>
            </a:r>
            <a:r>
              <a:rPr lang="en-US" sz="2000" smtClean="0"/>
              <a:t>Gyalectaceae</a:t>
            </a:r>
            <a:r>
              <a:rPr lang="uk-UA" sz="2000" smtClean="0"/>
              <a:t> </a:t>
            </a:r>
          </a:p>
          <a:p>
            <a:r>
              <a:rPr lang="uk-UA" sz="2000" b="1" smtClean="0"/>
              <a:t>Гіалекта берестова – </a:t>
            </a:r>
            <a:r>
              <a:rPr lang="en-US" sz="2000" b="1" i="1" smtClean="0"/>
              <a:t>Gyalecta ulmi </a:t>
            </a:r>
            <a:r>
              <a:rPr lang="uk-UA" sz="2000" b="1" smtClean="0"/>
              <a:t>(</a:t>
            </a:r>
            <a:r>
              <a:rPr lang="en-US" sz="2000" b="1" smtClean="0"/>
              <a:t>Sw</a:t>
            </a:r>
            <a:r>
              <a:rPr lang="uk-UA" sz="2000" b="1" smtClean="0"/>
              <a:t>.) </a:t>
            </a:r>
            <a:r>
              <a:rPr lang="en-US" sz="2000" b="1" smtClean="0"/>
              <a:t>Zahlnr. in Engler</a:t>
            </a:r>
            <a:r>
              <a:rPr lang="uk-UA" sz="2000" b="1" smtClean="0"/>
              <a:t>.</a:t>
            </a:r>
            <a:endParaRPr lang="uk-UA" sz="2000" smtClean="0"/>
          </a:p>
          <a:p>
            <a:r>
              <a:rPr lang="uk-UA" sz="2000" smtClean="0"/>
              <a:t>БАЗИДІЄВІ ЛИШАЙНИКИ – </a:t>
            </a:r>
            <a:r>
              <a:rPr lang="en-US" sz="2000" smtClean="0"/>
              <a:t>BASIDIOMYCOTA</a:t>
            </a:r>
            <a:endParaRPr lang="uk-UA" sz="2000" smtClean="0"/>
          </a:p>
          <a:p>
            <a:r>
              <a:rPr lang="uk-UA" sz="2000" smtClean="0"/>
              <a:t>Родина Гігрофілоів –  Hygrophoraceae Lotsy</a:t>
            </a:r>
          </a:p>
          <a:p>
            <a:r>
              <a:rPr lang="uk-UA" sz="2000" b="1" smtClean="0"/>
              <a:t>Ліхеномфалія зонтикова</a:t>
            </a:r>
            <a:r>
              <a:rPr lang="uk-UA" sz="2000" b="1" i="1" smtClean="0"/>
              <a:t> – Lichenomphalia umbellifera </a:t>
            </a:r>
            <a:r>
              <a:rPr lang="uk-UA" sz="2000" b="1" smtClean="0"/>
              <a:t>(L.) Redhead, Lutzoni, Moncalvo &amp; Vilgalys</a:t>
            </a:r>
            <a:endParaRPr lang="uk-UA" sz="2000" smtClean="0"/>
          </a:p>
          <a:p>
            <a:r>
              <a:rPr lang="uk-UA" sz="2000" smtClean="0"/>
              <a:t>Родина Клавулінові –  Clavulinaceae Donk</a:t>
            </a:r>
          </a:p>
          <a:p>
            <a:r>
              <a:rPr lang="uk-UA" sz="2000" b="1" smtClean="0"/>
              <a:t>Мультиклавула слизиста</a:t>
            </a:r>
            <a:r>
              <a:rPr lang="uk-UA" sz="2000" b="1" i="1" smtClean="0"/>
              <a:t> – Multiclavula mucida (Pers.) R.H. Petersen</a:t>
            </a:r>
            <a:endParaRPr lang="uk-UA" sz="2000" smtClean="0"/>
          </a:p>
          <a:p>
            <a:endParaRPr lang="uk-UA" sz="20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p:txBody>
          <a:bodyPr/>
          <a:lstStyle/>
          <a:p>
            <a:endParaRPr lang="uk-UA" smtClean="0"/>
          </a:p>
        </p:txBody>
      </p:sp>
      <p:sp>
        <p:nvSpPr>
          <p:cNvPr id="40963" name="Содержимое 2"/>
          <p:cNvSpPr>
            <a:spLocks noGrp="1"/>
          </p:cNvSpPr>
          <p:nvPr>
            <p:ph idx="1"/>
          </p:nvPr>
        </p:nvSpPr>
        <p:spPr/>
        <p:txBody>
          <a:bodyPr/>
          <a:lstStyle/>
          <a:p>
            <a:r>
              <a:rPr lang="uk-UA" b="1" smtClean="0"/>
              <a:t>ВОДОРОСТІ</a:t>
            </a:r>
            <a:endParaRPr lang="uk-UA" smtClean="0"/>
          </a:p>
          <a:p>
            <a:r>
              <a:rPr lang="uk-UA" smtClean="0"/>
              <a:t>ВІДДІЛ ЗЕЛЕНІ ВОДОРОСТІ – CHLOROPHYTA</a:t>
            </a:r>
          </a:p>
          <a:p>
            <a:r>
              <a:rPr lang="uk-UA" smtClean="0"/>
              <a:t>Родина Фітофорацієві −</a:t>
            </a:r>
            <a:r>
              <a:rPr lang="uk-UA" i="1" smtClean="0"/>
              <a:t> Pithophoraceae</a:t>
            </a:r>
            <a:r>
              <a:rPr lang="uk-UA" smtClean="0"/>
              <a:t> Wittrock  </a:t>
            </a:r>
          </a:p>
          <a:p>
            <a:r>
              <a:rPr lang="uk-UA" b="1" smtClean="0"/>
              <a:t>Егагропіла лінея</a:t>
            </a:r>
            <a:r>
              <a:rPr lang="uk-UA" smtClean="0"/>
              <a:t> або ж </a:t>
            </a:r>
            <a:r>
              <a:rPr lang="uk-UA" b="1" smtClean="0"/>
              <a:t>«кладофора куляста»</a:t>
            </a:r>
            <a:r>
              <a:rPr lang="uk-UA" smtClean="0"/>
              <a:t> − </a:t>
            </a:r>
            <a:r>
              <a:rPr lang="uk-UA" b="1" i="1" smtClean="0"/>
              <a:t>Aegagropila linnaei</a:t>
            </a:r>
            <a:r>
              <a:rPr lang="uk-UA" b="1" smtClean="0"/>
              <a:t> </a:t>
            </a:r>
            <a:r>
              <a:rPr lang="uk-UA" smtClean="0"/>
              <a:t>Kütz </a:t>
            </a:r>
          </a:p>
          <a:p>
            <a:r>
              <a:rPr lang="uk-UA" smtClean="0"/>
              <a:t>Родина Харові − </a:t>
            </a:r>
            <a:r>
              <a:rPr lang="uk-UA" i="1" smtClean="0"/>
              <a:t>Characeae</a:t>
            </a:r>
            <a:r>
              <a:rPr lang="uk-UA" smtClean="0"/>
              <a:t> S.F.Gray  </a:t>
            </a:r>
          </a:p>
          <a:p>
            <a:r>
              <a:rPr lang="uk-UA" b="1" smtClean="0"/>
              <a:t>Ліхнотамнус бородатий − </a:t>
            </a:r>
            <a:r>
              <a:rPr lang="uk-UA" i="1" smtClean="0"/>
              <a:t>Lychnothamnus barbatus</a:t>
            </a:r>
            <a:r>
              <a:rPr lang="uk-UA" smtClean="0"/>
              <a:t> (Meyen) Leonhardi</a:t>
            </a:r>
          </a:p>
          <a:p>
            <a:r>
              <a:rPr lang="uk-UA" smtClean="0"/>
              <a:t>БУРІ ВОДОРОСТІ – </a:t>
            </a:r>
            <a:r>
              <a:rPr lang="en-US" smtClean="0"/>
              <a:t>OCHROPHYTA</a:t>
            </a:r>
            <a:r>
              <a:rPr lang="uk-UA" smtClean="0"/>
              <a:t> (</a:t>
            </a:r>
            <a:r>
              <a:rPr lang="en-US" smtClean="0"/>
              <a:t>PHAEOPHYCEAE</a:t>
            </a:r>
            <a:r>
              <a:rPr lang="uk-UA" smtClean="0"/>
              <a:t>)</a:t>
            </a:r>
          </a:p>
          <a:p>
            <a:r>
              <a:rPr lang="uk-UA" smtClean="0"/>
              <a:t>Родина Стипокаулонові – </a:t>
            </a:r>
            <a:r>
              <a:rPr lang="en-US" smtClean="0"/>
              <a:t>Stypocaulaceae</a:t>
            </a:r>
            <a:r>
              <a:rPr lang="uk-UA" smtClean="0"/>
              <a:t>.</a:t>
            </a:r>
          </a:p>
          <a:p>
            <a:r>
              <a:rPr lang="uk-UA" b="1" smtClean="0"/>
              <a:t>Галоптеріс мітлоподібний</a:t>
            </a:r>
            <a:r>
              <a:rPr lang="uk-UA" smtClean="0"/>
              <a:t> –  </a:t>
            </a:r>
            <a:r>
              <a:rPr lang="uk-UA" i="1" smtClean="0"/>
              <a:t>Halopteris scoparia </a:t>
            </a:r>
            <a:r>
              <a:rPr lang="uk-UA" smtClean="0"/>
              <a:t>(L.) Sauv. </a:t>
            </a:r>
          </a:p>
          <a:p>
            <a:endParaRPr lang="uk-UA"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a:xfrm>
            <a:off x="457200" y="274638"/>
            <a:ext cx="8229600" cy="1011237"/>
          </a:xfrm>
        </p:spPr>
        <p:txBody>
          <a:bodyPr/>
          <a:lstStyle/>
          <a:p>
            <a:r>
              <a:rPr lang="uk-UA" sz="2800" b="1" i="1" smtClean="0"/>
              <a:t>СОЛОДУШКА КРУПНОКВІТКОВА</a:t>
            </a:r>
            <a:r>
              <a:rPr lang="uk-UA" sz="2800" i="1" smtClean="0"/>
              <a:t> – </a:t>
            </a:r>
            <a:r>
              <a:rPr lang="en-US" sz="2800" i="1" smtClean="0"/>
              <a:t>Hedysarum grandiflorum</a:t>
            </a:r>
            <a:r>
              <a:rPr lang="en-US" sz="2800" smtClean="0"/>
              <a:t> Pall</a:t>
            </a:r>
            <a:r>
              <a:rPr lang="uk-UA" sz="2800" smtClean="0"/>
              <a:t>.</a:t>
            </a:r>
          </a:p>
        </p:txBody>
      </p:sp>
      <p:pic>
        <p:nvPicPr>
          <p:cNvPr id="41987" name="Picture 2" descr="Hedysarum grandiflorum_фото_2"/>
          <p:cNvPicPr>
            <a:picLocks noChangeAspect="1" noChangeArrowheads="1"/>
          </p:cNvPicPr>
          <p:nvPr/>
        </p:nvPicPr>
        <p:blipFill>
          <a:blip r:embed="rId2" cstate="print"/>
          <a:srcRect/>
          <a:stretch>
            <a:fillRect/>
          </a:stretch>
        </p:blipFill>
        <p:spPr bwMode="auto">
          <a:xfrm>
            <a:off x="285750" y="2143125"/>
            <a:ext cx="5056188" cy="3786188"/>
          </a:xfrm>
          <a:prstGeom prst="rect">
            <a:avLst/>
          </a:prstGeom>
          <a:noFill/>
          <a:ln w="9525">
            <a:noFill/>
            <a:miter lim="800000"/>
            <a:headEnd/>
            <a:tailEnd/>
          </a:ln>
        </p:spPr>
      </p:pic>
      <p:sp>
        <p:nvSpPr>
          <p:cNvPr id="41988" name="Rectangle 3"/>
          <p:cNvSpPr>
            <a:spLocks noChangeArrowheads="1"/>
          </p:cNvSpPr>
          <p:nvPr/>
        </p:nvSpPr>
        <p:spPr bwMode="auto">
          <a:xfrm>
            <a:off x="5572125" y="1714500"/>
            <a:ext cx="3357563" cy="3478213"/>
          </a:xfrm>
          <a:prstGeom prst="rect">
            <a:avLst/>
          </a:prstGeom>
          <a:noFill/>
          <a:ln w="9525">
            <a:noFill/>
            <a:miter lim="800000"/>
            <a:headEnd/>
            <a:tailEnd/>
          </a:ln>
        </p:spPr>
        <p:txBody>
          <a:bodyPr anchor="ctr">
            <a:spAutoFit/>
          </a:bodyPr>
          <a:lstStyle/>
          <a:p>
            <a:pPr algn="just" eaLnBrk="0" hangingPunct="0"/>
            <a:r>
              <a:rPr lang="uk-UA" sz="2000" b="1">
                <a:latin typeface="Times New Roman" pitchFamily="18" charset="0"/>
                <a:ea typeface="Calibri" pitchFamily="34" charset="0"/>
                <a:cs typeface="Times New Roman" pitchFamily="18" charset="0"/>
              </a:rPr>
              <a:t>Наукове значення</a:t>
            </a:r>
            <a:r>
              <a:rPr lang="uk-UA" sz="2000">
                <a:latin typeface="Times New Roman" pitchFamily="18" charset="0"/>
                <a:ea typeface="Calibri" pitchFamily="34" charset="0"/>
                <a:cs typeface="Times New Roman" pitchFamily="18" charset="0"/>
              </a:rPr>
              <a:t>. Диз</a:t>
            </a:r>
            <a:r>
              <a:rPr lang="uk-UA" sz="2000">
                <a:ea typeface="Calibri" pitchFamily="34" charset="0"/>
                <a:cs typeface="Times New Roman" pitchFamily="18" charset="0"/>
              </a:rPr>
              <a:t>’</a:t>
            </a:r>
            <a:r>
              <a:rPr lang="uk-UA" sz="2000">
                <a:latin typeface="Times New Roman" pitchFamily="18" charset="0"/>
                <a:ea typeface="Calibri" pitchFamily="34" charset="0"/>
                <a:cs typeface="Times New Roman" pitchFamily="18" charset="0"/>
              </a:rPr>
              <a:t>юнктивно-ареальний ендемічний вид.</a:t>
            </a:r>
          </a:p>
          <a:p>
            <a:pPr algn="just" eaLnBrk="0" hangingPunct="0"/>
            <a:endParaRPr lang="uk-UA" sz="2000">
              <a:latin typeface="Times New Roman" pitchFamily="18" charset="0"/>
              <a:ea typeface="Calibri" pitchFamily="34" charset="0"/>
              <a:cs typeface="Times New Roman" pitchFamily="18" charset="0"/>
            </a:endParaRPr>
          </a:p>
          <a:p>
            <a:pPr algn="just" eaLnBrk="0" hangingPunct="0"/>
            <a:r>
              <a:rPr lang="uk-UA" sz="2000" b="1">
                <a:ea typeface="Calibri" pitchFamily="34" charset="0"/>
                <a:cs typeface="Times New Roman" pitchFamily="18" charset="0"/>
              </a:rPr>
              <a:t>Причини зміни чисельності</a:t>
            </a:r>
            <a:r>
              <a:rPr lang="uk-UA" sz="2000">
                <a:ea typeface="Calibri" pitchFamily="34" charset="0"/>
                <a:cs typeface="Times New Roman" pitchFamily="18" charset="0"/>
              </a:rPr>
              <a:t>. Деградація первинних соснових угруповань з участю виду, розорювання, надмірний випас, видобування крейди і вапняків.</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142875"/>
            <a:ext cx="8229600" cy="6429375"/>
          </a:xfrm>
        </p:spPr>
        <p:txBody>
          <a:bodyPr/>
          <a:lstStyle/>
          <a:p>
            <a:pPr eaLnBrk="1" hangingPunct="1">
              <a:buFontTx/>
              <a:buNone/>
            </a:pPr>
            <a:endParaRPr lang="ru-RU" smtClean="0"/>
          </a:p>
        </p:txBody>
      </p:sp>
      <p:graphicFrame>
        <p:nvGraphicFramePr>
          <p:cNvPr id="4" name="Таблица 3"/>
          <p:cNvGraphicFramePr>
            <a:graphicFrameLocks noGrp="1"/>
          </p:cNvGraphicFramePr>
          <p:nvPr/>
        </p:nvGraphicFramePr>
        <p:xfrm>
          <a:off x="1071563" y="714375"/>
          <a:ext cx="7215187" cy="4500565"/>
        </p:xfrm>
        <a:graphic>
          <a:graphicData uri="http://schemas.openxmlformats.org/drawingml/2006/table">
            <a:tbl>
              <a:tblPr/>
              <a:tblGrid>
                <a:gridCol w="1265237"/>
                <a:gridCol w="1198563"/>
                <a:gridCol w="1184275"/>
                <a:gridCol w="1100137"/>
                <a:gridCol w="1428750"/>
                <a:gridCol w="1038225"/>
              </a:tblGrid>
              <a:tr h="1076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Популяційні особливості</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Еколого-ценотичні особливості</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Пропозиції із заходів</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збереження</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Таксономічний статус</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Оновлені нариси</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9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Судинні рослини</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28</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31</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49</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Водорості</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Лишайники</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Гриби</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Мохоподібні</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300" b="0" i="0" u="none" strike="noStrike" cap="none" normalizeH="0" baseline="0" smtClean="0">
                          <a:ln>
                            <a:noFill/>
                          </a:ln>
                          <a:solidFill>
                            <a:schemeClr val="tx1"/>
                          </a:solidFill>
                          <a:effectLst/>
                          <a:latin typeface="Times New Roman" pitchFamily="18" charset="0"/>
                          <a:cs typeface="Times New Roman" pitchFamily="18" charset="0"/>
                        </a:rPr>
                        <a:t>80</a:t>
                      </a:r>
                      <a:endParaRPr kumimoji="0" lang="uk-UA" sz="500" b="0" i="0" u="none" strike="noStrike" cap="none" normalizeH="0" baseline="0" smtClean="0">
                        <a:ln>
                          <a:noFill/>
                        </a:ln>
                        <a:solidFill>
                          <a:schemeClr val="tx1"/>
                        </a:solidFill>
                        <a:effectLst/>
                        <a:latin typeface="Times New Roman" pitchFamily="18" charset="0"/>
                        <a:cs typeface="Times New Roman" pitchFamily="18" charset="0"/>
                      </a:endParaRPr>
                    </a:p>
                  </a:txBody>
                  <a:tcPr marL="36286" marR="362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p:txBody>
          <a:bodyPr/>
          <a:lstStyle/>
          <a:p>
            <a:endParaRPr lang="uk-UA" smtClean="0"/>
          </a:p>
        </p:txBody>
      </p:sp>
      <p:pic>
        <p:nvPicPr>
          <p:cNvPr id="43011" name="Picture 2" descr="E:\Завдання 2018\Карти\У звіті\Hedysarum grandiflorum.JPG"/>
          <p:cNvPicPr>
            <a:picLocks noGrp="1" noChangeAspect="1" noChangeArrowheads="1"/>
          </p:cNvPicPr>
          <p:nvPr>
            <p:ph idx="1"/>
          </p:nvPr>
        </p:nvPicPr>
        <p:blipFill>
          <a:blip r:embed="rId2" cstate="print"/>
          <a:srcRect/>
          <a:stretch>
            <a:fillRect/>
          </a:stretch>
        </p:blipFill>
        <p:spPr>
          <a:xfrm>
            <a:off x="357188" y="285750"/>
            <a:ext cx="8462962" cy="5988050"/>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457200" y="0"/>
            <a:ext cx="8229600" cy="1417638"/>
          </a:xfrm>
        </p:spPr>
        <p:txBody>
          <a:bodyPr/>
          <a:lstStyle/>
          <a:p>
            <a:r>
              <a:rPr lang="uk-UA" sz="2800" b="1" smtClean="0"/>
              <a:t>ТАВОЛГА ПИКІВСЬКА – </a:t>
            </a:r>
            <a:r>
              <a:rPr lang="uk-UA" sz="2800" b="1" i="1" smtClean="0"/>
              <a:t>Spiraea pikoviensis</a:t>
            </a:r>
            <a:r>
              <a:rPr lang="uk-UA" sz="2800" b="1" smtClean="0"/>
              <a:t> Błocki </a:t>
            </a:r>
            <a:endParaRPr lang="uk-UA" sz="2800" smtClean="0"/>
          </a:p>
        </p:txBody>
      </p:sp>
      <p:sp>
        <p:nvSpPr>
          <p:cNvPr id="44035" name="Содержимое 2"/>
          <p:cNvSpPr>
            <a:spLocks noGrp="1"/>
          </p:cNvSpPr>
          <p:nvPr>
            <p:ph idx="1"/>
          </p:nvPr>
        </p:nvSpPr>
        <p:spPr>
          <a:xfrm>
            <a:off x="5500688" y="1071563"/>
            <a:ext cx="3429000" cy="5054600"/>
          </a:xfrm>
        </p:spPr>
        <p:txBody>
          <a:bodyPr/>
          <a:lstStyle/>
          <a:p>
            <a:pPr>
              <a:buFontTx/>
              <a:buNone/>
            </a:pPr>
            <a:r>
              <a:rPr lang="uk-UA" sz="2000" b="1" smtClean="0"/>
              <a:t>Наукове значення.</a:t>
            </a:r>
            <a:r>
              <a:rPr lang="uk-UA" sz="2000" smtClean="0"/>
              <a:t> Вузьколокальний південно-подільський ендемік.</a:t>
            </a:r>
          </a:p>
          <a:p>
            <a:pPr>
              <a:buFontTx/>
              <a:buNone/>
            </a:pPr>
            <a:r>
              <a:rPr lang="ru-RU" sz="2000" b="1" smtClean="0"/>
              <a:t>Причини зміни чисельності.</a:t>
            </a:r>
            <a:r>
              <a:rPr lang="ru-RU" sz="2000" smtClean="0"/>
              <a:t> Недостатнє насіннєве розмноження, чому перешкоджають щільний моховий покрив і товста підстилка з різнотрав’я. Існує реальна загроза зникнення популяції через заростання ділянки навколишніми деревами і кущами.</a:t>
            </a:r>
            <a:endParaRPr lang="uk-UA" sz="2000" smtClean="0"/>
          </a:p>
        </p:txBody>
      </p:sp>
      <p:pic>
        <p:nvPicPr>
          <p:cNvPr id="44036" name="Рисунок 4" descr="IMG_6182"/>
          <p:cNvPicPr>
            <a:picLocks noChangeAspect="1" noChangeArrowheads="1"/>
          </p:cNvPicPr>
          <p:nvPr/>
        </p:nvPicPr>
        <p:blipFill>
          <a:blip r:embed="rId2" cstate="print"/>
          <a:srcRect/>
          <a:stretch>
            <a:fillRect/>
          </a:stretch>
        </p:blipFill>
        <p:spPr bwMode="auto">
          <a:xfrm>
            <a:off x="285750" y="1928813"/>
            <a:ext cx="5272088" cy="350043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lstStyle/>
          <a:p>
            <a:r>
              <a:rPr lang="uk-UA" sz="2800" b="1" smtClean="0"/>
              <a:t>КУГА КОЛЮЧА – </a:t>
            </a:r>
            <a:r>
              <a:rPr lang="de-DE" sz="2800" b="1" i="1" smtClean="0"/>
              <a:t>Schoenoplectus pungens</a:t>
            </a:r>
            <a:r>
              <a:rPr lang="uk-UA" sz="2800" smtClean="0"/>
              <a:t> (</a:t>
            </a:r>
            <a:r>
              <a:rPr lang="de-DE" sz="2800" smtClean="0"/>
              <a:t>Vahl</a:t>
            </a:r>
            <a:r>
              <a:rPr lang="uk-UA" sz="2800" smtClean="0"/>
              <a:t>) </a:t>
            </a:r>
            <a:r>
              <a:rPr lang="de-DE" sz="2800" smtClean="0"/>
              <a:t>Palla</a:t>
            </a:r>
            <a:endParaRPr lang="uk-UA" sz="2800" smtClean="0"/>
          </a:p>
        </p:txBody>
      </p:sp>
      <p:sp>
        <p:nvSpPr>
          <p:cNvPr id="45059" name="Содержимое 2"/>
          <p:cNvSpPr>
            <a:spLocks noGrp="1"/>
          </p:cNvSpPr>
          <p:nvPr>
            <p:ph idx="1"/>
          </p:nvPr>
        </p:nvSpPr>
        <p:spPr>
          <a:xfrm>
            <a:off x="4286250" y="1714500"/>
            <a:ext cx="4400550" cy="4411663"/>
          </a:xfrm>
        </p:spPr>
        <p:txBody>
          <a:bodyPr/>
          <a:lstStyle/>
          <a:p>
            <a:r>
              <a:rPr lang="uk-UA" sz="2000" b="1" smtClean="0"/>
              <a:t>Наукове значення.</a:t>
            </a:r>
            <a:r>
              <a:rPr lang="uk-UA" sz="2000" smtClean="0"/>
              <a:t> Рідкісний, </a:t>
            </a:r>
            <a:r>
              <a:rPr lang="ru-RU" sz="2000" smtClean="0"/>
              <a:t>євро</a:t>
            </a:r>
            <a:r>
              <a:rPr lang="uk-UA" sz="2000" smtClean="0"/>
              <a:t>-східно</a:t>
            </a:r>
            <a:r>
              <a:rPr lang="ru-RU" sz="2000" smtClean="0"/>
              <a:t>американський</a:t>
            </a:r>
            <a:r>
              <a:rPr lang="uk-UA" sz="2000" smtClean="0"/>
              <a:t> вид з диз’юнктивним ареалом.</a:t>
            </a:r>
          </a:p>
          <a:p>
            <a:endParaRPr lang="uk-UA" sz="2000" smtClean="0"/>
          </a:p>
          <a:p>
            <a:r>
              <a:rPr lang="uk-UA" sz="2000" b="1" smtClean="0"/>
              <a:t>Причини зміни чисельності.</a:t>
            </a:r>
            <a:r>
              <a:rPr lang="uk-UA" sz="2000" smtClean="0"/>
              <a:t> Вид з вузькою еколого-ценотичною амплітудою, що лімітована різними природними (зміна гідрологічних і фітоценотичних умов) та антропогенними (витоптування) чинниками.</a:t>
            </a:r>
          </a:p>
        </p:txBody>
      </p:sp>
      <p:pic>
        <p:nvPicPr>
          <p:cNvPr id="45060" name="Picture 2" descr="IMGP0245 (Большой)"/>
          <p:cNvPicPr>
            <a:picLocks noChangeAspect="1" noChangeArrowheads="1"/>
          </p:cNvPicPr>
          <p:nvPr/>
        </p:nvPicPr>
        <p:blipFill>
          <a:blip r:embed="rId2" cstate="print"/>
          <a:srcRect/>
          <a:stretch>
            <a:fillRect/>
          </a:stretch>
        </p:blipFill>
        <p:spPr bwMode="auto">
          <a:xfrm>
            <a:off x="571500" y="1857375"/>
            <a:ext cx="3019425" cy="40386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p:txBody>
          <a:bodyPr/>
          <a:lstStyle/>
          <a:p>
            <a:endParaRPr lang="uk-UA" smtClean="0"/>
          </a:p>
        </p:txBody>
      </p:sp>
      <p:sp>
        <p:nvSpPr>
          <p:cNvPr id="46083" name="Содержимое 2"/>
          <p:cNvSpPr>
            <a:spLocks noGrp="1"/>
          </p:cNvSpPr>
          <p:nvPr>
            <p:ph idx="1"/>
          </p:nvPr>
        </p:nvSpPr>
        <p:spPr/>
        <p:txBody>
          <a:bodyPr/>
          <a:lstStyle/>
          <a:p>
            <a:endParaRPr lang="uk-UA" smtClean="0"/>
          </a:p>
        </p:txBody>
      </p:sp>
      <p:pic>
        <p:nvPicPr>
          <p:cNvPr id="46084" name="Picture 3" descr="Schoenoplectus pungens"/>
          <p:cNvPicPr>
            <a:picLocks noChangeAspect="1" noChangeArrowheads="1"/>
          </p:cNvPicPr>
          <p:nvPr/>
        </p:nvPicPr>
        <p:blipFill>
          <a:blip r:embed="rId2" cstate="print"/>
          <a:srcRect/>
          <a:stretch>
            <a:fillRect/>
          </a:stretch>
        </p:blipFill>
        <p:spPr bwMode="auto">
          <a:xfrm>
            <a:off x="293688" y="357188"/>
            <a:ext cx="8659812" cy="61436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uk-UA" sz="2800" b="1" cap="all" dirty="0" err="1" smtClean="0"/>
              <a:t>Агрестія</a:t>
            </a:r>
            <a:r>
              <a:rPr lang="uk-UA" sz="2800" b="1" cap="all" dirty="0" smtClean="0"/>
              <a:t> </a:t>
            </a:r>
            <a:r>
              <a:rPr lang="uk-UA" sz="2800" b="1" cap="all" dirty="0" err="1" smtClean="0"/>
              <a:t>Зерова</a:t>
            </a:r>
            <a:r>
              <a:rPr lang="uk-UA" sz="2800" dirty="0" err="1" smtClean="0"/>
              <a:t>–</a:t>
            </a:r>
            <a:r>
              <a:rPr lang="uk-UA" sz="2800" dirty="0" smtClean="0"/>
              <a:t> </a:t>
            </a:r>
            <a:r>
              <a:rPr lang="en-US" sz="2800" b="1" i="1" dirty="0" err="1" smtClean="0"/>
              <a:t>Agrestia</a:t>
            </a:r>
            <a:r>
              <a:rPr lang="en-US" sz="2800" b="1" i="1" dirty="0" smtClean="0"/>
              <a:t> </a:t>
            </a:r>
            <a:r>
              <a:rPr lang="en-US" sz="2800" b="1" i="1" dirty="0" err="1" smtClean="0"/>
              <a:t>zerovii</a:t>
            </a:r>
            <a:r>
              <a:rPr lang="en-US" sz="2800" b="1" i="1" dirty="0" smtClean="0"/>
              <a:t> </a:t>
            </a:r>
            <a:r>
              <a:rPr lang="uk-UA" sz="2800" dirty="0" smtClean="0"/>
              <a:t>S. Y. </a:t>
            </a:r>
            <a:r>
              <a:rPr lang="uk-UA" sz="2800" dirty="0" err="1" smtClean="0"/>
              <a:t>Kondr</a:t>
            </a:r>
            <a:r>
              <a:rPr lang="uk-UA" sz="2800" dirty="0" smtClean="0"/>
              <a:t>., A. B. </a:t>
            </a:r>
            <a:r>
              <a:rPr lang="uk-UA" sz="2800" dirty="0" err="1" smtClean="0"/>
              <a:t>Gromakova</a:t>
            </a:r>
            <a:r>
              <a:rPr lang="uk-UA" sz="2800" dirty="0" smtClean="0"/>
              <a:t> </a:t>
            </a:r>
            <a:r>
              <a:rPr lang="uk-UA" sz="2800" dirty="0" err="1" smtClean="0"/>
              <a:t>et</a:t>
            </a:r>
            <a:r>
              <a:rPr lang="uk-UA" sz="2800" dirty="0" smtClean="0"/>
              <a:t> </a:t>
            </a:r>
            <a:r>
              <a:rPr lang="uk-UA" sz="2800" dirty="0" err="1" smtClean="0"/>
              <a:t>Khodos</a:t>
            </a:r>
            <a:r>
              <a:rPr lang="uk-UA" sz="2800" dirty="0" smtClean="0"/>
              <a:t>.</a:t>
            </a:r>
            <a:endParaRPr lang="uk-UA" sz="2800" dirty="0"/>
          </a:p>
        </p:txBody>
      </p:sp>
      <p:sp>
        <p:nvSpPr>
          <p:cNvPr id="47107" name="Содержимое 2"/>
          <p:cNvSpPr>
            <a:spLocks noGrp="1"/>
          </p:cNvSpPr>
          <p:nvPr>
            <p:ph idx="1"/>
          </p:nvPr>
        </p:nvSpPr>
        <p:spPr>
          <a:xfrm>
            <a:off x="5500688" y="1600200"/>
            <a:ext cx="3186112" cy="4525963"/>
          </a:xfrm>
        </p:spPr>
        <p:txBody>
          <a:bodyPr/>
          <a:lstStyle/>
          <a:p>
            <a:r>
              <a:rPr lang="uk-UA" sz="2000" b="1" smtClean="0"/>
              <a:t>Наукове значення. </a:t>
            </a:r>
            <a:r>
              <a:rPr lang="uk-UA" sz="2000" smtClean="0"/>
              <a:t>Ендемічний лишайник, що відомий поки-що з єдиного локалітету.</a:t>
            </a:r>
          </a:p>
          <a:p>
            <a:r>
              <a:rPr lang="uk-UA" sz="2000" b="1" smtClean="0"/>
              <a:t>Причини зміни чисельності. </a:t>
            </a:r>
            <a:r>
              <a:rPr lang="uk-UA" sz="2000" smtClean="0"/>
              <a:t>Ерозія степових схилів, меліорація та знищення оселищ в результаті нерегульованого пасквільного навантаження.</a:t>
            </a:r>
          </a:p>
        </p:txBody>
      </p:sp>
      <p:pic>
        <p:nvPicPr>
          <p:cNvPr id="47108" name="Picture 2" descr="Fig 4 Agrestia zerovii 065 7wet 2 mm improved копия"/>
          <p:cNvPicPr>
            <a:picLocks noChangeAspect="1" noChangeArrowheads="1"/>
          </p:cNvPicPr>
          <p:nvPr/>
        </p:nvPicPr>
        <p:blipFill>
          <a:blip r:embed="rId2" cstate="print"/>
          <a:srcRect/>
          <a:stretch>
            <a:fillRect/>
          </a:stretch>
        </p:blipFill>
        <p:spPr bwMode="auto">
          <a:xfrm>
            <a:off x="428625" y="2071688"/>
            <a:ext cx="5181600" cy="3786187"/>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p:txBody>
          <a:bodyPr/>
          <a:lstStyle/>
          <a:p>
            <a:endParaRPr lang="uk-UA" smtClean="0"/>
          </a:p>
        </p:txBody>
      </p:sp>
      <p:pic>
        <p:nvPicPr>
          <p:cNvPr id="48131" name="Picture 2" descr="Agrestia zerovii"/>
          <p:cNvPicPr>
            <a:picLocks noGrp="1" noChangeAspect="1" noChangeArrowheads="1"/>
          </p:cNvPicPr>
          <p:nvPr>
            <p:ph idx="1"/>
          </p:nvPr>
        </p:nvPicPr>
        <p:blipFill>
          <a:blip r:embed="rId2" cstate="print"/>
          <a:srcRect/>
          <a:stretch>
            <a:fillRect/>
          </a:stretch>
        </p:blipFill>
        <p:spPr>
          <a:xfrm>
            <a:off x="714375" y="714375"/>
            <a:ext cx="8072438" cy="5684838"/>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p:txBody>
          <a:bodyPr/>
          <a:lstStyle/>
          <a:p>
            <a:r>
              <a:rPr lang="uk-UA" sz="2800" b="1" smtClean="0"/>
              <a:t>ЛІХЕНОМФАЛІЯ ЗОНТИКОВА</a:t>
            </a:r>
            <a:r>
              <a:rPr lang="uk-UA" sz="2800" b="1" i="1" smtClean="0"/>
              <a:t> – Lichenomphalia umbellifera </a:t>
            </a:r>
            <a:r>
              <a:rPr lang="uk-UA" sz="2800" b="1" smtClean="0"/>
              <a:t>(L.) Redhead, Lutzoni, Moncalvo &amp; Vilgalys</a:t>
            </a:r>
            <a:endParaRPr lang="uk-UA" sz="2800" smtClean="0"/>
          </a:p>
        </p:txBody>
      </p:sp>
      <p:sp>
        <p:nvSpPr>
          <p:cNvPr id="49155" name="Содержимое 2"/>
          <p:cNvSpPr>
            <a:spLocks noGrp="1"/>
          </p:cNvSpPr>
          <p:nvPr>
            <p:ph idx="1"/>
          </p:nvPr>
        </p:nvSpPr>
        <p:spPr>
          <a:xfrm>
            <a:off x="4786313" y="2000250"/>
            <a:ext cx="3900487" cy="4125913"/>
          </a:xfrm>
        </p:spPr>
        <p:txBody>
          <a:bodyPr/>
          <a:lstStyle/>
          <a:p>
            <a:r>
              <a:rPr lang="uk-UA" sz="2000" b="1" smtClean="0"/>
              <a:t>Наукове значення. </a:t>
            </a:r>
            <a:r>
              <a:rPr lang="uk-UA" sz="2000" smtClean="0"/>
              <a:t>Один з трьох видів базидієвих лишайників, що відомі з території України.</a:t>
            </a:r>
          </a:p>
          <a:p>
            <a:endParaRPr lang="uk-UA" sz="2000" smtClean="0"/>
          </a:p>
          <a:p>
            <a:r>
              <a:rPr lang="uk-UA" sz="2000" b="1" smtClean="0"/>
              <a:t>Причини зміни чисельності</a:t>
            </a:r>
            <a:r>
              <a:rPr lang="uk-UA" sz="2000" smtClean="0"/>
              <a:t>. Знищення природних біотопів та порушення їх рівноваги, антропогенне навантаження, зокрема, витоптування.</a:t>
            </a:r>
          </a:p>
        </p:txBody>
      </p:sp>
      <p:pic>
        <p:nvPicPr>
          <p:cNvPr id="49156" name="Picture 2" descr="lichenomphalia_umbellifera3"/>
          <p:cNvPicPr>
            <a:picLocks noChangeAspect="1" noChangeArrowheads="1"/>
          </p:cNvPicPr>
          <p:nvPr/>
        </p:nvPicPr>
        <p:blipFill>
          <a:blip r:embed="rId2" cstate="print"/>
          <a:srcRect/>
          <a:stretch>
            <a:fillRect/>
          </a:stretch>
        </p:blipFill>
        <p:spPr bwMode="auto">
          <a:xfrm>
            <a:off x="357188" y="2286000"/>
            <a:ext cx="4562475" cy="341947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p:txBody>
          <a:bodyPr/>
          <a:lstStyle/>
          <a:p>
            <a:endParaRPr lang="uk-UA" smtClean="0"/>
          </a:p>
        </p:txBody>
      </p:sp>
      <p:pic>
        <p:nvPicPr>
          <p:cNvPr id="50179" name="Picture 2" descr="Lichenomphalia umbellifera"/>
          <p:cNvPicPr>
            <a:picLocks noChangeAspect="1" noChangeArrowheads="1"/>
          </p:cNvPicPr>
          <p:nvPr/>
        </p:nvPicPr>
        <p:blipFill>
          <a:blip r:embed="rId2" cstate="print"/>
          <a:srcRect/>
          <a:stretch>
            <a:fillRect/>
          </a:stretch>
        </p:blipFill>
        <p:spPr bwMode="auto">
          <a:xfrm>
            <a:off x="428625" y="571500"/>
            <a:ext cx="8413750" cy="593566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r>
              <a:rPr lang="uk-UA" sz="2800" b="1" smtClean="0"/>
              <a:t>АМИЛОЦИСТІС ЛАПЛАНДСЬКИЙ – </a:t>
            </a:r>
            <a:r>
              <a:rPr lang="en-GB" sz="2800" b="1" i="1" smtClean="0"/>
              <a:t>Amylocystis lapponica</a:t>
            </a:r>
            <a:r>
              <a:rPr lang="en-GB" sz="2800" b="1" smtClean="0"/>
              <a:t> </a:t>
            </a:r>
            <a:r>
              <a:rPr lang="uk-UA" sz="2800" b="1" smtClean="0"/>
              <a:t>(</a:t>
            </a:r>
            <a:r>
              <a:rPr lang="en-GB" sz="2800" b="1" smtClean="0"/>
              <a:t>Romell</a:t>
            </a:r>
            <a:r>
              <a:rPr lang="uk-UA" sz="2800" b="1" smtClean="0"/>
              <a:t>) </a:t>
            </a:r>
            <a:r>
              <a:rPr lang="en-GB" sz="2800" b="1" smtClean="0"/>
              <a:t>Bondartsev</a:t>
            </a:r>
            <a:r>
              <a:rPr lang="uk-UA" sz="2800" b="1" smtClean="0"/>
              <a:t> &amp; </a:t>
            </a:r>
            <a:r>
              <a:rPr lang="en-GB" sz="2800" b="1" smtClean="0"/>
              <a:t>Singer</a:t>
            </a:r>
            <a:endParaRPr lang="uk-UA" sz="2800" smtClean="0"/>
          </a:p>
        </p:txBody>
      </p:sp>
      <p:sp>
        <p:nvSpPr>
          <p:cNvPr id="51203" name="Содержимое 2"/>
          <p:cNvSpPr>
            <a:spLocks noGrp="1"/>
          </p:cNvSpPr>
          <p:nvPr>
            <p:ph idx="1"/>
          </p:nvPr>
        </p:nvSpPr>
        <p:spPr>
          <a:xfrm>
            <a:off x="5286375" y="1600200"/>
            <a:ext cx="3400425" cy="4525963"/>
          </a:xfrm>
        </p:spPr>
        <p:txBody>
          <a:bodyPr/>
          <a:lstStyle/>
          <a:p>
            <a:r>
              <a:rPr lang="uk-UA" sz="2000" b="1" smtClean="0"/>
              <a:t>Наукове значення. </a:t>
            </a:r>
            <a:r>
              <a:rPr lang="uk-UA" sz="2000" smtClean="0"/>
              <a:t>Рідкісний циркумбореальний вид із диз’юнктивним ареалом. Індикатор старовікових природних ялинових лісів.</a:t>
            </a:r>
          </a:p>
          <a:p>
            <a:r>
              <a:rPr lang="uk-UA" sz="2000" b="1" smtClean="0"/>
              <a:t>Причини зміни чисельності. </a:t>
            </a:r>
            <a:r>
              <a:rPr lang="uk-UA" sz="2000" smtClean="0"/>
              <a:t>Руйнування природних місцезростань (вирубування хвойних пралісів, нестача мертвої деревини).</a:t>
            </a:r>
          </a:p>
        </p:txBody>
      </p:sp>
      <p:pic>
        <p:nvPicPr>
          <p:cNvPr id="51204" name="Picture 2" descr="Amylocystis_lapponica"/>
          <p:cNvPicPr>
            <a:picLocks noChangeAspect="1" noChangeArrowheads="1"/>
          </p:cNvPicPr>
          <p:nvPr/>
        </p:nvPicPr>
        <p:blipFill>
          <a:blip r:embed="rId2" cstate="print"/>
          <a:srcRect/>
          <a:stretch>
            <a:fillRect/>
          </a:stretch>
        </p:blipFill>
        <p:spPr bwMode="auto">
          <a:xfrm>
            <a:off x="500063" y="1857375"/>
            <a:ext cx="4656137" cy="4560888"/>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p:txBody>
          <a:bodyPr/>
          <a:lstStyle/>
          <a:p>
            <a:endParaRPr lang="uk-UA" smtClean="0"/>
          </a:p>
        </p:txBody>
      </p:sp>
      <p:sp>
        <p:nvSpPr>
          <p:cNvPr id="52227" name="Содержимое 2"/>
          <p:cNvSpPr>
            <a:spLocks noGrp="1"/>
          </p:cNvSpPr>
          <p:nvPr>
            <p:ph idx="1"/>
          </p:nvPr>
        </p:nvSpPr>
        <p:spPr/>
        <p:txBody>
          <a:bodyPr/>
          <a:lstStyle/>
          <a:p>
            <a:endParaRPr lang="uk-UA" smtClean="0"/>
          </a:p>
        </p:txBody>
      </p:sp>
      <p:pic>
        <p:nvPicPr>
          <p:cNvPr id="52228" name="Picture 2" descr="Amylocystis lapponica"/>
          <p:cNvPicPr>
            <a:picLocks noChangeAspect="1" noChangeArrowheads="1"/>
          </p:cNvPicPr>
          <p:nvPr/>
        </p:nvPicPr>
        <p:blipFill>
          <a:blip r:embed="rId2" cstate="print"/>
          <a:srcRect/>
          <a:stretch>
            <a:fillRect/>
          </a:stretch>
        </p:blipFill>
        <p:spPr bwMode="auto">
          <a:xfrm>
            <a:off x="414338" y="500063"/>
            <a:ext cx="8443912" cy="59563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142875"/>
            <a:ext cx="8229600" cy="6429375"/>
          </a:xfrm>
        </p:spPr>
        <p:txBody>
          <a:bodyPr/>
          <a:lstStyle/>
          <a:p>
            <a:pPr marL="457200" indent="-457200" eaLnBrk="1" hangingPunct="1">
              <a:buFontTx/>
              <a:buAutoNum type="arabicPeriod"/>
            </a:pPr>
            <a:r>
              <a:rPr lang="uk-UA" sz="2400" b="1" smtClean="0">
                <a:latin typeface="Times New Roman" pitchFamily="18" charset="0"/>
                <a:cs typeface="Times New Roman" pitchFamily="18" charset="0"/>
              </a:rPr>
              <a:t>ХАРАКТЕРИСТИКА ПОПУЛЯЦІЙНИХ ОСОБЛИВОСТЕЙ 20 МОДЕЛЬНИХ КРИТИЧНИХ ВИДІВ НА ОСНОВІ ПРОВЕДЕНИХ ПІСЛЯ 2009 РОКУ ПОЛЬОВИХ ДОСЛІДЖЕНЬ ТА АНАЛІЗУ ЛІТЕРАТУРНИХ ДАНИХ</a:t>
            </a:r>
          </a:p>
          <a:p>
            <a:pPr marL="457200" indent="-457200" eaLnBrk="1" hangingPunct="1">
              <a:buFontTx/>
              <a:buNone/>
            </a:pPr>
            <a:r>
              <a:rPr lang="uk-UA" sz="2400" b="1" smtClean="0"/>
              <a:t>Дрочок крилатий – </a:t>
            </a:r>
            <a:r>
              <a:rPr lang="uk-UA" sz="2400" b="1" i="1" smtClean="0"/>
              <a:t>Genistella sagittalis</a:t>
            </a:r>
            <a:r>
              <a:rPr lang="uk-UA" sz="2400" b="1" smtClean="0"/>
              <a:t> (L.) Gams </a:t>
            </a:r>
            <a:r>
              <a:rPr lang="uk-UA" sz="2000" smtClean="0"/>
              <a:t>Упродовж 2014–2015 рр. досліджували насіннєву продуктивність (НП) популяції </a:t>
            </a:r>
            <a:r>
              <a:rPr lang="uk-UA" sz="2000" i="1" smtClean="0"/>
              <a:t>G. sagittalis.</a:t>
            </a:r>
            <a:r>
              <a:rPr lang="uk-UA" sz="2000" smtClean="0"/>
              <a:t> За результатами наших досліджень встановлено, що в суцвіттях </a:t>
            </a:r>
            <a:r>
              <a:rPr lang="uk-UA" sz="2000" i="1" smtClean="0"/>
              <a:t>G. sagittalis</a:t>
            </a:r>
            <a:r>
              <a:rPr lang="uk-UA" sz="2000" smtClean="0"/>
              <a:t> формується від 1 до 26 квіток, з яких утворюється від 1 до 18 плодів, себто більше половини квіток не утворювало плодів, про що свідчить процент плодоцвітіння (ППЦ), який у порівнянні з 2006</a:t>
            </a:r>
            <a:r>
              <a:rPr lang="en-US" sz="2000" smtClean="0"/>
              <a:t> </a:t>
            </a:r>
            <a:r>
              <a:rPr lang="uk-UA" sz="2000" smtClean="0"/>
              <a:t>р. (Токарюк, 2007) знизився з 56,30 % до 41,67 %. За даними 2015 р. процент плодоцвітіння значно збільшився з 41,67 % до 69,97 %. Таке явище можна пояснити неоднаковою, розбіжною активністю комах-запилювачів у період цвітіння. </a:t>
            </a:r>
            <a:endParaRPr lang="ru-RU" sz="2000" smtClean="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Содержимое 2"/>
          <p:cNvSpPr>
            <a:spLocks noGrp="1"/>
          </p:cNvSpPr>
          <p:nvPr>
            <p:ph idx="1"/>
          </p:nvPr>
        </p:nvSpPr>
        <p:spPr/>
        <p:txBody>
          <a:bodyPr/>
          <a:lstStyle/>
          <a:p>
            <a:endParaRPr lang="uk-UA"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Содержимое 2"/>
          <p:cNvSpPr>
            <a:spLocks noGrp="1"/>
          </p:cNvSpPr>
          <p:nvPr>
            <p:ph idx="1"/>
          </p:nvPr>
        </p:nvSpPr>
        <p:spPr/>
        <p:txBody>
          <a:bodyPr/>
          <a:lstStyle/>
          <a:p>
            <a:endParaRPr lang="uk-UA"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Содержимое 2"/>
          <p:cNvSpPr>
            <a:spLocks noGrp="1"/>
          </p:cNvSpPr>
          <p:nvPr>
            <p:ph idx="1"/>
          </p:nvPr>
        </p:nvSpPr>
        <p:spPr/>
        <p:txBody>
          <a:bodyPr/>
          <a:lstStyle/>
          <a:p>
            <a:endParaRPr lang="uk-UA"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Содержимое 2"/>
          <p:cNvSpPr>
            <a:spLocks noGrp="1"/>
          </p:cNvSpPr>
          <p:nvPr>
            <p:ph idx="1"/>
          </p:nvPr>
        </p:nvSpPr>
        <p:spPr/>
        <p:txBody>
          <a:bodyPr/>
          <a:lstStyle/>
          <a:p>
            <a:endParaRPr lang="uk-UA"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p:nvPr>
        </p:nvSpPr>
        <p:spPr/>
        <p:txBody>
          <a:bodyPr/>
          <a:lstStyle/>
          <a:p>
            <a:r>
              <a:rPr lang="uk-UA" sz="2800" b="1" smtClean="0"/>
              <a:t>Сонценасінник таємний – </a:t>
            </a:r>
            <a:r>
              <a:rPr lang="pt-BR" sz="2800" b="1" i="1" smtClean="0"/>
              <a:t> Heliosperma arcanum</a:t>
            </a:r>
            <a:r>
              <a:rPr lang="pt-BR" sz="2800" b="1" smtClean="0"/>
              <a:t> Zapa</a:t>
            </a:r>
            <a:r>
              <a:rPr lang="uk-UA" sz="2800" b="1" smtClean="0"/>
              <a:t>ł.</a:t>
            </a:r>
            <a:endParaRPr lang="uk-UA" sz="2800" smtClean="0"/>
          </a:p>
        </p:txBody>
      </p:sp>
      <p:sp>
        <p:nvSpPr>
          <p:cNvPr id="57347" name="Содержимое 2"/>
          <p:cNvSpPr>
            <a:spLocks noGrp="1"/>
          </p:cNvSpPr>
          <p:nvPr>
            <p:ph idx="1"/>
          </p:nvPr>
        </p:nvSpPr>
        <p:spPr>
          <a:xfrm>
            <a:off x="457200" y="1500188"/>
            <a:ext cx="8229600" cy="4625975"/>
          </a:xfrm>
        </p:spPr>
        <p:txBody>
          <a:bodyPr/>
          <a:lstStyle/>
          <a:p>
            <a:r>
              <a:rPr lang="ru-RU" sz="1800" smtClean="0"/>
              <a:t>В літературі для </a:t>
            </a:r>
            <a:r>
              <a:rPr lang="uk-UA" sz="1800" smtClean="0"/>
              <a:t>флори </a:t>
            </a:r>
            <a:r>
              <a:rPr lang="ru-RU" sz="1800" smtClean="0"/>
              <a:t>України наводилося два види роду </a:t>
            </a:r>
            <a:r>
              <a:rPr lang="uk-UA" sz="1800" i="1" smtClean="0"/>
              <a:t>Heliosperma</a:t>
            </a:r>
            <a:r>
              <a:rPr lang="ru-RU" sz="1800" smtClean="0"/>
              <a:t> – </a:t>
            </a:r>
            <a:r>
              <a:rPr lang="sq-AL" sz="1800" i="1" smtClean="0"/>
              <a:t>H.</a:t>
            </a:r>
            <a:r>
              <a:rPr lang="uk-UA" sz="1800" i="1" smtClean="0"/>
              <a:t> </a:t>
            </a:r>
            <a:r>
              <a:rPr lang="sq-AL" sz="1800" i="1" smtClean="0"/>
              <a:t>carpaticum </a:t>
            </a:r>
            <a:r>
              <a:rPr lang="sq-AL" sz="1800" smtClean="0"/>
              <a:t>(Zapał.) Klokov (</a:t>
            </a:r>
            <a:r>
              <a:rPr lang="uk-UA" sz="1800" smtClean="0"/>
              <a:t>Клоков, </a:t>
            </a:r>
            <a:r>
              <a:rPr lang="sq-AL" sz="1800" smtClean="0"/>
              <a:t>1952)</a:t>
            </a:r>
            <a:r>
              <a:rPr lang="uk-UA" sz="1800" smtClean="0"/>
              <a:t>, описаний Г. Запаловичем (</a:t>
            </a:r>
            <a:r>
              <a:rPr lang="sq-AL" sz="1800" smtClean="0"/>
              <a:t>Zapałowicz, 1911) </a:t>
            </a:r>
            <a:r>
              <a:rPr lang="uk-UA" sz="1800" smtClean="0"/>
              <a:t>зі </a:t>
            </a:r>
            <a:r>
              <a:rPr lang="sq-AL" sz="1800" smtClean="0"/>
              <a:t>Східних Карпат </a:t>
            </a:r>
            <a:r>
              <a:rPr lang="uk-UA" sz="1800" smtClean="0"/>
              <a:t>та описаний ним же (</a:t>
            </a:r>
            <a:r>
              <a:rPr lang="sq-AL" sz="1800" smtClean="0"/>
              <a:t>Zapałowicz, 1911)</a:t>
            </a:r>
            <a:r>
              <a:rPr lang="uk-UA" sz="1800" smtClean="0"/>
              <a:t> з околиць м. Заліщики</a:t>
            </a:r>
            <a:r>
              <a:rPr lang="uk-UA" sz="1800" i="1" smtClean="0"/>
              <a:t> H. arcanum</a:t>
            </a:r>
            <a:r>
              <a:rPr lang="uk-UA" sz="1800" smtClean="0"/>
              <a:t> Zapał. (≡ </a:t>
            </a:r>
            <a:r>
              <a:rPr lang="it-IT" sz="1800" i="1" smtClean="0"/>
              <a:t>Ixoca arcana</a:t>
            </a:r>
            <a:r>
              <a:rPr lang="uk-UA" sz="1800" smtClean="0"/>
              <a:t> (Zapał.) Ikonn.). Опис виду </a:t>
            </a:r>
            <a:r>
              <a:rPr lang="uk-UA" sz="1800" i="1" smtClean="0"/>
              <a:t>H. arcanum</a:t>
            </a:r>
            <a:r>
              <a:rPr lang="uk-UA" sz="1800" smtClean="0"/>
              <a:t> було зроблено за зборами G. Zipser,а, де рослини раніше зростали в розколинах вапнякових скель над Дністром (за протологом: «Zaleszczyki 1855, legit G. Zipser») За Запаловичем, вид найближче стоїть до татранського </a:t>
            </a:r>
            <a:r>
              <a:rPr lang="uk-UA" sz="1800" i="1" smtClean="0"/>
              <a:t>H. alpestre</a:t>
            </a:r>
            <a:r>
              <a:rPr lang="uk-UA" sz="1800" smtClean="0"/>
              <a:t> (Jacq.) Rchb. (зараз розглядається як синонім </a:t>
            </a:r>
            <a:r>
              <a:rPr lang="uk-UA" sz="1800" i="1" smtClean="0"/>
              <a:t>H. quadrifidum</a:t>
            </a:r>
            <a:r>
              <a:rPr lang="uk-UA" sz="1800" smtClean="0"/>
              <a:t>), проте добре відрізняється від останнього нижчими стеблами, хрящувато-зарубчастими листками, дрібнішими квітками, формою пластинки пелюсток (вгорі надрізані на чотири коротенькі частки). </a:t>
            </a:r>
            <a:r>
              <a:rPr lang="ru-RU" sz="1800" smtClean="0"/>
              <a:t>Після </a:t>
            </a:r>
            <a:r>
              <a:rPr lang="uk-UA" sz="1800" smtClean="0"/>
              <a:t>Zipser</a:t>
            </a:r>
            <a:r>
              <a:rPr lang="ru-RU" sz="1800" smtClean="0"/>
              <a:t>,а ці рослини ніхто більше не знаходив. </a:t>
            </a:r>
            <a:r>
              <a:rPr lang="ru-RU" sz="1800" b="1" smtClean="0"/>
              <a:t>Всі вказівки в літературі, зокрема й сучасні, про зростання цього виду на території України, не підтверджені</a:t>
            </a:r>
            <a:r>
              <a:rPr lang="ru-RU" sz="1800" smtClean="0"/>
              <a:t>. У гербаріях України (</a:t>
            </a:r>
            <a:r>
              <a:rPr lang="uk-UA" sz="1800" i="1" smtClean="0"/>
              <a:t>KW</a:t>
            </a:r>
            <a:r>
              <a:rPr lang="ru-RU" sz="1800" smtClean="0"/>
              <a:t>, </a:t>
            </a:r>
            <a:r>
              <a:rPr lang="uk-UA" sz="1800" i="1" smtClean="0"/>
              <a:t>LW</a:t>
            </a:r>
            <a:r>
              <a:rPr lang="ru-RU" sz="1800" smtClean="0"/>
              <a:t>, </a:t>
            </a:r>
            <a:r>
              <a:rPr lang="uk-UA" sz="1800" i="1" smtClean="0"/>
              <a:t>LWS</a:t>
            </a:r>
            <a:r>
              <a:rPr lang="ru-RU" sz="1800" smtClean="0"/>
              <a:t>, </a:t>
            </a:r>
            <a:r>
              <a:rPr lang="uk-UA" sz="1800" i="1" smtClean="0"/>
              <a:t>CHER</a:t>
            </a:r>
            <a:r>
              <a:rPr lang="ru-RU" sz="1800" smtClean="0"/>
              <a:t>, </a:t>
            </a:r>
            <a:r>
              <a:rPr lang="uk-UA" sz="1800" i="1" smtClean="0"/>
              <a:t>UU</a:t>
            </a:r>
            <a:r>
              <a:rPr lang="ru-RU" sz="1800" smtClean="0"/>
              <a:t>), а також в гербарії </a:t>
            </a:r>
            <a:r>
              <a:rPr lang="uk-UA" sz="1800" i="1" smtClean="0"/>
              <a:t>LE</a:t>
            </a:r>
            <a:r>
              <a:rPr lang="ru-RU" sz="1800" smtClean="0"/>
              <a:t> немає жодного екземпляру виду й неодноразові спроби пошуків рослин </a:t>
            </a:r>
            <a:r>
              <a:rPr lang="uk-UA" sz="1800" i="1" smtClean="0"/>
              <a:t>H</a:t>
            </a:r>
            <a:r>
              <a:rPr lang="ru-RU" sz="1800" i="1" smtClean="0"/>
              <a:t>. </a:t>
            </a:r>
            <a:r>
              <a:rPr lang="uk-UA" sz="1800" i="1" smtClean="0"/>
              <a:t>arcanum</a:t>
            </a:r>
            <a:r>
              <a:rPr lang="ru-RU" sz="1800" smtClean="0"/>
              <a:t> у природі (зокрема й наші) були безрезультатними. </a:t>
            </a:r>
            <a:r>
              <a:rPr lang="ru-RU" sz="1800" b="1" smtClean="0"/>
              <a:t>Тому вид на сьогодні можна вважати остаточно зниклим.</a:t>
            </a:r>
            <a:endParaRPr lang="uk-UA" sz="1800" b="1"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a:xfrm>
            <a:off x="457200" y="274638"/>
            <a:ext cx="8229600" cy="439737"/>
          </a:xfrm>
        </p:spPr>
        <p:txBody>
          <a:bodyPr/>
          <a:lstStyle/>
          <a:p>
            <a:r>
              <a:rPr lang="uk-UA" sz="2800" b="1" smtClean="0"/>
              <a:t>Осока затінкова – </a:t>
            </a:r>
            <a:r>
              <a:rPr lang="fr-FR" sz="2800" b="1" i="1" smtClean="0"/>
              <a:t>Carex</a:t>
            </a:r>
            <a:r>
              <a:rPr lang="uk-UA" sz="2800" b="1" i="1" smtClean="0"/>
              <a:t> umbrosa</a:t>
            </a:r>
            <a:r>
              <a:rPr lang="uk-UA" sz="2800" b="1" smtClean="0"/>
              <a:t> Host</a:t>
            </a:r>
            <a:endParaRPr lang="uk-UA" sz="2800" smtClean="0"/>
          </a:p>
        </p:txBody>
      </p:sp>
      <p:sp>
        <p:nvSpPr>
          <p:cNvPr id="58371" name="Содержимое 2"/>
          <p:cNvSpPr>
            <a:spLocks noGrp="1"/>
          </p:cNvSpPr>
          <p:nvPr>
            <p:ph idx="1"/>
          </p:nvPr>
        </p:nvSpPr>
        <p:spPr>
          <a:xfrm>
            <a:off x="457200" y="928688"/>
            <a:ext cx="8229600" cy="5197475"/>
          </a:xfrm>
        </p:spPr>
        <p:txBody>
          <a:bodyPr/>
          <a:lstStyle/>
          <a:p>
            <a:r>
              <a:rPr lang="uk-UA" sz="2000" smtClean="0"/>
              <a:t>Таким чином, у результаті проведеного еколого-фітоценотичного аналізу встановлено екологічну та фітоценотичну диференціацію </a:t>
            </a:r>
            <a:r>
              <a:rPr lang="es-ES" sz="2000" i="1" smtClean="0"/>
              <a:t>C</a:t>
            </a:r>
            <a:r>
              <a:rPr lang="uk-UA" sz="2000" i="1" smtClean="0"/>
              <a:t>. </a:t>
            </a:r>
            <a:r>
              <a:rPr lang="es-ES" sz="2000" i="1" smtClean="0"/>
              <a:t>umbrosa </a:t>
            </a:r>
            <a:r>
              <a:rPr lang="uk-UA" sz="2000" smtClean="0"/>
              <a:t>в Україні. Проявляючи загалом неоднаковий ступінь участі в різноманітних класах рослинності, осока затінкова, у залежності від рангу синтаксону, належить до групи характерних (діагностичних) видів. </a:t>
            </a:r>
            <a:r>
              <a:rPr lang="en-GB" sz="2000" i="1" smtClean="0"/>
              <a:t>C</a:t>
            </a:r>
            <a:r>
              <a:rPr lang="uk-UA" sz="2000" i="1" smtClean="0"/>
              <a:t>. </a:t>
            </a:r>
            <a:r>
              <a:rPr lang="en-GB" sz="2000" i="1" smtClean="0"/>
              <a:t>umbrosa</a:t>
            </a:r>
            <a:r>
              <a:rPr lang="en-GB" sz="2000" smtClean="0"/>
              <a:t> </a:t>
            </a:r>
            <a:r>
              <a:rPr lang="uk-UA" sz="2000" smtClean="0"/>
              <a:t>за відношенням до основних екологічних параметрів належить до таких екологічних груп: геміокеаністів, субмезотермів, субомброфітів, гемікріофітів, гемісціофітів, гігромезофітів, гемігідроконтрастофобів, субацидофілів, семіевтрофів, гемікарбонатофобів, гемінітрофілів і геміаерофобів. Цей вид приурочений переважно до мезоевтрофних лісових і лучно-болотних угруповань, що належать до 5 класів рослинності, 5 порядків, 7 союзів та 8 асоціацій, а його фітоценотичний оптимум знаходиться в межах асоціацій </a:t>
            </a:r>
            <a:r>
              <a:rPr lang="en-GB" sz="2000" smtClean="0"/>
              <a:t>Carici pilosae</a:t>
            </a:r>
            <a:r>
              <a:rPr lang="uk-UA" sz="2000" smtClean="0"/>
              <a:t>-</a:t>
            </a:r>
            <a:r>
              <a:rPr lang="en-GB" sz="2000" smtClean="0"/>
              <a:t>Fagetum Oberd</a:t>
            </a:r>
            <a:r>
              <a:rPr lang="uk-UA" sz="2000" smtClean="0"/>
              <a:t>. 1957 і </a:t>
            </a:r>
            <a:r>
              <a:rPr lang="en-GB" sz="2000" smtClean="0"/>
              <a:t>Carici pilosae</a:t>
            </a:r>
            <a:r>
              <a:rPr lang="uk-UA" sz="2000" smtClean="0"/>
              <a:t>-</a:t>
            </a:r>
            <a:r>
              <a:rPr lang="en-GB" sz="2000" smtClean="0"/>
              <a:t>Carpinetum R</a:t>
            </a:r>
            <a:r>
              <a:rPr lang="uk-UA" sz="2000" smtClean="0"/>
              <a:t>. </a:t>
            </a:r>
            <a:r>
              <a:rPr lang="en-GB" sz="2000" smtClean="0"/>
              <a:t>Neuhausl et Z</a:t>
            </a:r>
            <a:r>
              <a:rPr lang="uk-UA" sz="2000" smtClean="0"/>
              <a:t>. </a:t>
            </a:r>
            <a:r>
              <a:rPr lang="en-GB" sz="2000" smtClean="0"/>
              <a:t>Neuhauslova</a:t>
            </a:r>
            <a:r>
              <a:rPr lang="uk-UA" sz="2000" smtClean="0"/>
              <a:t> 1964. </a:t>
            </a:r>
          </a:p>
          <a:p>
            <a:endParaRPr lang="uk-UA" sz="200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Содержимое 2"/>
          <p:cNvSpPr>
            <a:spLocks noGrp="1"/>
          </p:cNvSpPr>
          <p:nvPr>
            <p:ph idx="1"/>
          </p:nvPr>
        </p:nvSpPr>
        <p:spPr>
          <a:xfrm>
            <a:off x="285750" y="214313"/>
            <a:ext cx="8858250" cy="5911850"/>
          </a:xfrm>
        </p:spPr>
        <p:txBody>
          <a:bodyPr/>
          <a:lstStyle/>
          <a:p>
            <a:r>
              <a:rPr lang="uk-UA" sz="2000" smtClean="0"/>
              <a:t>У результаті проведених досліджень з’ясовано, що більшість популяцій осоки затінкової в межах природоохоронних об’єктів Українських Карпат і Полісся є стабільними, відзначаються високою чисельністю, типовою віковою структурою та значним потенціалом до насіннєвого розмноження, що свідчить про ефективний режим їх збереження. </a:t>
            </a:r>
          </a:p>
          <a:p>
            <a:r>
              <a:rPr lang="uk-UA" sz="2000" smtClean="0"/>
              <a:t>Незважаючи на значні площі та чисельність популяцій, </a:t>
            </a:r>
            <a:r>
              <a:rPr lang="uk-UA" sz="2000" i="1" smtClean="0"/>
              <a:t>C. umbrosa</a:t>
            </a:r>
            <a:r>
              <a:rPr lang="uk-UA" sz="2000" smtClean="0"/>
              <a:t> проте потерпає від надмірного рекреаційного навантаження, вирубування лісів, знищення екотопів.</a:t>
            </a:r>
            <a:r>
              <a:rPr lang="uk-UA" sz="2000" b="1" smtClean="0"/>
              <a:t> </a:t>
            </a:r>
            <a:r>
              <a:rPr lang="uk-UA" sz="2000" smtClean="0"/>
              <a:t>Тому важливого природоохоронного значення набуває збереження природних екотопів (оселищна охорона) цього виду шляхом ведення екологічного лісового господарства та постійного контролю за станом його популяцій. На підставі проведених комплексних (хорологічні, еколого-фітоценотичні, біоморфологічні, популяційні) досліджень, а також враховуючи східну межу ареалу поширення </a:t>
            </a:r>
            <a:r>
              <a:rPr lang="uk-UA" sz="2000" i="1" smtClean="0"/>
              <a:t>C. umbrosa</a:t>
            </a:r>
            <a:r>
              <a:rPr lang="uk-UA" sz="2000" smtClean="0"/>
              <a:t> в Україні та високу созологічну цінність угруповань за участю цього виду, пропонуємо застосувати до нього оселищний тип охорони. Разом з цим, </a:t>
            </a:r>
            <a:r>
              <a:rPr lang="uk-UA" sz="2000" b="1" smtClean="0"/>
              <a:t>подальше перебування </a:t>
            </a:r>
            <a:r>
              <a:rPr lang="uk-UA" sz="2000" b="1" i="1" smtClean="0"/>
              <a:t>C. umbrosa</a:t>
            </a:r>
            <a:r>
              <a:rPr lang="uk-UA" sz="2000" b="1" smtClean="0"/>
              <a:t> в Червоній книзі України є недоцільним, а її виключення з природоохоронного реєстру видів національної охорони не завдасть шкоди існуючим популяціям.</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a:xfrm>
            <a:off x="457200" y="214313"/>
            <a:ext cx="8229600" cy="571500"/>
          </a:xfrm>
        </p:spPr>
        <p:txBody>
          <a:bodyPr/>
          <a:lstStyle/>
          <a:p>
            <a:r>
              <a:rPr lang="uk-UA" sz="2800" b="1" smtClean="0"/>
              <a:t>Сальвінія плаваюча – </a:t>
            </a:r>
            <a:r>
              <a:rPr lang="uk-UA" sz="2800" b="1" i="1" smtClean="0"/>
              <a:t>Salvinia natans</a:t>
            </a:r>
            <a:r>
              <a:rPr lang="uk-UA" sz="2800" b="1" smtClean="0"/>
              <a:t> (L.) All.</a:t>
            </a:r>
            <a:endParaRPr lang="uk-UA" sz="28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57200" y="142875"/>
            <a:ext cx="8229600" cy="6429375"/>
          </a:xfrm>
        </p:spPr>
        <p:txBody>
          <a:bodyPr/>
          <a:lstStyle/>
          <a:p>
            <a:pPr eaLnBrk="1" hangingPunct="1">
              <a:buFontTx/>
              <a:buNone/>
            </a:pPr>
            <a:r>
              <a:rPr lang="uk-UA" sz="2200" smtClean="0"/>
              <a:t>З’ясовано, що середнє значення кількості насіннєвих зачатків на один плід у порівнянні з дослідженнями 2006 р. майже не змінилося. Ступінь варіювання цього показника також суттєво не відрізняється (C</a:t>
            </a:r>
            <a:r>
              <a:rPr lang="uk-UA" sz="2200" baseline="-25000" smtClean="0"/>
              <a:t>v</a:t>
            </a:r>
            <a:r>
              <a:rPr lang="uk-UA" sz="2200" smtClean="0"/>
              <a:t> = 23,87%–19,99 %), так само, як і кількість насінин на один плід (C</a:t>
            </a:r>
            <a:r>
              <a:rPr lang="uk-UA" sz="2200" baseline="-25000" smtClean="0"/>
              <a:t>v</a:t>
            </a:r>
            <a:r>
              <a:rPr lang="uk-UA" sz="2200" smtClean="0"/>
              <a:t> = 43,75%–40,82 %). Процент семініфікації (ПС), який вважається одним з основних показників пристосованості популяцій до умов зростання відносно 2006 р. збільшився з 45,00 % до 45,64 %.</a:t>
            </a:r>
          </a:p>
          <a:p>
            <a:pPr eaLnBrk="1" hangingPunct="1">
              <a:buFontTx/>
              <a:buNone/>
            </a:pPr>
            <a:r>
              <a:rPr lang="uk-UA" sz="2200" smtClean="0"/>
              <a:t>Кількість генеративних пагонів </a:t>
            </a:r>
            <a:r>
              <a:rPr lang="uk-UA" sz="2200" i="1" smtClean="0"/>
              <a:t>G. sagittalis</a:t>
            </a:r>
            <a:r>
              <a:rPr lang="uk-UA" sz="2200" smtClean="0"/>
              <a:t> у куртині коливається від 17 до 356, тому потенційну насіннєву продуктивність (ПНП) і фактичну насіннєву продуктивність (ФНП) ми розраховували на генеративний пагін, а не на особину. Встановлено що популяція </a:t>
            </a:r>
            <a:r>
              <a:rPr lang="en-GB" sz="2200" i="1" smtClean="0"/>
              <a:t>G</a:t>
            </a:r>
            <a:r>
              <a:rPr lang="uk-UA" sz="2200" i="1" smtClean="0"/>
              <a:t>. </a:t>
            </a:r>
            <a:r>
              <a:rPr lang="en-GB" sz="2200" i="1" smtClean="0"/>
              <a:t>sagittalis</a:t>
            </a:r>
            <a:r>
              <a:rPr lang="uk-UA" sz="2200" smtClean="0"/>
              <a:t> відзначається високою здатністю до продукування насіння, проте ця можливість повністю не реалізовується, про що свідчать результати вивчення ФНП.</a:t>
            </a:r>
            <a:endParaRPr lang="ru-RU" sz="22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142875"/>
            <a:ext cx="8229600" cy="6429375"/>
          </a:xfrm>
        </p:spPr>
        <p:txBody>
          <a:bodyPr/>
          <a:lstStyle/>
          <a:p>
            <a:r>
              <a:rPr lang="uk-UA" sz="2000" smtClean="0"/>
              <a:t>Так, низький показник ФНП у 2014 р. пояснюється невеликою кількістю утворених плодів на один генеративний пагін і, відповідно, низьким ППЦ та малою кількістю насінин на один плід і, відповідно, низьким ПС. Отже, найбільш варіабельним з досліджених елементів НП є показник ФНП (C</a:t>
            </a:r>
            <a:r>
              <a:rPr lang="uk-UA" sz="2000" baseline="-25000" smtClean="0"/>
              <a:t>v</a:t>
            </a:r>
            <a:r>
              <a:rPr lang="uk-UA" sz="2000" smtClean="0"/>
              <a:t> = 52,90 %), який залежить від кількості плодів на генеративний пагін та кількості насінин у плоді. Кількісні характеристики цих показників в свою чергу залежать як від погодних умов, що збігаються з фенофазами цвітіння, формування плодів і насіння, так і комплексу факторів властивих для екотопу, в межах якого росте дана популяція. Коефіцієнт насіннєвої продуктивності (КНП), який вказує на відповідність біологічних особливостей популяції умовам її зростання, є низьким.</a:t>
            </a:r>
          </a:p>
          <a:p>
            <a:r>
              <a:rPr lang="uk-UA" sz="2000" smtClean="0"/>
              <a:t>Підсумовуючи вище сказане, слід зазначити, що подальше вивчення репродуктивних особливостей ізольованих малочисельних популяцій раритетних видів Буковинського Прикарпаття дозволить з’ясувати їх потенційні можливості відновлення у природних місцезростаннях, здійснити збір насіннєвого матеріалу для штучного відновлення у природних оселищах і в умовах інтродукції (з подальшою реінтродукцією), обґрунтувати заходи для організації активної охорони виду.</a:t>
            </a:r>
            <a:endParaRPr lang="ru-RU" sz="20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142875"/>
            <a:ext cx="8229600" cy="6429375"/>
          </a:xfrm>
        </p:spPr>
        <p:txBody>
          <a:bodyPr/>
          <a:lstStyle/>
          <a:p>
            <a:pPr eaLnBrk="1" hangingPunct="1">
              <a:buFontTx/>
              <a:buNone/>
            </a:pPr>
            <a:r>
              <a:rPr lang="uk-UA" sz="2800" b="1" smtClean="0"/>
              <a:t>Жировик Льозеля – </a:t>
            </a:r>
            <a:r>
              <a:rPr lang="uk-UA" sz="2800" b="1" i="1" smtClean="0"/>
              <a:t>Liparis loеselii </a:t>
            </a:r>
            <a:r>
              <a:rPr lang="uk-UA" sz="2800" b="1" smtClean="0"/>
              <a:t>(L.) Rich. (</a:t>
            </a:r>
            <a:r>
              <a:rPr lang="uk-UA" sz="2800" b="1" i="1" smtClean="0"/>
              <a:t>Ophrys loeselii </a:t>
            </a:r>
            <a:r>
              <a:rPr lang="uk-UA" sz="2800" b="1" smtClean="0"/>
              <a:t>L.)</a:t>
            </a:r>
          </a:p>
          <a:p>
            <a:r>
              <a:rPr lang="uk-UA" sz="2400" smtClean="0"/>
              <a:t>В Житомирському Поліссі в єдиному відомому нині існуючому локалітеті в старому закинутому та заболоченому гранітному кар’єрі в м. Житомирі в 2001-2005 рр. нараховувалось близько 200 квітуючих особин на площі біля 0,03 га (Орлов, 2005).</a:t>
            </a:r>
          </a:p>
          <a:p>
            <a:r>
              <a:rPr lang="uk-UA" sz="2400" smtClean="0"/>
              <a:t>Відбулися істотні зміни у просторовому розміщенні особин виду: у 2006 році це було типове контагіозне розміщення, коли у групах зростали від 3-х до 10 особин виду, на відміну від 2017 р., коли розміщення особин стало випадковим, як правило, поодинокими екземплярами, при цьому відстань між більшістю особин є значно більшою їх фітогенного поля.</a:t>
            </a:r>
            <a:endParaRPr lang="ru-RU" sz="24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142875"/>
            <a:ext cx="8229600" cy="6429375"/>
          </a:xfrm>
        </p:spPr>
        <p:txBody>
          <a:bodyPr/>
          <a:lstStyle/>
          <a:p>
            <a:pPr eaLnBrk="1" hangingPunct="1">
              <a:buFontTx/>
              <a:buNone/>
            </a:pPr>
            <a:endParaRPr lang="ru-RU" sz="2400" smtClean="0"/>
          </a:p>
        </p:txBody>
      </p:sp>
      <p:pic>
        <p:nvPicPr>
          <p:cNvPr id="11267" name="Рисунок 1"/>
          <p:cNvPicPr>
            <a:picLocks noChangeAspect="1" noChangeArrowheads="1"/>
          </p:cNvPicPr>
          <p:nvPr/>
        </p:nvPicPr>
        <p:blipFill>
          <a:blip r:embed="rId2" cstate="print"/>
          <a:srcRect/>
          <a:stretch>
            <a:fillRect/>
          </a:stretch>
        </p:blipFill>
        <p:spPr bwMode="auto">
          <a:xfrm>
            <a:off x="357188" y="571500"/>
            <a:ext cx="8013700" cy="53530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imosa design template">
  <a:themeElements>
    <a:clrScheme name="Mimosa design template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fontScheme name="Mimosa design template">
      <a:majorFont>
        <a:latin typeface="Palatino Linotype"/>
        <a:ea typeface=""/>
        <a:cs typeface=""/>
      </a:majorFont>
      <a:minorFont>
        <a:latin typeface="Palatino Linotyp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mosa design template 1">
        <a:dk1>
          <a:srgbClr val="000000"/>
        </a:dk1>
        <a:lt1>
          <a:srgbClr val="E8C567"/>
        </a:lt1>
        <a:dk2>
          <a:srgbClr val="2B5502"/>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mosa design template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Mimosa design template</Template>
  <TotalTime>368</TotalTime>
  <Words>2817</Words>
  <Application>Microsoft Office PowerPoint</Application>
  <PresentationFormat>Екран (4:3)</PresentationFormat>
  <Paragraphs>213</Paragraphs>
  <Slides>57</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57</vt:i4>
      </vt:variant>
    </vt:vector>
  </HeadingPairs>
  <TitlesOfParts>
    <vt:vector size="62" baseType="lpstr">
      <vt:lpstr>Palatino Linotype</vt:lpstr>
      <vt:lpstr>Arial</vt:lpstr>
      <vt:lpstr>Calibri</vt:lpstr>
      <vt:lpstr>Times New Roman</vt:lpstr>
      <vt:lpstr>Mimosa design template</vt:lpstr>
      <vt:lpstr>«ТАКСОНОМІЧНІ, ПОПУЛЯЦІЙНІ, ЕКОЛОГО-ЦЕНОТИЧНІ ТА АРЕАЛОГІЧНІ ДОСЛІДЖЕННЯ ВИДІВ РОСЛИННОГО СВІТУ, ЗАНЕСЕНИХ ДО ЧЕРВОНОЇ КНИГИ УКРАЇНИ (РОСЛИННИЙ СВІТ) З МЕТОЮ ЇХ ЗБЕРЕЖЕННЯ В ПРИРОДНОМУ СЕРЕДОВИЩІ (ЧЕТВЕРТИЙ ЕТАП)»</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РОЗРОБЛЕНІ ДЛЯ 25 МОДЕЛЬНИХ КРИТИЧНИХ ВИДІВ КОНКРЕТНІ ПРОПОЗИЦІЇ ІЗ ЗАХОДІВ ЩОДО РЕЖИМУ ЇХ ЗБЕРЕЖЕННЯ</vt:lpstr>
      <vt:lpstr>Слайд 17</vt:lpstr>
      <vt:lpstr>ВИЗНАЧЕННЯ ТАКСОНОМІЧНОГО СТАТУСУ 45 МОДЕЛЬНИХ КРИТИЧНИХ ВИДІВ НА ОСНОВІ АНАЛІЗУ ГЕРБАРНИХ МАТЕРІАЛІВ, НАЯВНИХ СУЧАСНИХ ТАКСОНОМІЧНИХ, ФІЛОГЕНЕТИЧНИХ ТА ІНШИХ ДАНИХ</vt:lpstr>
      <vt:lpstr>Астрагал дніпровський  – Astragalus borysthenicus Klokov</vt:lpstr>
      <vt:lpstr>Слайд 20</vt:lpstr>
      <vt:lpstr>Мінуарція гостропелюсткова – Minuartia oxypetala (Woł.) Kulcz. </vt:lpstr>
      <vt:lpstr>Гадюча цибулька гроноподібна – Muscari botryoides (L.) Mill.</vt:lpstr>
      <vt:lpstr>Просторовий розподіл двох цитотипів Muscari botryoides agg. з гіпотетичною лінією розподілу у Карпатському басейні</vt:lpstr>
      <vt:lpstr>Моховик паразитний – Boletus parasiticus Bull.</vt:lpstr>
      <vt:lpstr>Фрагмент молекулярно-філогенетичного дерева, який демонструє правильність виділення роду Pseudoboletus (запозичено у Nuhn et al., 2013)</vt:lpstr>
      <vt:lpstr>Характеристика 80 модельних видів згідно з розробленими методичними рекомендаціями щодо збору, підготовки і стандартизованої подачі матеріалів, які характеризують стан популяцій та еколого-ценотичні особливості видів, занесених до Червоної книги України (на основі результатів польових досліджень модельних видів рослин та грибів)</vt:lpstr>
      <vt:lpstr>ТИРЛИЧ БЕЗ СТЕБЛОВИЙ – Gentiana acaulis L. </vt:lpstr>
      <vt:lpstr>БРАНДУШКА РІЗНОБАРВНА (ПІЗНЬОЦВІТ РІЗНОБАРВНИЙ)  – Bulbocodium versicolor (Ker Gawl.) Spreng.</vt:lpstr>
      <vt:lpstr>ЗАЛІЗНЯК СКІФСЬКИЙ – Phlomis scythica Klokov et Des.-Shost.</vt:lpstr>
      <vt:lpstr>РЯБЧИК ШАХОВИЙ – Frittilaria meleagris L.</vt:lpstr>
      <vt:lpstr>КОСАРИКИ ТОНКІ – Gladiolus tenuis M.Bieb. </vt:lpstr>
      <vt:lpstr>СКВАМАРІНА ЩЕТИНИСТА – Squamarina cartilaginea (With.) P. James </vt:lpstr>
      <vt:lpstr>ЛЕПТОГІЙ ШРЕДЕРА – Leptogiums chraderi (Ach.) Nyl. </vt:lpstr>
      <vt:lpstr>ПРОЕКТ ПЕРЕЛІКУ ВИДІВ РОСЛИН ТА ГРИБІВ ДЛЯ ВКЛЮЧЕННЯ ДО ЧЕРВОНОЇ КНИГИ УКРАЇНИ. Судинні рослини </vt:lpstr>
      <vt:lpstr>Слайд 35</vt:lpstr>
      <vt:lpstr>Слайд 36</vt:lpstr>
      <vt:lpstr>Слайд 37</vt:lpstr>
      <vt:lpstr>Слайд 38</vt:lpstr>
      <vt:lpstr>СОЛОДУШКА КРУПНОКВІТКОВА – Hedysarum grandiflorum Pall.</vt:lpstr>
      <vt:lpstr>Слайд 40</vt:lpstr>
      <vt:lpstr>ТАВОЛГА ПИКІВСЬКА – Spiraea pikoviensis Błocki </vt:lpstr>
      <vt:lpstr>КУГА КОЛЮЧА – Schoenoplectus pungens (Vahl) Palla</vt:lpstr>
      <vt:lpstr>Слайд 43</vt:lpstr>
      <vt:lpstr>Агрестія Зерова– Agrestia zerovii S. Y. Kondr., A. B. Gromakova et Khodos.</vt:lpstr>
      <vt:lpstr>Слайд 45</vt:lpstr>
      <vt:lpstr>ЛІХЕНОМФАЛІЯ ЗОНТИКОВА – Lichenomphalia umbellifera (L.) Redhead, Lutzoni, Moncalvo &amp; Vilgalys</vt:lpstr>
      <vt:lpstr>Слайд 47</vt:lpstr>
      <vt:lpstr>АМИЛОЦИСТІС ЛАПЛАНДСЬКИЙ – Amylocystis lapponica (Romell) Bondartsev &amp; Singer</vt:lpstr>
      <vt:lpstr>Слайд 49</vt:lpstr>
      <vt:lpstr>Слайд 50</vt:lpstr>
      <vt:lpstr>Слайд 51</vt:lpstr>
      <vt:lpstr>Слайд 52</vt:lpstr>
      <vt:lpstr>Слайд 53</vt:lpstr>
      <vt:lpstr>Сонценасінник таємний –  Heliosperma arcanum Zapał.</vt:lpstr>
      <vt:lpstr>Осока затінкова – Carex umbrosa Host</vt:lpstr>
      <vt:lpstr>Слайд 56</vt:lpstr>
      <vt:lpstr>Сальвінія плаваюча – Salvinia natans (L.) All.</vt:lpstr>
    </vt:vector>
  </TitlesOfParts>
  <Company>Institute of Botany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Sergei Mosyakin</dc:creator>
  <cp:lastModifiedBy>opopovich</cp:lastModifiedBy>
  <cp:revision>30</cp:revision>
  <dcterms:created xsi:type="dcterms:W3CDTF">2006-10-01T17:40:19Z</dcterms:created>
  <dcterms:modified xsi:type="dcterms:W3CDTF">2019-03-06T15:31:53Z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TC100690431033</vt:lpwstr>
  </property>
</Properties>
</file>