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56" r:id="rId5"/>
    <p:sldId id="272" r:id="rId6"/>
    <p:sldId id="295" r:id="rId7"/>
    <p:sldId id="297" r:id="rId8"/>
    <p:sldId id="294" r:id="rId9"/>
    <p:sldId id="299" r:id="rId10"/>
    <p:sldId id="302" r:id="rId11"/>
    <p:sldId id="305" r:id="rId12"/>
    <p:sldId id="301" r:id="rId13"/>
    <p:sldId id="303" r:id="rId14"/>
    <p:sldId id="304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u Sinha" initials="RS" lastIdx="1" clrIdx="0">
    <p:extLst>
      <p:ext uri="{19B8F6BF-5375-455C-9EA6-DF929625EA0E}">
        <p15:presenceInfo xmlns="" xmlns:p15="http://schemas.microsoft.com/office/powerpoint/2012/main" userId="S::RSinha1@worldbank.org::c46a051c-44b6-4a3e-8547-3e7bdfbbf063" providerId="AD"/>
      </p:ext>
    </p:extLst>
  </p:cmAuthor>
  <p:cmAuthor id="2" name="IDI" initials="IDI" lastIdx="1" clrIdx="1">
    <p:extLst>
      <p:ext uri="{19B8F6BF-5375-455C-9EA6-DF929625EA0E}">
        <p15:presenceInfo xmlns="" xmlns:p15="http://schemas.microsoft.com/office/powerpoint/2012/main" userId="I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088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69B655-6BC5-4C29-8490-2583AE137AD2}" v="1" dt="2023-06-23T08:52:05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Plotnykova" userId="4cd8d90e-4012-415d-9d77-b46deb6f1b6d" providerId="ADAL" clId="{CA69B655-6BC5-4C29-8490-2583AE137AD2}"/>
    <pc:docChg chg="modSld">
      <pc:chgData name="Hanna Plotnykova" userId="4cd8d90e-4012-415d-9d77-b46deb6f1b6d" providerId="ADAL" clId="{CA69B655-6BC5-4C29-8490-2583AE137AD2}" dt="2023-06-23T08:51:53.948" v="0" actId="1076"/>
      <pc:docMkLst>
        <pc:docMk/>
      </pc:docMkLst>
      <pc:sldChg chg="modSp mod">
        <pc:chgData name="Hanna Plotnykova" userId="4cd8d90e-4012-415d-9d77-b46deb6f1b6d" providerId="ADAL" clId="{CA69B655-6BC5-4C29-8490-2583AE137AD2}" dt="2023-06-23T08:51:53.948" v="0" actId="1076"/>
        <pc:sldMkLst>
          <pc:docMk/>
          <pc:sldMk cId="1586099042" sldId="256"/>
        </pc:sldMkLst>
        <pc:spChg chg="mod">
          <ac:chgData name="Hanna Plotnykova" userId="4cd8d90e-4012-415d-9d77-b46deb6f1b6d" providerId="ADAL" clId="{CA69B655-6BC5-4C29-8490-2583AE137AD2}" dt="2023-06-23T08:51:53.948" v="0" actId="1076"/>
          <ac:spMkLst>
            <pc:docMk/>
            <pc:sldMk cId="1586099042" sldId="256"/>
            <ac:spMk id="2" creationId="{E1E08D8E-5A18-8681-DD5C-F70E22C5A4A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style val="26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4.0470466992381514E-17"/>
                  <c:y val="-7.2602463153644313E-3"/>
                </c:manualLayout>
              </c:layout>
              <c:showVal val="1"/>
            </c:dLbl>
            <c:dLbl>
              <c:idx val="2"/>
              <c:layout/>
              <c:showVal val="1"/>
            </c:dLbl>
            <c:dLbl>
              <c:idx val="3"/>
              <c:layout>
                <c:manualLayout>
                  <c:x val="0"/>
                  <c:y val="-2.3159636062861869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600" b="1"/>
                </a:pPr>
                <a:endParaRPr lang="uk-UA"/>
              </a:p>
            </c:txPr>
          </c:dLbls>
          <c:cat>
            <c:strRef>
              <c:f>Аркуш1!$A$1:$D$1</c:f>
              <c:strCache>
                <c:ptCount val="4"/>
                <c:pt idx="0">
                  <c:v>об'єктам ПЗФ</c:v>
                </c:pt>
                <c:pt idx="1">
                  <c:v>водним ресурсам</c:v>
                </c:pt>
                <c:pt idx="2">
                  <c:v>лісовому фонду та біорізноманіттю</c:v>
                </c:pt>
                <c:pt idx="3">
                  <c:v>Загальна сума збитків</c:v>
                </c:pt>
              </c:strCache>
            </c:strRef>
          </c:cat>
          <c:val>
            <c:numRef>
              <c:f>Аркуш1!$A$2:$D$2</c:f>
              <c:numCache>
                <c:formatCode>General</c:formatCode>
                <c:ptCount val="4"/>
                <c:pt idx="0">
                  <c:v>3.59</c:v>
                </c:pt>
                <c:pt idx="1">
                  <c:v>7.8E-2</c:v>
                </c:pt>
                <c:pt idx="2">
                  <c:v>0.16800000000000001</c:v>
                </c:pt>
                <c:pt idx="3">
                  <c:v>3.85</c:v>
                </c:pt>
              </c:numCache>
            </c:numRef>
          </c:val>
        </c:ser>
        <c:axId val="169408768"/>
        <c:axId val="135872512"/>
      </c:barChart>
      <c:catAx>
        <c:axId val="16940876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uk-UA"/>
          </a:p>
        </c:txPr>
        <c:crossAx val="135872512"/>
        <c:crosses val="autoZero"/>
        <c:auto val="1"/>
        <c:lblAlgn val="ctr"/>
        <c:lblOffset val="100"/>
      </c:catAx>
      <c:valAx>
        <c:axId val="1358725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uk-UA"/>
          </a:p>
        </c:txPr>
        <c:crossAx val="16940876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586DA-C3DB-DA4F-A96A-47F5493BCB97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CE8E5-52E9-344D-943D-E5EC8CCACFC7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28327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CE8E5-52E9-344D-943D-E5EC8CCACFC7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68133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54174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89247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74011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51144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50396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52595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93286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1599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34774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2631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026816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03407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lag_of_Ukrain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DAFA9A5-03CC-4F94-B964-70682CDB0B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E08D8E-5A18-8681-DD5C-F70E22C5A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0342" y="1130063"/>
            <a:ext cx="3467051" cy="3352800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FF00"/>
                </a:solidFill>
              </a:rPr>
              <a:t>Damage to the </a:t>
            </a:r>
            <a:r>
              <a:rPr lang="en-US" sz="4800" b="1" err="1">
                <a:solidFill>
                  <a:srgbClr val="FFFF00"/>
                </a:solidFill>
              </a:rPr>
              <a:t>Kakhovka</a:t>
            </a:r>
            <a:r>
              <a:rPr lang="en-US" sz="4800" b="1">
                <a:solidFill>
                  <a:srgbClr val="FFFF00"/>
                </a:solidFill>
              </a:rPr>
              <a:t> hydroelectric power station</a:t>
            </a:r>
            <a:endParaRPr lang="nl-NL" sz="4800" b="1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3EE8F01-5263-18AD-F2BB-5E5872D33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741" y="703511"/>
            <a:ext cx="3866921" cy="432018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FF"/>
                </a:solidFill>
              </a:rPr>
              <a:t>КАХОВ</a:t>
            </a:r>
            <a:r>
              <a:rPr lang="uk-UA" b="1" dirty="0" smtClean="0">
                <a:solidFill>
                  <a:srgbClr val="FFFFFF"/>
                </a:solidFill>
              </a:rPr>
              <a:t>СЬКА </a:t>
            </a:r>
            <a:r>
              <a:rPr lang="ru-RU" b="1" dirty="0" smtClean="0">
                <a:solidFill>
                  <a:srgbClr val="FFFFFF"/>
                </a:solidFill>
              </a:rPr>
              <a:t>ГІДРОЕЛЕКТРО-СТАНЦІЯ.</a:t>
            </a:r>
          </a:p>
          <a:p>
            <a:r>
              <a:rPr lang="ru-RU" b="1" dirty="0" smtClean="0">
                <a:solidFill>
                  <a:srgbClr val="FFFFFF"/>
                </a:solidFill>
              </a:rPr>
              <a:t>ВОДНИЙ ТЕРОРИЗМ.</a:t>
            </a:r>
          </a:p>
          <a:p>
            <a:r>
              <a:rPr lang="ru-RU" b="1" dirty="0" smtClean="0">
                <a:solidFill>
                  <a:srgbClr val="FFFFFF"/>
                </a:solidFill>
              </a:rPr>
              <a:t>НАЙБІЛЬША ТЕХНОГЕННА КАТАСТРОФА ЗА ОСТАННЄ ДЕСЯТИЛІТТЯ</a:t>
            </a:r>
            <a:endParaRPr lang="uk-UA" b="1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3B36B60-731F-409B-A240-BBF521AB74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3C108940-DEBC-4E07-903A-59DBECA0D0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32293" y="0"/>
            <a:ext cx="5288258" cy="352550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A657825-CFA5-4DA3-BA3D-0883696C2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293" y="3567956"/>
            <a:ext cx="5351863" cy="33041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609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FAC3DA-5ACE-4157-96CB-B38D27F0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4593"/>
            <a:ext cx="10772775" cy="1658198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Розрахунок шкоди та збитків внаслідок руйнування греблі Каховської ГЕС</a:t>
            </a:r>
            <a:endParaRPr lang="x-none" b="1">
              <a:solidFill>
                <a:srgbClr val="C0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BE43FCF-1398-4D86-A0E0-D2CE70F89470}"/>
              </a:ext>
            </a:extLst>
          </p:cNvPr>
          <p:cNvSpPr/>
          <p:nvPr/>
        </p:nvSpPr>
        <p:spPr>
          <a:xfrm>
            <a:off x="6411817" y="1620913"/>
            <a:ext cx="57801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Держекоінспекцією</a:t>
            </a:r>
            <a:r>
              <a:rPr lang="uk-UA" dirty="0" smtClean="0"/>
              <a:t> України здійснено підрахунок збитків, завданих збройною агресією Російської Федерації, а саме підривом греблі Каховської ГЕС. За результатами маємо наступне (сума збитків/</a:t>
            </a:r>
            <a:r>
              <a:rPr lang="uk-UA" dirty="0" err="1" smtClean="0"/>
              <a:t>збитків</a:t>
            </a:r>
            <a:r>
              <a:rPr lang="uk-UA" dirty="0" smtClean="0"/>
              <a:t>)</a:t>
            </a:r>
            <a:r>
              <a:rPr lang="x-none" smtClean="0"/>
              <a:t>:</a:t>
            </a:r>
            <a:endParaRPr lang="uk-UA" dirty="0"/>
          </a:p>
          <a:p>
            <a:pPr marL="285750" indent="-285750">
              <a:buFontTx/>
              <a:buChar char="-"/>
            </a:pPr>
            <a:r>
              <a:rPr lang="uk-UA" b="1" dirty="0" smtClean="0"/>
              <a:t>3</a:t>
            </a:r>
            <a:r>
              <a:rPr lang="x-none" b="1" smtClean="0"/>
              <a:t>.</a:t>
            </a:r>
            <a:r>
              <a:rPr lang="uk-UA" b="1" dirty="0" smtClean="0"/>
              <a:t>59</a:t>
            </a:r>
            <a:r>
              <a:rPr lang="x-none" b="1" smtClean="0"/>
              <a:t> </a:t>
            </a:r>
            <a:r>
              <a:rPr lang="uk-UA" b="1" dirty="0" err="1" smtClean="0"/>
              <a:t>млрд</a:t>
            </a:r>
            <a:r>
              <a:rPr lang="uk-UA" b="1" dirty="0" smtClean="0"/>
              <a:t> </a:t>
            </a:r>
            <a:r>
              <a:rPr lang="en-US" b="1" dirty="0"/>
              <a:t>USD</a:t>
            </a:r>
            <a:r>
              <a:rPr lang="x-none" b="1" dirty="0"/>
              <a:t> </a:t>
            </a:r>
            <a:r>
              <a:rPr lang="x-none" b="1"/>
              <a:t>– </a:t>
            </a:r>
            <a:r>
              <a:rPr lang="uk-UA" b="1" dirty="0" smtClean="0"/>
              <a:t>об'єкти природно-заповідного фонду</a:t>
            </a:r>
            <a:r>
              <a:rPr lang="x-none" smtClean="0"/>
              <a:t>;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x-none" b="1"/>
              <a:t>0.012 </a:t>
            </a:r>
            <a:r>
              <a:rPr lang="uk-UA" b="1" dirty="0" err="1" smtClean="0"/>
              <a:t>млрд</a:t>
            </a:r>
            <a:r>
              <a:rPr lang="x-none" b="1" smtClean="0"/>
              <a:t> </a:t>
            </a:r>
            <a:r>
              <a:rPr lang="en-US" b="1" dirty="0"/>
              <a:t>USD</a:t>
            </a:r>
            <a:r>
              <a:rPr lang="x-none" b="1" dirty="0"/>
              <a:t> </a:t>
            </a:r>
            <a:r>
              <a:rPr lang="x-none" b="1"/>
              <a:t>- </a:t>
            </a:r>
            <a:r>
              <a:rPr lang="uk-UA" b="1" dirty="0" smtClean="0"/>
              <a:t>забруднення р. Дніпро</a:t>
            </a:r>
            <a:r>
              <a:rPr lang="x-none" smtClean="0"/>
              <a:t>;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x-none" b="1"/>
              <a:t>0.026 </a:t>
            </a:r>
            <a:r>
              <a:rPr lang="uk-UA" b="1" dirty="0" err="1" smtClean="0"/>
              <a:t>млрд</a:t>
            </a:r>
            <a:r>
              <a:rPr lang="x-none" b="1" smtClean="0"/>
              <a:t> </a:t>
            </a:r>
            <a:r>
              <a:rPr lang="en-US" b="1" dirty="0"/>
              <a:t>USD</a:t>
            </a:r>
            <a:r>
              <a:rPr lang="x-none" b="1" dirty="0"/>
              <a:t> </a:t>
            </a:r>
            <a:r>
              <a:rPr lang="x-none" b="1"/>
              <a:t>– </a:t>
            </a:r>
            <a:r>
              <a:rPr lang="ru-RU" b="1" dirty="0" err="1" smtClean="0"/>
              <a:t>забруднення</a:t>
            </a:r>
            <a:r>
              <a:rPr lang="ru-RU" b="1" dirty="0" smtClean="0"/>
              <a:t> </a:t>
            </a:r>
            <a:r>
              <a:rPr lang="ru-RU" b="1" dirty="0" err="1" smtClean="0"/>
              <a:t>добривами</a:t>
            </a:r>
            <a:r>
              <a:rPr lang="ru-RU" b="1" dirty="0" smtClean="0"/>
              <a:t>, пестицидами та </a:t>
            </a:r>
            <a:r>
              <a:rPr lang="ru-RU" b="1" dirty="0" err="1" smtClean="0"/>
              <a:t>агрохімікатами</a:t>
            </a:r>
            <a:r>
              <a:rPr lang="x-none" smtClean="0"/>
              <a:t>;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x-none" b="1"/>
              <a:t>0.040 </a:t>
            </a:r>
            <a:r>
              <a:rPr lang="uk-UA" b="1" dirty="0" err="1" smtClean="0"/>
              <a:t>млрд</a:t>
            </a:r>
            <a:r>
              <a:rPr lang="x-none" b="1" smtClean="0"/>
              <a:t> </a:t>
            </a:r>
            <a:r>
              <a:rPr lang="en-US" b="1" dirty="0"/>
              <a:t>USD –</a:t>
            </a:r>
            <a:r>
              <a:rPr lang="x-none" b="1"/>
              <a:t> </a:t>
            </a:r>
            <a:r>
              <a:rPr lang="ru-RU" b="1" dirty="0" err="1" smtClean="0"/>
              <a:t>втрати</a:t>
            </a:r>
            <a:r>
              <a:rPr lang="ru-RU" b="1" dirty="0" smtClean="0"/>
              <a:t> </a:t>
            </a:r>
            <a:r>
              <a:rPr lang="ru-RU" b="1" dirty="0" err="1" smtClean="0"/>
              <a:t>водних</a:t>
            </a:r>
            <a:r>
              <a:rPr lang="ru-RU" b="1" dirty="0" smtClean="0"/>
              <a:t> </a:t>
            </a:r>
            <a:r>
              <a:rPr lang="ru-RU" b="1" dirty="0" err="1" smtClean="0"/>
              <a:t>ресурсів</a:t>
            </a:r>
            <a:r>
              <a:rPr lang="ru-RU" b="1" dirty="0" smtClean="0"/>
              <a:t> </a:t>
            </a:r>
            <a:r>
              <a:rPr lang="ru-RU" b="1" dirty="0" err="1" smtClean="0"/>
              <a:t>Каховського</a:t>
            </a:r>
            <a:r>
              <a:rPr lang="ru-RU" b="1" dirty="0" smtClean="0"/>
              <a:t> </a:t>
            </a:r>
            <a:r>
              <a:rPr lang="ru-RU" b="1" dirty="0" err="1" smtClean="0"/>
              <a:t>водосховища</a:t>
            </a:r>
            <a:r>
              <a:rPr lang="x-none" smtClean="0"/>
              <a:t>;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x-none" b="1"/>
              <a:t>0.168 </a:t>
            </a:r>
            <a:r>
              <a:rPr lang="uk-UA" b="1" dirty="0" err="1" smtClean="0"/>
              <a:t>млрд</a:t>
            </a:r>
            <a:r>
              <a:rPr lang="x-none" b="1" smtClean="0"/>
              <a:t> </a:t>
            </a:r>
            <a:r>
              <a:rPr lang="en-US" b="1" dirty="0"/>
              <a:t>USD</a:t>
            </a:r>
            <a:r>
              <a:rPr lang="x-none" b="1" dirty="0"/>
              <a:t> </a:t>
            </a:r>
            <a:r>
              <a:rPr lang="x-none" b="1"/>
              <a:t>– </a:t>
            </a:r>
            <a:r>
              <a:rPr lang="uk-UA" b="1" dirty="0" smtClean="0"/>
              <a:t>шкода лісовому фонду</a:t>
            </a:r>
            <a:r>
              <a:rPr lang="x-none" smtClean="0"/>
              <a:t>;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x-none" b="1" dirty="0"/>
              <a:t>0.024 </a:t>
            </a:r>
            <a:r>
              <a:rPr lang="en-US" b="1" dirty="0"/>
              <a:t>billion USD</a:t>
            </a:r>
            <a:r>
              <a:rPr lang="x-none" b="1" dirty="0"/>
              <a:t> </a:t>
            </a:r>
            <a:r>
              <a:rPr lang="x-none" b="1"/>
              <a:t>– </a:t>
            </a:r>
            <a:r>
              <a:rPr lang="uk-UA" b="1" dirty="0" smtClean="0"/>
              <a:t>шкоди від ймовірної загибелі диких тварин</a:t>
            </a:r>
            <a:r>
              <a:rPr lang="x-none" smtClean="0"/>
              <a:t>.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uk-UA" b="1" dirty="0" smtClean="0"/>
              <a:t>Загальна сума збитків становить більше</a:t>
            </a:r>
            <a:r>
              <a:rPr lang="x-none" b="1" smtClean="0"/>
              <a:t> </a:t>
            </a:r>
            <a:r>
              <a:rPr lang="uk-UA" b="1" dirty="0" smtClean="0"/>
              <a:t>3</a:t>
            </a:r>
            <a:r>
              <a:rPr lang="x-none" b="1" smtClean="0"/>
              <a:t>.</a:t>
            </a:r>
            <a:r>
              <a:rPr lang="uk-UA" b="1" dirty="0" smtClean="0"/>
              <a:t>85</a:t>
            </a:r>
            <a:r>
              <a:rPr lang="x-none" b="1" smtClean="0"/>
              <a:t> </a:t>
            </a:r>
            <a:r>
              <a:rPr lang="uk-UA" b="1" dirty="0" err="1" smtClean="0"/>
              <a:t>млрд</a:t>
            </a:r>
            <a:r>
              <a:rPr lang="en-US" b="1" dirty="0" smtClean="0"/>
              <a:t> USD</a:t>
            </a:r>
            <a:endParaRPr lang="x-none" b="1" dirty="0"/>
          </a:p>
        </p:txBody>
      </p:sp>
      <p:graphicFrame>
        <p:nvGraphicFramePr>
          <p:cNvPr id="5" name="Діаграма 4"/>
          <p:cNvGraphicFramePr/>
          <p:nvPr/>
        </p:nvGraphicFramePr>
        <p:xfrm>
          <a:off x="421166" y="1752083"/>
          <a:ext cx="5913532" cy="3921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480913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159969"/>
            <a:ext cx="10772775" cy="16581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Потреба в </a:t>
            </a:r>
            <a:r>
              <a:rPr lang="ru-RU" b="1" dirty="0" err="1" smtClean="0">
                <a:solidFill>
                  <a:srgbClr val="00B050"/>
                </a:solidFill>
              </a:rPr>
              <a:t>матеріалах</a:t>
            </a:r>
            <a:r>
              <a:rPr lang="ru-RU" b="1" dirty="0" smtClean="0">
                <a:solidFill>
                  <a:srgbClr val="00B050"/>
                </a:solidFill>
              </a:rPr>
              <a:t> для </a:t>
            </a:r>
            <a:r>
              <a:rPr lang="ru-RU" b="1" dirty="0" err="1" smtClean="0">
                <a:solidFill>
                  <a:srgbClr val="00B050"/>
                </a:solidFill>
              </a:rPr>
              <a:t>подолання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наслідків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аварії</a:t>
            </a:r>
            <a:r>
              <a:rPr lang="ru-RU" b="1" dirty="0" smtClean="0">
                <a:solidFill>
                  <a:srgbClr val="00B050"/>
                </a:solidFill>
              </a:rPr>
              <a:t> на </a:t>
            </a:r>
            <a:r>
              <a:rPr lang="ru-RU" b="1" dirty="0" err="1" smtClean="0">
                <a:solidFill>
                  <a:srgbClr val="00B050"/>
                </a:solidFill>
              </a:rPr>
              <a:t>Каховській</a:t>
            </a:r>
            <a:r>
              <a:rPr lang="ru-RU" b="1" dirty="0" smtClean="0">
                <a:solidFill>
                  <a:srgbClr val="00B050"/>
                </a:solidFill>
              </a:rPr>
              <a:t> ГЕС: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4037" y="1818167"/>
            <a:ext cx="431118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Потреби </a:t>
            </a:r>
            <a:r>
              <a:rPr lang="uk-UA" sz="16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Держводагентства</a:t>
            </a:r>
            <a:r>
              <a:rPr lang="uk-UA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lang="uk-UA" sz="16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Держекоінспекції</a:t>
            </a:r>
            <a:r>
              <a:rPr lang="uk-UA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Мобільні лабораторії;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Лабораторне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обладнання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спектрометри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фотоколориметри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кондуктометри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аналізатори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портативні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холодильники)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Тест-набори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визначення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забруднюючих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uk-UA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Реактиви для лабораторних аналізів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273747" y="1941277"/>
            <a:ext cx="497193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uk-UA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Національні природні парки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Позашляховики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трактори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екскаватори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броньовані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автомобілі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позашляховики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uk-UA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Водні засоби (катери, човни)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Засоби зв'язку (</a:t>
            </a:r>
            <a:r>
              <a:rPr lang="uk-UA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старлінки</a:t>
            </a:r>
            <a:r>
              <a:rPr lang="uk-UA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радіостанції)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Джерела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живлення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електрогенератори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сонячні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батареї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Інструменти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праці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бензопили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сокири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лопати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17816" y="4295637"/>
            <a:ext cx="536854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Перелік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обладнання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обробки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відходів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Контейнери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збору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великогабаритних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побутових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відходів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uk-UA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Спеціалізовані автомобілі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uk-UA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Сміттєсортувальні</a:t>
            </a:r>
            <a:r>
              <a:rPr lang="uk-UA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комплекси;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Контейнери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збору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небезпечних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відходів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uk-UA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Пересувні сміттєспалювальні комплекси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15053" y="4260140"/>
            <a:ext cx="4245081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Насіннєвий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матеріал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трав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рослин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uk-UA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люцерна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буркун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конюшина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вівсяниця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пирій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uk-UA" sz="1600" dirty="0" err="1" smtClean="0">
                <a:latin typeface="Arial" pitchFamily="34" charset="0"/>
                <a:cs typeface="Arial" pitchFamily="34" charset="0"/>
              </a:rPr>
              <a:t>лісохвіст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очеретянка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>інші злакові і бобові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9706F9-D10D-A858-97E5-CE2062FB8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E85A08D-2919-41AB-81DD-01B78158D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2852" y="2606040"/>
            <a:ext cx="9226296" cy="1645920"/>
          </a:xfrm>
        </p:spPr>
        <p:txBody>
          <a:bodyPr/>
          <a:lstStyle/>
          <a:p>
            <a:pPr algn="ctr"/>
            <a:r>
              <a:rPr lang="uk-UA" b="1" dirty="0" smtClean="0"/>
              <a:t>Обговорення та запитання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41251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D9699C9-77F1-4E33-A750-CB78C7EA29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6194" y="809244"/>
            <a:ext cx="3685032" cy="5239512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809DA45-F5B5-47CD-B490-9C24614F59B7}"/>
              </a:ext>
            </a:extLst>
          </p:cNvPr>
          <p:cNvSpPr/>
          <p:nvPr/>
        </p:nvSpPr>
        <p:spPr>
          <a:xfrm>
            <a:off x="833610" y="3081542"/>
            <a:ext cx="57491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Підрив дамби Каховської ГЕС, який стався 6 червня 2023 року, є найбільшим актом екоциду, здійсненим Росією з початку повномасштабного вторгнення в Україну</a:t>
            </a:r>
            <a:endParaRPr lang="x-none" b="1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D27AD8C-5FD0-4AA9-9086-540DFDB22D9A}"/>
              </a:ext>
            </a:extLst>
          </p:cNvPr>
          <p:cNvSpPr/>
          <p:nvPr/>
        </p:nvSpPr>
        <p:spPr>
          <a:xfrm>
            <a:off x="866660" y="4217067"/>
            <a:ext cx="5749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Руйнування</a:t>
            </a:r>
            <a:r>
              <a:rPr lang="ru-RU" b="1" dirty="0" smtClean="0"/>
              <a:t> ГЕС та </a:t>
            </a:r>
            <a:r>
              <a:rPr lang="ru-RU" b="1" dirty="0" err="1" smtClean="0"/>
              <a:t>греблі</a:t>
            </a:r>
            <a:r>
              <a:rPr lang="ru-RU" b="1" dirty="0" smtClean="0"/>
              <a:t> </a:t>
            </a:r>
            <a:r>
              <a:rPr lang="ru-RU" b="1" dirty="0" err="1" smtClean="0"/>
              <a:t>Каховського</a:t>
            </a:r>
            <a:r>
              <a:rPr lang="ru-RU" b="1" dirty="0" smtClean="0"/>
              <a:t> </a:t>
            </a:r>
            <a:r>
              <a:rPr lang="ru-RU" b="1" dirty="0" err="1" smtClean="0"/>
              <a:t>водосховища</a:t>
            </a:r>
            <a:r>
              <a:rPr lang="ru-RU" b="1" dirty="0" smtClean="0"/>
              <a:t> </a:t>
            </a:r>
            <a:r>
              <a:rPr lang="ru-RU" b="1" dirty="0" err="1" smtClean="0"/>
              <a:t>призвело</a:t>
            </a:r>
            <a:r>
              <a:rPr lang="ru-RU" b="1" dirty="0" smtClean="0"/>
              <a:t> до </a:t>
            </a:r>
            <a:r>
              <a:rPr lang="ru-RU" b="1" dirty="0" err="1" smtClean="0"/>
              <a:t>неконтрольованого</a:t>
            </a:r>
            <a:r>
              <a:rPr lang="ru-RU" b="1" dirty="0" smtClean="0"/>
              <a:t> </a:t>
            </a:r>
            <a:r>
              <a:rPr lang="ru-RU" b="1" dirty="0" err="1" smtClean="0"/>
              <a:t>викиду</a:t>
            </a:r>
            <a:r>
              <a:rPr lang="ru-RU" b="1" dirty="0" smtClean="0"/>
              <a:t> </a:t>
            </a:r>
            <a:r>
              <a:rPr lang="ru-RU" b="1" dirty="0" err="1" smtClean="0"/>
              <a:t>величезного</a:t>
            </a:r>
            <a:r>
              <a:rPr lang="ru-RU" b="1" dirty="0" smtClean="0"/>
              <a:t> </a:t>
            </a:r>
            <a:r>
              <a:rPr lang="ru-RU" b="1" dirty="0" err="1" smtClean="0"/>
              <a:t>об’єму</a:t>
            </a:r>
            <a:r>
              <a:rPr lang="ru-RU" b="1" dirty="0" smtClean="0"/>
              <a:t> води,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втрачено</a:t>
            </a:r>
            <a:r>
              <a:rPr lang="ru-RU" b="1" dirty="0" smtClean="0"/>
              <a:t> 14 395 куб.км </a:t>
            </a:r>
            <a:r>
              <a:rPr lang="ru-RU" b="1" dirty="0" err="1" smtClean="0"/>
              <a:t>або</a:t>
            </a:r>
            <a:r>
              <a:rPr lang="ru-RU" b="1" dirty="0" smtClean="0"/>
              <a:t> 72,5% </a:t>
            </a:r>
            <a:r>
              <a:rPr lang="ru-RU" b="1" dirty="0" err="1" smtClean="0"/>
              <a:t>довибухового</a:t>
            </a:r>
            <a:r>
              <a:rPr lang="ru-RU" b="1" dirty="0" smtClean="0"/>
              <a:t> </a:t>
            </a:r>
            <a:r>
              <a:rPr lang="ru-RU" b="1" dirty="0" err="1" smtClean="0"/>
              <a:t>об’єму</a:t>
            </a:r>
            <a:r>
              <a:rPr lang="ru-RU" b="1" dirty="0" smtClean="0"/>
              <a:t> води</a:t>
            </a:r>
            <a:endParaRPr lang="x-none" b="1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52D53C6-5AD3-41A3-8E1B-CE13AC6024E1}"/>
              </a:ext>
            </a:extLst>
          </p:cNvPr>
          <p:cNvSpPr/>
          <p:nvPr/>
        </p:nvSpPr>
        <p:spPr>
          <a:xfrm>
            <a:off x="8132626" y="4487636"/>
            <a:ext cx="2241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Обсяг</a:t>
            </a:r>
            <a:r>
              <a:rPr lang="ru-RU" b="1" dirty="0" smtClean="0"/>
              <a:t> води  </a:t>
            </a:r>
            <a:r>
              <a:rPr lang="ru-RU" b="1" dirty="0" err="1" smtClean="0"/>
              <a:t>водосховища</a:t>
            </a:r>
            <a:r>
              <a:rPr lang="ru-RU" b="1" dirty="0" smtClean="0"/>
              <a:t> </a:t>
            </a:r>
            <a:r>
              <a:rPr lang="ru-RU" b="1" dirty="0" err="1" smtClean="0"/>
              <a:t>зменшився</a:t>
            </a:r>
            <a:r>
              <a:rPr lang="ru-RU" b="1" dirty="0" smtClean="0"/>
              <a:t> на 14,775 </a:t>
            </a:r>
            <a:r>
              <a:rPr lang="ru-RU" b="1" dirty="0" err="1" smtClean="0"/>
              <a:t>млрд</a:t>
            </a:r>
            <a:r>
              <a:rPr lang="ru-RU" b="1" dirty="0" smtClean="0"/>
              <a:t> куб.</a:t>
            </a:r>
            <a:endParaRPr lang="x-none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5E4CCFD-DA40-42B7-B815-6ADCBEFC5F25}"/>
              </a:ext>
            </a:extLst>
          </p:cNvPr>
          <p:cNvSpPr/>
          <p:nvPr/>
        </p:nvSpPr>
        <p:spPr>
          <a:xfrm>
            <a:off x="8014596" y="3079067"/>
            <a:ext cx="2194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Загальне зниження рівня води  у водосховищі склало більше 8 метрів</a:t>
            </a:r>
            <a:endParaRPr lang="x-none" b="1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64B40BFA-931C-49F1-A75E-FF4181126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37" y="573612"/>
            <a:ext cx="6646401" cy="165819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Підрив Каховської гідроелектростанції</a:t>
            </a:r>
            <a:endParaRPr lang="x-none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994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D6CA87-F76C-4B08-A00B-9A633987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74183"/>
          </a:xfrm>
        </p:spPr>
        <p:txBody>
          <a:bodyPr/>
          <a:lstStyle/>
          <a:p>
            <a:r>
              <a:rPr lang="uk-UA" b="1" dirty="0" smtClean="0">
                <a:solidFill>
                  <a:srgbClr val="00B0F0"/>
                </a:solidFill>
              </a:rPr>
              <a:t>Наслідки затоплення</a:t>
            </a:r>
            <a:endParaRPr lang="x-none" b="1">
              <a:solidFill>
                <a:srgbClr val="00B0F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25F7BA0-DE8A-40D2-B10C-07DFC409CB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60" y="1781505"/>
            <a:ext cx="3686774" cy="21998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00965B9-E4C3-47A4-A7FF-F758CE614D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60" y="4158644"/>
            <a:ext cx="3686774" cy="21998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597D12F-3C32-4354-A514-2C07725C41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6" y="1781505"/>
            <a:ext cx="3307354" cy="21998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488A146-3499-47E0-BDDC-6F7A2CB84A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6" y="4158644"/>
            <a:ext cx="3316265" cy="21998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5B2DF85-DEEC-496D-A3DB-7EF42D2FD7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321" y="1342252"/>
            <a:ext cx="4486120" cy="5429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872842-AB54-034D-ABA7-FCCC1A4B3AB7}"/>
              </a:ext>
            </a:extLst>
          </p:cNvPr>
          <p:cNvSpPr txBox="1"/>
          <p:nvPr/>
        </p:nvSpPr>
        <p:spPr>
          <a:xfrm>
            <a:off x="9142816" y="2050009"/>
            <a:ext cx="1382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Hydrological post at Kherson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C3FB9C-83A1-AF3D-ADEC-C8E70437665E}"/>
              </a:ext>
            </a:extLst>
          </p:cNvPr>
          <p:cNvSpPr txBox="1"/>
          <p:nvPr/>
        </p:nvSpPr>
        <p:spPr>
          <a:xfrm rot="10800000">
            <a:off x="7528231" y="3283839"/>
            <a:ext cx="276999" cy="10188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600" dirty="0"/>
              <a:t>Level in </a:t>
            </a:r>
            <a:r>
              <a:rPr lang="ru-RU" sz="600" dirty="0"/>
              <a:t>с</a:t>
            </a:r>
            <a:r>
              <a:rPr lang="en-US" sz="600" dirty="0"/>
              <a:t>m over O of the post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58DBF4D-27C7-AA00-96DD-6638200FE46E}"/>
              </a:ext>
            </a:extLst>
          </p:cNvPr>
          <p:cNvSpPr txBox="1"/>
          <p:nvPr/>
        </p:nvSpPr>
        <p:spPr>
          <a:xfrm>
            <a:off x="9598069" y="5258555"/>
            <a:ext cx="4716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Day/time</a:t>
            </a:r>
          </a:p>
        </p:txBody>
      </p:sp>
    </p:spTree>
    <p:extLst>
      <p:ext uri="{BB962C8B-B14F-4D97-AF65-F5344CB8AC3E}">
        <p14:creationId xmlns="" xmlns:p14="http://schemas.microsoft.com/office/powerpoint/2010/main" val="429287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A46932-2951-407B-BA2E-C81E5B26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F0"/>
                </a:solidFill>
              </a:rPr>
              <a:t>Наслідки затоплення</a:t>
            </a:r>
            <a:endParaRPr lang="x-none" dirty="0">
              <a:solidFill>
                <a:srgbClr val="00B0F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EE14D0E-5FED-4EA0-980F-A9675C9615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7731"/>
            <a:ext cx="6509753" cy="46035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A7C47F-0E6A-4AF4-B082-FF930EFBEE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050" y="2157731"/>
            <a:ext cx="6035950" cy="45269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9C9D9F-9839-4686-34FE-60171DB5705C}"/>
              </a:ext>
            </a:extLst>
          </p:cNvPr>
          <p:cNvSpPr txBox="1"/>
          <p:nvPr/>
        </p:nvSpPr>
        <p:spPr>
          <a:xfrm>
            <a:off x="10608366" y="4632304"/>
            <a:ext cx="11833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Flooded municipal areas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CE44969-D3C3-7C92-6537-78A96743E2E4}"/>
              </a:ext>
            </a:extLst>
          </p:cNvPr>
          <p:cNvSpPr txBox="1"/>
          <p:nvPr/>
        </p:nvSpPr>
        <p:spPr>
          <a:xfrm>
            <a:off x="10636237" y="4841610"/>
            <a:ext cx="7617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Flooded areas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A9AC875-D0F3-6356-3CA7-E7F5E61AA1C3}"/>
              </a:ext>
            </a:extLst>
          </p:cNvPr>
          <p:cNvSpPr txBox="1"/>
          <p:nvPr/>
        </p:nvSpPr>
        <p:spPr>
          <a:xfrm>
            <a:off x="10616359" y="5070306"/>
            <a:ext cx="13372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Boundaries of flooded areas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E490CD-350D-C18B-6371-97C6A80355B2}"/>
              </a:ext>
            </a:extLst>
          </p:cNvPr>
          <p:cNvSpPr txBox="1"/>
          <p:nvPr/>
        </p:nvSpPr>
        <p:spPr>
          <a:xfrm>
            <a:off x="10924136" y="5289337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Depth of inundation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843C594-7B2E-4E85-D0B7-AE973F2CFD49}"/>
              </a:ext>
            </a:extLst>
          </p:cNvPr>
          <p:cNvSpPr txBox="1"/>
          <p:nvPr/>
        </p:nvSpPr>
        <p:spPr>
          <a:xfrm>
            <a:off x="152400" y="2556975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7-8 June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738D5BB-1C9F-4B30-81AD-C43B86D8E7D8}"/>
              </a:ext>
            </a:extLst>
          </p:cNvPr>
          <p:cNvSpPr txBox="1"/>
          <p:nvPr/>
        </p:nvSpPr>
        <p:spPr>
          <a:xfrm>
            <a:off x="952738" y="1881107"/>
            <a:ext cx="48221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/>
              <a:t>Паводок на </a:t>
            </a:r>
            <a:r>
              <a:rPr lang="ru-RU" sz="1000" b="1" dirty="0" err="1" smtClean="0"/>
              <a:t>Херсонщині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внаслідок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підриву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Каховської</a:t>
            </a:r>
            <a:r>
              <a:rPr lang="ru-RU" sz="1000" b="1" dirty="0" smtClean="0"/>
              <a:t> ГЕС на </a:t>
            </a:r>
            <a:r>
              <a:rPr lang="ru-RU" sz="1000" b="1" dirty="0" err="1" smtClean="0"/>
              <a:t>основі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супутникових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даних</a:t>
            </a:r>
            <a:endParaRPr lang="en-US" sz="10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BEE25FF-E29E-BCA9-5E9D-5EE02E48F096}"/>
              </a:ext>
            </a:extLst>
          </p:cNvPr>
          <p:cNvSpPr txBox="1"/>
          <p:nvPr/>
        </p:nvSpPr>
        <p:spPr>
          <a:xfrm>
            <a:off x="5410440" y="5627480"/>
            <a:ext cx="118333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flooding with depth by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2FB66D6-BDDC-0740-6558-DF1CE0AAD97A}"/>
              </a:ext>
            </a:extLst>
          </p:cNvPr>
          <p:cNvSpPr txBox="1"/>
          <p:nvPr/>
        </p:nvSpPr>
        <p:spPr>
          <a:xfrm>
            <a:off x="5389654" y="5777370"/>
            <a:ext cx="118333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flooding with depth by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8EDDF8E-6A7A-E5F4-D98E-20997969A9C7}"/>
              </a:ext>
            </a:extLst>
          </p:cNvPr>
          <p:cNvSpPr txBox="1"/>
          <p:nvPr/>
        </p:nvSpPr>
        <p:spPr>
          <a:xfrm>
            <a:off x="5490801" y="6022400"/>
            <a:ext cx="118333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Flooded municipal areas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726534C-AB8D-B233-3FDB-2F2A97E6BAC7}"/>
              </a:ext>
            </a:extLst>
          </p:cNvPr>
          <p:cNvSpPr txBox="1"/>
          <p:nvPr/>
        </p:nvSpPr>
        <p:spPr>
          <a:xfrm>
            <a:off x="5490805" y="6171967"/>
            <a:ext cx="75854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Smaller depth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20B7689-0FB0-B59F-D560-3B174C76C3F8}"/>
              </a:ext>
            </a:extLst>
          </p:cNvPr>
          <p:cNvSpPr txBox="1"/>
          <p:nvPr/>
        </p:nvSpPr>
        <p:spPr>
          <a:xfrm>
            <a:off x="5475178" y="6326735"/>
            <a:ext cx="71045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Bigger depth</a:t>
            </a:r>
          </a:p>
        </p:txBody>
      </p:sp>
    </p:spTree>
    <p:extLst>
      <p:ext uri="{BB962C8B-B14F-4D97-AF65-F5344CB8AC3E}">
        <p14:creationId xmlns="" xmlns:p14="http://schemas.microsoft.com/office/powerpoint/2010/main" val="277671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628154-EB5D-4719-A392-4A712D55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251574"/>
            <a:ext cx="10772775" cy="1658198"/>
          </a:xfrm>
        </p:spPr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Вплив на лісові ресурси</a:t>
            </a:r>
            <a:endParaRPr lang="x-none" b="1">
              <a:solidFill>
                <a:srgbClr val="00B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07685783-FE63-44AE-980F-6ED9E3BDFA8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94" y="1909772"/>
            <a:ext cx="5327654" cy="396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F802627-B2C7-40F5-B44B-60C18832BAF3}"/>
              </a:ext>
            </a:extLst>
          </p:cNvPr>
          <p:cNvSpPr/>
          <p:nvPr/>
        </p:nvSpPr>
        <p:spPr>
          <a:xfrm>
            <a:off x="5984878" y="1909772"/>
            <a:ext cx="598115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Короткострокові наслідки (до півроку):</a:t>
            </a:r>
          </a:p>
          <a:p>
            <a:pPr marL="342900" indent="-342900">
              <a:buAutoNum type="arabicPeriod"/>
            </a:pPr>
            <a:r>
              <a:rPr lang="ru-RU" sz="1600" dirty="0" err="1" smtClean="0"/>
              <a:t>Загнивання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кореневої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загибель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насаджень</a:t>
            </a:r>
            <a:r>
              <a:rPr lang="ru-RU" sz="1600" dirty="0" smtClean="0"/>
              <a:t> через </a:t>
            </a:r>
            <a:r>
              <a:rPr lang="ru-RU" sz="1600" dirty="0" err="1" smtClean="0"/>
              <a:t>нестачу</a:t>
            </a:r>
            <a:r>
              <a:rPr lang="ru-RU" sz="1600" dirty="0" smtClean="0"/>
              <a:t> </a:t>
            </a:r>
            <a:r>
              <a:rPr lang="ru-RU" sz="1600" dirty="0" err="1" smtClean="0"/>
              <a:t>кисню</a:t>
            </a:r>
            <a:r>
              <a:rPr lang="x-none" sz="1600" smtClean="0"/>
              <a:t>.</a:t>
            </a:r>
            <a:endParaRPr lang="uk-UA" sz="1600" dirty="0" smtClean="0"/>
          </a:p>
          <a:p>
            <a:pPr marL="342900" indent="-342900">
              <a:buAutoNum type="arabicPeriod"/>
            </a:pPr>
            <a:r>
              <a:rPr lang="ru-RU" sz="1600" dirty="0" err="1" smtClean="0"/>
              <a:t>Погіршення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санітарного</a:t>
            </a:r>
            <a:r>
              <a:rPr lang="ru-RU" sz="1600" dirty="0" smtClean="0"/>
              <a:t> стану </a:t>
            </a:r>
            <a:r>
              <a:rPr lang="ru-RU" sz="1600" dirty="0" err="1" smtClean="0"/>
              <a:t>насаджень</a:t>
            </a:r>
            <a:r>
              <a:rPr lang="ru-RU" sz="1600" dirty="0" smtClean="0"/>
              <a:t> </a:t>
            </a:r>
            <a:r>
              <a:rPr lang="ru-RU" sz="1600" dirty="0" err="1" smtClean="0"/>
              <a:t>внаслідок</a:t>
            </a:r>
            <a:r>
              <a:rPr lang="ru-RU" sz="1600" dirty="0" smtClean="0"/>
              <a:t> </a:t>
            </a:r>
            <a:r>
              <a:rPr lang="ru-RU" sz="1600" dirty="0" err="1" smtClean="0"/>
              <a:t>масового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ураження</a:t>
            </a:r>
            <a:r>
              <a:rPr lang="ru-RU" sz="1600" dirty="0" smtClean="0"/>
              <a:t> хворобами та </a:t>
            </a:r>
            <a:r>
              <a:rPr lang="ru-RU" sz="1600" dirty="0" err="1" smtClean="0"/>
              <a:t>шкідниками</a:t>
            </a:r>
            <a:r>
              <a:rPr lang="x-none" sz="1600" smtClean="0"/>
              <a:t>.</a:t>
            </a:r>
            <a:endParaRPr lang="uk-UA" sz="1600" dirty="0"/>
          </a:p>
          <a:p>
            <a:pPr marL="342900" indent="-342900">
              <a:buAutoNum type="arabicPeriod"/>
            </a:pPr>
            <a:r>
              <a:rPr lang="ru-RU" sz="1600" dirty="0" err="1" smtClean="0"/>
              <a:t>Погіршення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якості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ґрунту</a:t>
            </a:r>
            <a:r>
              <a:rPr lang="ru-RU" sz="1600" dirty="0" smtClean="0"/>
              <a:t> та </a:t>
            </a:r>
            <a:r>
              <a:rPr lang="ru-RU" sz="1600" dirty="0" err="1" smtClean="0"/>
              <a:t>зниження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родючості</a:t>
            </a:r>
            <a:r>
              <a:rPr lang="ru-RU" sz="1600" dirty="0" smtClean="0"/>
              <a:t>, 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поширення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ерозійних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процесів</a:t>
            </a:r>
            <a:r>
              <a:rPr lang="x-none" sz="1600" smtClean="0"/>
              <a:t>.</a:t>
            </a:r>
            <a:endParaRPr lang="uk-UA" sz="1600" dirty="0"/>
          </a:p>
          <a:p>
            <a:pPr marL="342900" indent="-342900">
              <a:buAutoNum type="arabicPeriod"/>
            </a:pPr>
            <a:r>
              <a:rPr lang="ru-RU" sz="1600" dirty="0" err="1" smtClean="0"/>
              <a:t>Втрати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біорізноманіття</a:t>
            </a:r>
            <a:r>
              <a:rPr lang="ru-RU" sz="1600" dirty="0" smtClean="0"/>
              <a:t> в </a:t>
            </a:r>
            <a:r>
              <a:rPr lang="ru-RU" sz="1600" dirty="0" err="1" smtClean="0"/>
              <a:t>лісах</a:t>
            </a:r>
            <a:r>
              <a:rPr lang="ru-RU" sz="1600" dirty="0" smtClean="0"/>
              <a:t> та на </a:t>
            </a:r>
            <a:r>
              <a:rPr lang="ru-RU" sz="1600" dirty="0" err="1" smtClean="0"/>
              <a:t>прилеглих</a:t>
            </a:r>
            <a:r>
              <a:rPr lang="ru-RU" sz="1600" dirty="0" smtClean="0"/>
              <a:t> землях</a:t>
            </a:r>
            <a:r>
              <a:rPr lang="x-none" sz="1600" smtClean="0"/>
              <a:t>.</a:t>
            </a:r>
            <a:endParaRPr lang="uk-UA" sz="1600" dirty="0"/>
          </a:p>
          <a:p>
            <a:endParaRPr lang="uk-UA" sz="1600" dirty="0"/>
          </a:p>
          <a:p>
            <a:r>
              <a:rPr lang="uk-UA" sz="1600" b="1" dirty="0" smtClean="0"/>
              <a:t>Довгострокові наслідки </a:t>
            </a:r>
            <a:r>
              <a:rPr lang="x-none" sz="1600" b="1" smtClean="0"/>
              <a:t>(</a:t>
            </a:r>
            <a:r>
              <a:rPr lang="uk-UA" sz="1600" b="1" dirty="0" smtClean="0"/>
              <a:t>більше одного року</a:t>
            </a:r>
            <a:r>
              <a:rPr lang="x-none" sz="1600" b="1" smtClean="0"/>
              <a:t>):</a:t>
            </a:r>
            <a:endParaRPr lang="uk-UA" sz="1600" b="1" dirty="0"/>
          </a:p>
          <a:p>
            <a:pPr marL="342900" indent="-342900">
              <a:buAutoNum type="arabicPeriod"/>
            </a:pPr>
            <a:r>
              <a:rPr lang="uk-UA" sz="1600" dirty="0" smtClean="0"/>
              <a:t>Посилення </a:t>
            </a:r>
            <a:r>
              <a:rPr lang="uk-UA" sz="1600" dirty="0" err="1" smtClean="0"/>
              <a:t>опустелювання</a:t>
            </a:r>
            <a:r>
              <a:rPr lang="x-none" sz="1600" smtClean="0"/>
              <a:t>.</a:t>
            </a:r>
            <a:endParaRPr lang="uk-UA" sz="1600" dirty="0"/>
          </a:p>
          <a:p>
            <a:pPr marL="342900" indent="-342900">
              <a:buAutoNum type="arabicPeriod"/>
            </a:pPr>
            <a:r>
              <a:rPr lang="ru-RU" sz="1600" dirty="0" err="1" smtClean="0"/>
              <a:t>Зміна</a:t>
            </a:r>
            <a:r>
              <a:rPr lang="ru-RU" sz="1600" dirty="0" smtClean="0"/>
              <a:t> </a:t>
            </a:r>
            <a:r>
              <a:rPr lang="ru-RU" sz="1600" dirty="0" err="1" smtClean="0"/>
              <a:t>гідрологічного</a:t>
            </a:r>
            <a:r>
              <a:rPr lang="ru-RU" sz="1600" dirty="0" smtClean="0"/>
              <a:t> режиму та </a:t>
            </a:r>
            <a:r>
              <a:rPr lang="ru-RU" sz="1600" dirty="0" err="1" smtClean="0"/>
              <a:t>всихання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насаджень</a:t>
            </a:r>
            <a:r>
              <a:rPr lang="ru-RU" sz="1600" dirty="0" smtClean="0"/>
              <a:t>, </a:t>
            </a:r>
            <a:r>
              <a:rPr lang="ru-RU" sz="1600" dirty="0" err="1" smtClean="0"/>
              <a:t>викликане</a:t>
            </a:r>
            <a:r>
              <a:rPr lang="ru-RU" sz="1600" dirty="0" smtClean="0"/>
              <a:t> </a:t>
            </a:r>
            <a:r>
              <a:rPr lang="ru-RU" sz="1600" dirty="0" err="1" smtClean="0"/>
              <a:t>зниженням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рівня</a:t>
            </a:r>
            <a:r>
              <a:rPr lang="ru-RU" sz="1600" dirty="0" smtClean="0"/>
              <a:t> </a:t>
            </a:r>
            <a:r>
              <a:rPr lang="ru-RU" sz="1600" dirty="0" err="1" smtClean="0"/>
              <a:t>ґрунтових</a:t>
            </a:r>
            <a:r>
              <a:rPr lang="ru-RU" sz="1600" dirty="0" smtClean="0"/>
              <a:t> вод</a:t>
            </a:r>
            <a:r>
              <a:rPr lang="x-none" sz="1600" smtClean="0"/>
              <a:t>.</a:t>
            </a:r>
            <a:endParaRPr lang="uk-UA" sz="1600" dirty="0"/>
          </a:p>
          <a:p>
            <a:pPr marL="342900" indent="-342900">
              <a:buAutoNum type="arabicPeriod"/>
            </a:pPr>
            <a:r>
              <a:rPr lang="uk-UA" sz="1600" dirty="0" smtClean="0"/>
              <a:t>Загроза для </a:t>
            </a:r>
            <a:r>
              <a:rPr lang="uk-UA" sz="1600" dirty="0" err="1" smtClean="0"/>
              <a:t>екосистемних</a:t>
            </a:r>
            <a:r>
              <a:rPr lang="uk-UA" sz="1600" dirty="0" smtClean="0"/>
              <a:t> послуг, які надають ліси (збереження води, захист ґрунту від водної та вітрової ерозії, очищення повітря, виробництво кисню та поглинання вуглецю)</a:t>
            </a:r>
            <a:r>
              <a:rPr lang="x-none" sz="1600" smtClean="0"/>
              <a:t>.</a:t>
            </a:r>
            <a:endParaRPr lang="uk-UA" sz="1600" dirty="0"/>
          </a:p>
          <a:p>
            <a:pPr marL="342900" indent="-342900">
              <a:buAutoNum type="arabicPeriod"/>
            </a:pPr>
            <a:r>
              <a:rPr lang="uk-UA" sz="1600" dirty="0" smtClean="0"/>
              <a:t>Підвищений ризик виникнення пожеж через зниження рівня ґрунтових вод у хвойних насадженнях</a:t>
            </a:r>
            <a:r>
              <a:rPr lang="en-US" sz="1600" dirty="0" smtClean="0"/>
              <a:t>.</a:t>
            </a:r>
            <a:endParaRPr lang="x-none" sz="1600" dirty="0"/>
          </a:p>
        </p:txBody>
      </p:sp>
    </p:spTree>
    <p:extLst>
      <p:ext uri="{BB962C8B-B14F-4D97-AF65-F5344CB8AC3E}">
        <p14:creationId xmlns="" xmlns:p14="http://schemas.microsoft.com/office/powerpoint/2010/main" val="14940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DBE366-4EAD-43BD-8C7D-A396BBB19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22" y="133143"/>
            <a:ext cx="11743980" cy="1658198"/>
          </a:xfrm>
        </p:spPr>
        <p:txBody>
          <a:bodyPr>
            <a:normAutofit/>
          </a:bodyPr>
          <a:lstStyle/>
          <a:p>
            <a:r>
              <a:rPr lang="uk-UA" sz="5300" b="1" dirty="0" smtClean="0"/>
              <a:t>Наслідки для природно-заповідного фонду</a:t>
            </a:r>
            <a:endParaRPr lang="x-none" sz="5300" b="1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4E6E282-017F-4695-A496-13BA51A09C1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8" y="1645230"/>
            <a:ext cx="6216542" cy="468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1B87969-94FC-4BE1-9DEB-910E279991B9}"/>
              </a:ext>
            </a:extLst>
          </p:cNvPr>
          <p:cNvSpPr/>
          <p:nvPr/>
        </p:nvSpPr>
        <p:spPr>
          <a:xfrm>
            <a:off x="6733681" y="4516681"/>
            <a:ext cx="5250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Постраждалі</a:t>
            </a:r>
            <a:r>
              <a:rPr lang="x-none" sz="1600" b="1" smtClean="0"/>
              <a:t>:</a:t>
            </a:r>
            <a:endParaRPr lang="uk-UA" sz="1600" b="1" dirty="0"/>
          </a:p>
          <a:p>
            <a:pPr marL="342900" indent="-342900">
              <a:buAutoNum type="arabicPeriod"/>
            </a:pPr>
            <a:r>
              <a:rPr lang="ru-RU" sz="1600" b="1" dirty="0" err="1" smtClean="0"/>
              <a:t>Національні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заповідники</a:t>
            </a:r>
            <a:r>
              <a:rPr lang="ru-RU" sz="1600" b="1" dirty="0" smtClean="0"/>
              <a:t> «Великий Луг» </a:t>
            </a:r>
            <a:r>
              <a:rPr lang="ru-RU" sz="1600" b="1" dirty="0" err="1" smtClean="0"/>
              <a:t>і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Кам'янська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Січ</a:t>
            </a:r>
            <a:r>
              <a:rPr lang="ru-RU" sz="1600" b="1" dirty="0" smtClean="0"/>
              <a:t>»</a:t>
            </a:r>
            <a:r>
              <a:rPr lang="x-none" sz="1600" b="1" smtClean="0"/>
              <a:t>.</a:t>
            </a:r>
            <a:endParaRPr lang="uk-UA" sz="1600" b="1" dirty="0"/>
          </a:p>
          <a:p>
            <a:pPr marL="342900" indent="-342900">
              <a:buAutoNum type="arabicPeriod"/>
            </a:pPr>
            <a:r>
              <a:rPr lang="uk-UA" sz="1600" b="1" dirty="0" smtClean="0"/>
              <a:t>Національний заповідник «Нижньодніпровський»</a:t>
            </a:r>
            <a:r>
              <a:rPr lang="x-none" sz="1600" b="1" smtClean="0"/>
              <a:t>.</a:t>
            </a:r>
            <a:endParaRPr lang="uk-UA" sz="1600" b="1" dirty="0"/>
          </a:p>
          <a:p>
            <a:pPr marL="342900" indent="-342900">
              <a:buAutoNum type="arabicPeriod"/>
            </a:pPr>
            <a:r>
              <a:rPr lang="uk-UA" sz="1600" b="1" dirty="0" smtClean="0"/>
              <a:t>Національний заповідник "</a:t>
            </a:r>
            <a:r>
              <a:rPr lang="uk-UA" sz="1600" b="1" dirty="0" err="1" smtClean="0"/>
              <a:t>Олешківські</a:t>
            </a:r>
            <a:r>
              <a:rPr lang="uk-UA" sz="1600" b="1" dirty="0" smtClean="0"/>
              <a:t> піски"</a:t>
            </a:r>
            <a:endParaRPr lang="x-none" sz="1600" b="1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AB09889-0016-433F-A05F-4BC9CD3F2C63}"/>
              </a:ext>
            </a:extLst>
          </p:cNvPr>
          <p:cNvSpPr/>
          <p:nvPr/>
        </p:nvSpPr>
        <p:spPr>
          <a:xfrm>
            <a:off x="6629401" y="1780539"/>
            <a:ext cx="5462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Каховське водосховище є одним із об’єктів Смарагдової мережі </a:t>
            </a:r>
            <a:r>
              <a:rPr lang="en-US" sz="1600" b="1" dirty="0" smtClean="0"/>
              <a:t>UA0000106 </a:t>
            </a:r>
            <a:r>
              <a:rPr lang="uk-UA" sz="1600" b="1" dirty="0" smtClean="0"/>
              <a:t>площею 218 119 га, визнане Постійним комітетом Конвенції про охорону дикої флори і фауни та природних середовищ існування в Європі (Бернська конвенція).</a:t>
            </a:r>
            <a:endParaRPr lang="x-none" sz="1600" b="1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73354FE-F881-4BD4-AA86-9D756B7F66B0}"/>
              </a:ext>
            </a:extLst>
          </p:cNvPr>
          <p:cNvSpPr/>
          <p:nvPr/>
        </p:nvSpPr>
        <p:spPr>
          <a:xfrm>
            <a:off x="6550408" y="3241549"/>
            <a:ext cx="5616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">
              <a:spcAft>
                <a:spcPts val="0"/>
              </a:spcAft>
            </a:pPr>
            <a:r>
              <a:rPr lang="uk-UA" sz="1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Орієнтовна площа: 80177,80 га, перепад води склав: +3,12м. Втрати </a:t>
            </a:r>
            <a:r>
              <a:rPr lang="uk-UA" sz="1600" b="1" dirty="0" err="1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біорізноманіття</a:t>
            </a:r>
            <a:r>
              <a:rPr lang="uk-UA" sz="1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: 1140 видів фауни (ссавці, 57 видів ссавців (із них 23 занесені до Червоної книги України), 8 видів плазунів та 8 видів земноводних.</a:t>
            </a:r>
            <a:endParaRPr lang="x-none" sz="1600" b="1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70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87FBF7-6FAF-46A3-A20B-6EAEB018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08" y="0"/>
            <a:ext cx="10772775" cy="1812483"/>
          </a:xfrm>
        </p:spPr>
        <p:txBody>
          <a:bodyPr/>
          <a:lstStyle/>
          <a:p>
            <a:r>
              <a:rPr lang="uk-UA" b="1" dirty="0" smtClean="0">
                <a:solidFill>
                  <a:srgbClr val="3088E8"/>
                </a:solidFill>
              </a:rPr>
              <a:t>Вплив на забруднення Чорного моря</a:t>
            </a:r>
            <a:endParaRPr lang="x-none" b="1">
              <a:solidFill>
                <a:srgbClr val="3088E8"/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F3702D87-BC56-44ED-9085-5C5FB08E998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265" y="1316422"/>
            <a:ext cx="5793051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7EBC067A-2D20-4704-A57F-9998A008AE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84" y="4974022"/>
            <a:ext cx="5656416" cy="17894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8FEDEE0-9FE5-4878-AE17-E89D1E24793B}"/>
              </a:ext>
            </a:extLst>
          </p:cNvPr>
          <p:cNvSpPr/>
          <p:nvPr/>
        </p:nvSpPr>
        <p:spPr>
          <a:xfrm>
            <a:off x="6096000" y="1225689"/>
            <a:ext cx="5656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b="1" dirty="0" smtClean="0"/>
              <a:t>Забруднення води: нафтопродукти та інші небезпечні речовини, поглинені водою, мали негативний вплив на водні біотопи. Поява масляної плівки на поверхні води призвела до загибелі </a:t>
            </a:r>
            <a:r>
              <a:rPr lang="uk-UA" b="1" dirty="0" err="1" smtClean="0"/>
              <a:t>бентосних</a:t>
            </a:r>
            <a:r>
              <a:rPr lang="uk-UA" b="1" dirty="0" smtClean="0"/>
              <a:t> і пелагічних </a:t>
            </a:r>
            <a:r>
              <a:rPr lang="uk-UA" b="1" dirty="0" err="1" smtClean="0"/>
              <a:t>гідробіонтів</a:t>
            </a:r>
            <a:r>
              <a:rPr lang="uk-UA" b="1" dirty="0" smtClean="0"/>
              <a:t> на личинкових стадіях розвитку.</a:t>
            </a:r>
            <a:endParaRPr lang="uk-UA" b="1" dirty="0"/>
          </a:p>
          <a:p>
            <a:pPr marL="342900" indent="-342900">
              <a:buAutoNum type="arabicPeriod"/>
            </a:pPr>
            <a:r>
              <a:rPr lang="ru-RU" b="1" dirty="0" err="1" smtClean="0"/>
              <a:t>Нафтопродукти</a:t>
            </a:r>
            <a:r>
              <a:rPr lang="ru-RU" b="1" dirty="0" smtClean="0"/>
              <a:t> та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шкідливі</a:t>
            </a:r>
            <a:r>
              <a:rPr lang="ru-RU" b="1" dirty="0" smtClean="0"/>
              <a:t> </a:t>
            </a:r>
            <a:r>
              <a:rPr lang="ru-RU" b="1" dirty="0" err="1" smtClean="0"/>
              <a:t>речовини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потрапили</a:t>
            </a:r>
            <a:r>
              <a:rPr lang="ru-RU" b="1" dirty="0" smtClean="0"/>
              <a:t> у </a:t>
            </a:r>
            <a:r>
              <a:rPr lang="ru-RU" b="1" dirty="0" err="1" smtClean="0"/>
              <a:t>ґрунт</a:t>
            </a:r>
            <a:r>
              <a:rPr lang="ru-RU" b="1" dirty="0" smtClean="0"/>
              <a:t>, </a:t>
            </a:r>
            <a:r>
              <a:rPr lang="ru-RU" b="1" dirty="0" err="1" smtClean="0"/>
              <a:t>мали</a:t>
            </a:r>
            <a:r>
              <a:rPr lang="ru-RU" b="1" dirty="0" smtClean="0"/>
              <a:t> </a:t>
            </a:r>
            <a:r>
              <a:rPr lang="ru-RU" b="1" dirty="0" err="1" smtClean="0"/>
              <a:t>негативний</a:t>
            </a:r>
            <a:r>
              <a:rPr lang="ru-RU" b="1" dirty="0" smtClean="0"/>
              <a:t> </a:t>
            </a:r>
            <a:r>
              <a:rPr lang="ru-RU" b="1" dirty="0" err="1" smtClean="0"/>
              <a:t>вплив</a:t>
            </a:r>
            <a:r>
              <a:rPr lang="ru-RU" b="1" dirty="0" smtClean="0"/>
              <a:t> на </a:t>
            </a:r>
            <a:r>
              <a:rPr lang="ru-RU" b="1" dirty="0" err="1" smtClean="0"/>
              <a:t>біорізноманіття</a:t>
            </a:r>
            <a:r>
              <a:rPr lang="ru-RU" b="1" dirty="0" smtClean="0"/>
              <a:t> Чорного моря</a:t>
            </a:r>
            <a:r>
              <a:rPr lang="x-none" b="1" smtClean="0"/>
              <a:t>.</a:t>
            </a:r>
            <a:endParaRPr lang="uk-UA" b="1" dirty="0"/>
          </a:p>
          <a:p>
            <a:pPr marL="342900" indent="-342900">
              <a:buAutoNum type="arabicPeriod"/>
            </a:pPr>
            <a:r>
              <a:rPr lang="ru-RU" b="1" dirty="0" err="1" smtClean="0"/>
              <a:t>Вплив</a:t>
            </a:r>
            <a:r>
              <a:rPr lang="ru-RU" b="1" dirty="0" smtClean="0"/>
              <a:t> на </a:t>
            </a:r>
            <a:r>
              <a:rPr lang="ru-RU" b="1" dirty="0" err="1" smtClean="0"/>
              <a:t>морське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середовище</a:t>
            </a:r>
            <a:r>
              <a:rPr lang="ru-RU" b="1" dirty="0" smtClean="0"/>
              <a:t>: </a:t>
            </a:r>
            <a:r>
              <a:rPr lang="ru-RU" b="1" dirty="0" err="1" smtClean="0"/>
              <a:t>нафтопродукти</a:t>
            </a:r>
            <a:r>
              <a:rPr lang="ru-RU" b="1" dirty="0" smtClean="0"/>
              <a:t> та </a:t>
            </a:r>
            <a:r>
              <a:rPr lang="ru-RU" b="1" dirty="0" err="1" smtClean="0"/>
              <a:t>небезпечні</a:t>
            </a:r>
            <a:r>
              <a:rPr lang="ru-RU" b="1" dirty="0" smtClean="0"/>
              <a:t> </a:t>
            </a:r>
            <a:r>
              <a:rPr lang="ru-RU" b="1" dirty="0" err="1" smtClean="0"/>
              <a:t>речовини</a:t>
            </a:r>
            <a:r>
              <a:rPr lang="ru-RU" b="1" dirty="0" smtClean="0"/>
              <a:t> </a:t>
            </a:r>
            <a:r>
              <a:rPr lang="ru-RU" b="1" dirty="0" err="1" smtClean="0"/>
              <a:t>потрапили</a:t>
            </a:r>
            <a:r>
              <a:rPr lang="ru-RU" b="1" dirty="0" smtClean="0"/>
              <a:t> до </a:t>
            </a:r>
            <a:r>
              <a:rPr lang="ru-RU" b="1" dirty="0" err="1" smtClean="0"/>
              <a:t>внутрішніх</a:t>
            </a:r>
            <a:r>
              <a:rPr lang="ru-RU" b="1" dirty="0" smtClean="0"/>
              <a:t> </a:t>
            </a:r>
            <a:r>
              <a:rPr lang="ru-RU" b="1" dirty="0" err="1" smtClean="0"/>
              <a:t>морських</a:t>
            </a:r>
            <a:r>
              <a:rPr lang="ru-RU" b="1" dirty="0" smtClean="0"/>
              <a:t> вод Чорного моря </a:t>
            </a:r>
            <a:r>
              <a:rPr lang="ru-RU" b="1" dirty="0" err="1" smtClean="0"/>
              <a:t>інших</a:t>
            </a:r>
            <a:r>
              <a:rPr lang="ru-RU" b="1" dirty="0" smtClean="0"/>
              <a:t> </a:t>
            </a:r>
            <a:r>
              <a:rPr lang="ru-RU" b="1" dirty="0" err="1" smtClean="0"/>
              <a:t>країн</a:t>
            </a:r>
            <a:r>
              <a:rPr lang="ru-RU" b="1" dirty="0" smtClean="0"/>
              <a:t>. З метою </a:t>
            </a:r>
            <a:r>
              <a:rPr lang="ru-RU" b="1" dirty="0" err="1" smtClean="0"/>
              <a:t>передбачення</a:t>
            </a:r>
            <a:r>
              <a:rPr lang="ru-RU" b="1" dirty="0" smtClean="0"/>
              <a:t> </a:t>
            </a:r>
            <a:r>
              <a:rPr lang="ru-RU" b="1" dirty="0" err="1" smtClean="0"/>
              <a:t>впливу</a:t>
            </a:r>
            <a:r>
              <a:rPr lang="ru-RU" b="1" dirty="0" smtClean="0"/>
              <a:t> на </a:t>
            </a:r>
            <a:r>
              <a:rPr lang="ru-RU" b="1" dirty="0" err="1" smtClean="0"/>
              <a:t>морське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середовище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необхідний</a:t>
            </a:r>
            <a:r>
              <a:rPr lang="ru-RU" b="1" dirty="0" smtClean="0"/>
              <a:t> </a:t>
            </a:r>
            <a:r>
              <a:rPr lang="ru-RU" b="1" dirty="0" err="1" smtClean="0"/>
              <a:t>інтенсивний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глибокий</a:t>
            </a:r>
            <a:r>
              <a:rPr lang="ru-RU" b="1" dirty="0" smtClean="0"/>
              <a:t> контроль </a:t>
            </a:r>
            <a:r>
              <a:rPr lang="ru-RU" b="1" dirty="0" err="1" smtClean="0"/>
              <a:t>якості</a:t>
            </a:r>
            <a:r>
              <a:rPr lang="ru-RU" b="1" dirty="0" smtClean="0"/>
              <a:t> вод</a:t>
            </a:r>
            <a:r>
              <a:rPr lang="x-none" b="1" smtClean="0"/>
              <a:t>.</a:t>
            </a:r>
            <a:endParaRPr lang="uk-UA" b="1" dirty="0"/>
          </a:p>
          <a:p>
            <a:pPr marL="342900" indent="-342900">
              <a:buAutoNum type="arabicPeriod"/>
            </a:pPr>
            <a:r>
              <a:rPr lang="ru-RU" b="1" dirty="0" err="1" smtClean="0"/>
              <a:t>Вплив</a:t>
            </a:r>
            <a:r>
              <a:rPr lang="ru-RU" b="1" dirty="0" smtClean="0"/>
              <a:t> на </a:t>
            </a:r>
            <a:r>
              <a:rPr lang="ru-RU" b="1" dirty="0" err="1" smtClean="0"/>
              <a:t>дику</a:t>
            </a:r>
            <a:r>
              <a:rPr lang="ru-RU" b="1" dirty="0" smtClean="0"/>
              <a:t> природу: </a:t>
            </a:r>
            <a:r>
              <a:rPr lang="ru-RU" b="1" dirty="0" err="1" smtClean="0"/>
              <a:t>забруднення</a:t>
            </a:r>
            <a:r>
              <a:rPr lang="ru-RU" b="1" dirty="0" smtClean="0"/>
              <a:t> води та </a:t>
            </a:r>
            <a:r>
              <a:rPr lang="ru-RU" b="1" dirty="0" err="1" smtClean="0"/>
              <a:t>ґрунту</a:t>
            </a:r>
            <a:r>
              <a:rPr lang="ru-RU" b="1" dirty="0" smtClean="0"/>
              <a:t> негативно </a:t>
            </a:r>
            <a:r>
              <a:rPr lang="ru-RU" b="1" dirty="0" err="1" smtClean="0"/>
              <a:t>впливає</a:t>
            </a:r>
            <a:r>
              <a:rPr lang="ru-RU" b="1" dirty="0" smtClean="0"/>
              <a:t> на </a:t>
            </a:r>
            <a:r>
              <a:rPr lang="ru-RU" b="1" dirty="0" err="1" smtClean="0"/>
              <a:t>дику</a:t>
            </a:r>
            <a:r>
              <a:rPr lang="ru-RU" b="1" dirty="0" smtClean="0"/>
              <a:t> природу, </a:t>
            </a:r>
            <a:r>
              <a:rPr lang="ru-RU" b="1" dirty="0" err="1" smtClean="0"/>
              <a:t>включаючи</a:t>
            </a:r>
            <a:r>
              <a:rPr lang="ru-RU" b="1" dirty="0" smtClean="0"/>
              <a:t> </a:t>
            </a:r>
            <a:r>
              <a:rPr lang="ru-RU" b="1" dirty="0" err="1" smtClean="0"/>
              <a:t>птахів</a:t>
            </a:r>
            <a:r>
              <a:rPr lang="ru-RU" b="1" dirty="0" smtClean="0"/>
              <a:t>, </a:t>
            </a:r>
            <a:r>
              <a:rPr lang="ru-RU" b="1" dirty="0" err="1" smtClean="0"/>
              <a:t>риб</a:t>
            </a:r>
            <a:r>
              <a:rPr lang="ru-RU" b="1" dirty="0" smtClean="0"/>
              <a:t> та </a:t>
            </a:r>
            <a:r>
              <a:rPr lang="ru-RU" b="1" dirty="0" err="1" smtClean="0"/>
              <a:t>інших</a:t>
            </a:r>
            <a:r>
              <a:rPr lang="ru-RU" b="1" dirty="0" smtClean="0"/>
              <a:t> </a:t>
            </a:r>
            <a:r>
              <a:rPr lang="ru-RU" b="1" dirty="0" err="1" smtClean="0"/>
              <a:t>водних</a:t>
            </a:r>
            <a:r>
              <a:rPr lang="ru-RU" b="1" dirty="0" smtClean="0"/>
              <a:t> </a:t>
            </a:r>
            <a:r>
              <a:rPr lang="ru-RU" b="1" dirty="0" err="1" smtClean="0"/>
              <a:t>тварин</a:t>
            </a:r>
            <a:r>
              <a:rPr lang="x-none" b="1" smtClean="0"/>
              <a:t>.</a:t>
            </a:r>
            <a:endParaRPr lang="uk-UA" b="1" dirty="0"/>
          </a:p>
          <a:p>
            <a:pPr marL="342900" indent="-342900">
              <a:buAutoNum type="arabicPeriod"/>
            </a:pPr>
            <a:r>
              <a:rPr lang="ru-RU" b="1" dirty="0" err="1" smtClean="0"/>
              <a:t>Зміна</a:t>
            </a:r>
            <a:r>
              <a:rPr lang="ru-RU" b="1" dirty="0" smtClean="0"/>
              <a:t> </a:t>
            </a:r>
            <a:r>
              <a:rPr lang="ru-RU" b="1" dirty="0" err="1" smtClean="0"/>
              <a:t>солоності</a:t>
            </a:r>
            <a:r>
              <a:rPr lang="ru-RU" b="1" dirty="0" smtClean="0"/>
              <a:t> у </a:t>
            </a:r>
            <a:r>
              <a:rPr lang="ru-RU" b="1" dirty="0" err="1" smtClean="0"/>
              <a:t>Дніпро-Бузькому</a:t>
            </a:r>
            <a:r>
              <a:rPr lang="ru-RU" b="1" dirty="0" smtClean="0"/>
              <a:t> </a:t>
            </a:r>
            <a:r>
              <a:rPr lang="ru-RU" b="1" dirty="0" err="1" smtClean="0"/>
              <a:t>лимані</a:t>
            </a:r>
            <a:r>
              <a:rPr lang="ru-RU" b="1" dirty="0" smtClean="0"/>
              <a:t> до </a:t>
            </a:r>
            <a:r>
              <a:rPr lang="ru-RU" b="1" dirty="0" err="1" smtClean="0"/>
              <a:t>рівня</a:t>
            </a:r>
            <a:r>
              <a:rPr lang="ru-RU" b="1" dirty="0" smtClean="0"/>
              <a:t> 0,2 ‰ </a:t>
            </a:r>
            <a:r>
              <a:rPr lang="ru-RU" b="1" dirty="0" err="1" smtClean="0"/>
              <a:t>призвела</a:t>
            </a:r>
            <a:r>
              <a:rPr lang="ru-RU" b="1" dirty="0" smtClean="0"/>
              <a:t> до </a:t>
            </a:r>
            <a:r>
              <a:rPr lang="ru-RU" b="1" dirty="0" err="1" smtClean="0"/>
              <a:t>змін</a:t>
            </a:r>
            <a:r>
              <a:rPr lang="ru-RU" b="1" dirty="0" smtClean="0"/>
              <a:t> в </a:t>
            </a:r>
            <a:r>
              <a:rPr lang="ru-RU" b="1" dirty="0" err="1" smtClean="0"/>
              <a:t>екосистемах</a:t>
            </a:r>
            <a:r>
              <a:rPr lang="ru-RU" b="1" dirty="0" smtClean="0"/>
              <a:t> лиману та Чорного моря.</a:t>
            </a:r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AD163C2-8FB7-D50E-8940-C23BA8080CC0}"/>
              </a:ext>
            </a:extLst>
          </p:cNvPr>
          <p:cNvSpPr txBox="1"/>
          <p:nvPr/>
        </p:nvSpPr>
        <p:spPr>
          <a:xfrm>
            <a:off x="3811977" y="3534936"/>
            <a:ext cx="2284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Distribution of pollution as of</a:t>
            </a:r>
          </a:p>
        </p:txBody>
      </p:sp>
    </p:spTree>
    <p:extLst>
      <p:ext uri="{BB962C8B-B14F-4D97-AF65-F5344CB8AC3E}">
        <p14:creationId xmlns="" xmlns:p14="http://schemas.microsoft.com/office/powerpoint/2010/main" val="153983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A6367E-9136-4A46-81DC-714CCA29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79" y="126879"/>
            <a:ext cx="11157702" cy="1658198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Втрати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води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Каховському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водосховищі</a:t>
            </a:r>
            <a:endParaRPr lang="x-non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8C34AB4-7327-4103-B32C-1F51B868730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90043"/>
            <a:ext cx="6200775" cy="430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26F35B-696A-47CE-894F-5E76FD52D8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790043"/>
            <a:ext cx="6086477" cy="4303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05B618F-C9E7-61D7-02DB-55C2EE819946}"/>
              </a:ext>
            </a:extLst>
          </p:cNvPr>
          <p:cNvSpPr txBox="1"/>
          <p:nvPr/>
        </p:nvSpPr>
        <p:spPr>
          <a:xfrm>
            <a:off x="1278319" y="1569722"/>
            <a:ext cx="451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err="1" smtClean="0"/>
              <a:t>Каховське</a:t>
            </a:r>
            <a:r>
              <a:rPr lang="ru-RU" sz="1000" dirty="0" smtClean="0"/>
              <a:t> </a:t>
            </a:r>
            <a:r>
              <a:rPr lang="ru-RU" sz="1000" dirty="0" err="1" smtClean="0"/>
              <a:t>водосховище</a:t>
            </a:r>
            <a:r>
              <a:rPr lang="ru-RU" sz="1000" dirty="0" smtClean="0"/>
              <a:t> та </a:t>
            </a:r>
            <a:r>
              <a:rPr lang="ru-RU" sz="1000" dirty="0" err="1" smtClean="0"/>
              <a:t>лінія</a:t>
            </a:r>
            <a:r>
              <a:rPr lang="ru-RU" sz="1000" dirty="0" smtClean="0"/>
              <a:t> </a:t>
            </a:r>
            <a:r>
              <a:rPr lang="ru-RU" sz="1000" dirty="0" err="1" smtClean="0"/>
              <a:t>водовідведення</a:t>
            </a:r>
            <a:r>
              <a:rPr lang="ru-RU" sz="1000" dirty="0" smtClean="0"/>
              <a:t> станом на 13 </a:t>
            </a:r>
            <a:r>
              <a:rPr lang="ru-RU" sz="1000" dirty="0" err="1" smtClean="0"/>
              <a:t>червня</a:t>
            </a:r>
            <a:r>
              <a:rPr lang="ru-RU" sz="1000" dirty="0" smtClean="0"/>
              <a:t> 2023 року</a:t>
            </a:r>
          </a:p>
          <a:p>
            <a:pPr algn="ctr"/>
            <a:r>
              <a:rPr lang="ru-RU" sz="1000" dirty="0" err="1" smtClean="0"/>
              <a:t>Від</a:t>
            </a:r>
            <a:r>
              <a:rPr lang="ru-RU" sz="1000" dirty="0" smtClean="0"/>
              <a:t> м. </a:t>
            </a:r>
            <a:r>
              <a:rPr lang="ru-RU" sz="1000" dirty="0" err="1" smtClean="0"/>
              <a:t>Нікополя</a:t>
            </a:r>
            <a:r>
              <a:rPr lang="ru-RU" sz="1000" dirty="0" smtClean="0"/>
              <a:t> вода </a:t>
            </a:r>
            <a:r>
              <a:rPr lang="ru-RU" sz="1000" dirty="0" err="1" smtClean="0"/>
              <a:t>відійшла</a:t>
            </a:r>
            <a:r>
              <a:rPr lang="ru-RU" sz="1000" dirty="0" smtClean="0"/>
              <a:t> на 300-1000 м</a:t>
            </a:r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CA6E665-BC46-BC99-E579-8D3E44B03E7C}"/>
              </a:ext>
            </a:extLst>
          </p:cNvPr>
          <p:cNvSpPr txBox="1"/>
          <p:nvPr/>
        </p:nvSpPr>
        <p:spPr>
          <a:xfrm>
            <a:off x="2977233" y="4601607"/>
            <a:ext cx="7585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Water intakes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0B0A034-6F51-2B5F-93D9-98B1804A7341}"/>
              </a:ext>
            </a:extLst>
          </p:cNvPr>
          <p:cNvSpPr txBox="1"/>
          <p:nvPr/>
        </p:nvSpPr>
        <p:spPr>
          <a:xfrm>
            <a:off x="2954257" y="4780447"/>
            <a:ext cx="11673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Waste water discharges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E993F1-CFDA-BF7A-61B0-8B558D51E15B}"/>
              </a:ext>
            </a:extLst>
          </p:cNvPr>
          <p:cNvSpPr txBox="1"/>
          <p:nvPr/>
        </p:nvSpPr>
        <p:spPr>
          <a:xfrm>
            <a:off x="2995569" y="4952853"/>
            <a:ext cx="10198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Old Dnipro river bed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6ED694A-CB24-BF3E-CAE0-E8AABB565F2A}"/>
              </a:ext>
            </a:extLst>
          </p:cNvPr>
          <p:cNvSpPr txBox="1"/>
          <p:nvPr/>
        </p:nvSpPr>
        <p:spPr>
          <a:xfrm>
            <a:off x="3027994" y="5131693"/>
            <a:ext cx="12362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Water surface as of 13.06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FD8C908-7A3D-9293-CADF-D3DBB70E4AAB}"/>
              </a:ext>
            </a:extLst>
          </p:cNvPr>
          <p:cNvSpPr txBox="1"/>
          <p:nvPr/>
        </p:nvSpPr>
        <p:spPr>
          <a:xfrm>
            <a:off x="2954257" y="5288278"/>
            <a:ext cx="17491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Beach line before undermining of HPP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9A916A-5731-CFCD-A5BC-F982E6730392}"/>
              </a:ext>
            </a:extLst>
          </p:cNvPr>
          <p:cNvSpPr txBox="1"/>
          <p:nvPr/>
        </p:nvSpPr>
        <p:spPr>
          <a:xfrm>
            <a:off x="3009970" y="5481748"/>
            <a:ext cx="12875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Line of draining as of 09.06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5F8F665-3F05-165A-821D-C9CE7AEE9A42}"/>
              </a:ext>
            </a:extLst>
          </p:cNvPr>
          <p:cNvSpPr txBox="1"/>
          <p:nvPr/>
        </p:nvSpPr>
        <p:spPr>
          <a:xfrm>
            <a:off x="3332459" y="5725318"/>
            <a:ext cx="5293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Isobates</a:t>
            </a:r>
            <a:endParaRPr lang="en-US" sz="8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4C159C9-421D-B171-C68B-C0D3BECEDDB1}"/>
              </a:ext>
            </a:extLst>
          </p:cNvPr>
          <p:cNvSpPr txBox="1"/>
          <p:nvPr/>
        </p:nvSpPr>
        <p:spPr>
          <a:xfrm>
            <a:off x="4401496" y="4641948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Depth of the reservoir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39A3ABD-5F4C-9903-FA3C-E39E3390247B}"/>
              </a:ext>
            </a:extLst>
          </p:cNvPr>
          <p:cNvSpPr txBox="1"/>
          <p:nvPr/>
        </p:nvSpPr>
        <p:spPr>
          <a:xfrm>
            <a:off x="7689643" y="1602894"/>
            <a:ext cx="2956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Осушення Каховського водосховища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A4F6700-D189-7AFC-9A28-9A82C2B23291}"/>
              </a:ext>
            </a:extLst>
          </p:cNvPr>
          <p:cNvSpPr txBox="1"/>
          <p:nvPr/>
        </p:nvSpPr>
        <p:spPr>
          <a:xfrm>
            <a:off x="10377174" y="4672725"/>
            <a:ext cx="18053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Flooded area according to satellite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A6C830E-4B99-E213-927D-5298DD890975}"/>
              </a:ext>
            </a:extLst>
          </p:cNvPr>
          <p:cNvSpPr txBox="1"/>
          <p:nvPr/>
        </p:nvSpPr>
        <p:spPr>
          <a:xfrm>
            <a:off x="10778143" y="4948342"/>
            <a:ext cx="83548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River bed as of 20.06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0DBB40-C6EB-2AAF-5FC6-7A4D30CD8E7A}"/>
              </a:ext>
            </a:extLst>
          </p:cNvPr>
          <p:cNvSpPr txBox="1"/>
          <p:nvPr/>
        </p:nvSpPr>
        <p:spPr>
          <a:xfrm>
            <a:off x="10780368" y="5130809"/>
            <a:ext cx="98135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Water surface as of 20.06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0FB93EE-7AF5-9ADC-BBA1-CD262DA54460}"/>
              </a:ext>
            </a:extLst>
          </p:cNvPr>
          <p:cNvSpPr txBox="1"/>
          <p:nvPr/>
        </p:nvSpPr>
        <p:spPr>
          <a:xfrm>
            <a:off x="10789278" y="5272764"/>
            <a:ext cx="12522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Drained areas from 17.06 to 19.06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E435215-3BC6-C78A-3E63-E8268E9EBDAB}"/>
              </a:ext>
            </a:extLst>
          </p:cNvPr>
          <p:cNvSpPr txBox="1"/>
          <p:nvPr/>
        </p:nvSpPr>
        <p:spPr>
          <a:xfrm>
            <a:off x="10799453" y="5416546"/>
            <a:ext cx="12522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Drained areas from 13.06 to 16.06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34EF7C1-1BF8-FBCD-D406-A065B81902A0}"/>
              </a:ext>
            </a:extLst>
          </p:cNvPr>
          <p:cNvSpPr txBox="1"/>
          <p:nvPr/>
        </p:nvSpPr>
        <p:spPr>
          <a:xfrm>
            <a:off x="10811852" y="5557458"/>
            <a:ext cx="9749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Drained areas as of 09.06</a:t>
            </a:r>
          </a:p>
        </p:txBody>
      </p:sp>
    </p:spTree>
    <p:extLst>
      <p:ext uri="{BB962C8B-B14F-4D97-AF65-F5344CB8AC3E}">
        <p14:creationId xmlns="" xmlns:p14="http://schemas.microsoft.com/office/powerpoint/2010/main" val="348093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D58A8F-7535-4833-AF4D-A0B883C7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852" y="134608"/>
            <a:ext cx="11189707" cy="1658198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Втрати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води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Каховському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водосховищі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фотографії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7101121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99a2c2c3-fdcf-4e63-9c12-39b3de610a76" xsi:nil="true"/>
    <TaxCatchAll xmlns="985ec44e-1bab-4c0b-9df0-6ba128686fc9" xsi:nil="true"/>
    <lcf76f155ced4ddcb4097134ff3c332f xmlns="99a2c2c3-fdcf-4e63-9c12-39b3de610a7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2F79B5BE87D40B73359BB004DC9B5" ma:contentTypeVersion="17" ma:contentTypeDescription="Create a new document." ma:contentTypeScope="" ma:versionID="df91b42384f9acd0dc9c7b2b0ca5a4fb">
  <xsd:schema xmlns:xsd="http://www.w3.org/2001/XMLSchema" xmlns:xs="http://www.w3.org/2001/XMLSchema" xmlns:p="http://schemas.microsoft.com/office/2006/metadata/properties" xmlns:ns2="99a2c2c3-fdcf-4e63-9c12-39b3de610a76" xmlns:ns3="a20aa909-956d-4941-9e8e-d4bf2c5fe97e" xmlns:ns4="985ec44e-1bab-4c0b-9df0-6ba128686fc9" targetNamespace="http://schemas.microsoft.com/office/2006/metadata/properties" ma:root="true" ma:fieldsID="5bdeaf74bd075ed71d0bb4235c38229e" ns2:_="" ns3:_="" ns4:_="">
    <xsd:import namespace="99a2c2c3-fdcf-4e63-9c12-39b3de610a76"/>
    <xsd:import namespace="a20aa909-956d-4941-9e8e-d4bf2c5fe97e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andtim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2c2c3-fdcf-4e63-9c12-39b3de610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eandtime" ma:index="20" nillable="true" ma:displayName="Date and time" ma:format="DateOnly" ma:internalName="Dateandtim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aa909-956d-4941-9e8e-d4bf2c5fe97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cb577e23-b539-4cbb-a753-31a04c3d9a02}" ma:internalName="TaxCatchAll" ma:showField="CatchAllData" ma:web="a20aa909-956d-4941-9e8e-d4bf2c5fe9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71B7E7-F61D-41DE-9888-136F371221EC}">
  <ds:schemaRefs>
    <ds:schemaRef ds:uri="http://schemas.microsoft.com/office/2006/metadata/properties"/>
    <ds:schemaRef ds:uri="985ec44e-1bab-4c0b-9df0-6ba128686fc9"/>
    <ds:schemaRef ds:uri="99a2c2c3-fdcf-4e63-9c12-39b3de610a76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a20aa909-956d-4941-9e8e-d4bf2c5fe97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71D38E7-60A9-495D-AD91-F265D71E85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0E1B1D-C617-4553-B59B-EA12999E18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a2c2c3-fdcf-4e63-9c12-39b3de610a76"/>
    <ds:schemaRef ds:uri="a20aa909-956d-4941-9e8e-d4bf2c5fe97e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160</TotalTime>
  <Words>914</Words>
  <Application>Microsoft Office PowerPoint</Application>
  <PresentationFormat>Довільний</PresentationFormat>
  <Paragraphs>113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Metropolitan</vt:lpstr>
      <vt:lpstr>Damage to the Kakhovka hydroelectric power station</vt:lpstr>
      <vt:lpstr>Підрив Каховської гідроелектростанції</vt:lpstr>
      <vt:lpstr>Наслідки затоплення</vt:lpstr>
      <vt:lpstr>Наслідки затоплення</vt:lpstr>
      <vt:lpstr>Вплив на лісові ресурси</vt:lpstr>
      <vt:lpstr>Наслідки для природно-заповідного фонду</vt:lpstr>
      <vt:lpstr>Вплив на забруднення Чорного моря</vt:lpstr>
      <vt:lpstr>Втрати води в Каховському водосховищі</vt:lpstr>
      <vt:lpstr>Втрати води в Каховському водосховищі (фотографії)</vt:lpstr>
      <vt:lpstr>Розрахунок шкоди та збитків внаслідок руйнування греблі Каховської ГЕС</vt:lpstr>
      <vt:lpstr>Потреба в матеріалах для подолання наслідків аварії на Каховській ГЕС: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Femke van Woesik</dc:creator>
  <cp:lastModifiedBy>zhuk.v</cp:lastModifiedBy>
  <cp:revision>17</cp:revision>
  <dcterms:created xsi:type="dcterms:W3CDTF">2022-07-06T10:01:20Z</dcterms:created>
  <dcterms:modified xsi:type="dcterms:W3CDTF">2023-10-06T08:35:05Z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0x010100B302F79B5BE87D40B73359BB004DC9B5</vt:lpwstr>
  </property>
  <property fmtid="{D5CDD505-2E9C-101B-9397-08002B2CF9AE}" pid="3" name="MediaServiceImageTags">
    <vt:lpwstr/>
  </property>
</Properties>
</file>