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56" r:id="rId5"/>
    <p:sldId id="272" r:id="rId6"/>
    <p:sldId id="295" r:id="rId7"/>
    <p:sldId id="297" r:id="rId8"/>
    <p:sldId id="294" r:id="rId9"/>
    <p:sldId id="299" r:id="rId10"/>
    <p:sldId id="302" r:id="rId11"/>
    <p:sldId id="305" r:id="rId12"/>
    <p:sldId id="301" r:id="rId13"/>
    <p:sldId id="303" r:id="rId14"/>
    <p:sldId id="304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u Sinha" initials="RS" lastIdx="1" clrIdx="0">
    <p:extLst>
      <p:ext uri="{19B8F6BF-5375-455C-9EA6-DF929625EA0E}">
        <p15:presenceInfo xmlns:p15="http://schemas.microsoft.com/office/powerpoint/2012/main" xmlns="" userId="S::RSinha1@worldbank.org::c46a051c-44b6-4a3e-8547-3e7bdfbbf063" providerId="AD"/>
      </p:ext>
    </p:extLst>
  </p:cmAuthor>
  <p:cmAuthor id="2" name="IDI" initials="IDI" lastIdx="1" clrIdx="1">
    <p:extLst>
      <p:ext uri="{19B8F6BF-5375-455C-9EA6-DF929625EA0E}">
        <p15:presenceInfo xmlns:p15="http://schemas.microsoft.com/office/powerpoint/2012/main" xmlns="" userId="I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88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69B655-6BC5-4C29-8490-2583AE137AD2}" v="1" dt="2023-06-23T08:52:05.7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 Plotnykova" userId="4cd8d90e-4012-415d-9d77-b46deb6f1b6d" providerId="ADAL" clId="{CA69B655-6BC5-4C29-8490-2583AE137AD2}"/>
    <pc:docChg chg="modSld">
      <pc:chgData name="Hanna Plotnykova" userId="4cd8d90e-4012-415d-9d77-b46deb6f1b6d" providerId="ADAL" clId="{CA69B655-6BC5-4C29-8490-2583AE137AD2}" dt="2023-06-23T08:51:53.948" v="0" actId="1076"/>
      <pc:docMkLst>
        <pc:docMk/>
      </pc:docMkLst>
      <pc:sldChg chg="modSp mod">
        <pc:chgData name="Hanna Plotnykova" userId="4cd8d90e-4012-415d-9d77-b46deb6f1b6d" providerId="ADAL" clId="{CA69B655-6BC5-4C29-8490-2583AE137AD2}" dt="2023-06-23T08:51:53.948" v="0" actId="1076"/>
        <pc:sldMkLst>
          <pc:docMk/>
          <pc:sldMk cId="1586099042" sldId="256"/>
        </pc:sldMkLst>
        <pc:spChg chg="mod">
          <ac:chgData name="Hanna Plotnykova" userId="4cd8d90e-4012-415d-9d77-b46deb6f1b6d" providerId="ADAL" clId="{CA69B655-6BC5-4C29-8490-2583AE137AD2}" dt="2023-06-23T08:51:53.948" v="0" actId="1076"/>
          <ac:spMkLst>
            <pc:docMk/>
            <pc:sldMk cId="1586099042" sldId="256"/>
            <ac:spMk id="2" creationId="{E1E08D8E-5A18-8681-DD5C-F70E22C5A4A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00B050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solidFill>
                <a:srgbClr val="FF0000"/>
              </a:solidFill>
              <a:ln>
                <a:solidFill>
                  <a:prstClr val="black"/>
                </a:solidFill>
              </a:ln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  <c:txPr>
              <a:bodyPr/>
              <a:lstStyle/>
              <a:p>
                <a:pPr>
                  <a:defRPr sz="1600" b="1"/>
                </a:pPr>
                <a:endParaRPr lang="uk-UA"/>
              </a:p>
            </c:txPr>
          </c:dLbls>
          <c:cat>
            <c:strRef>
              <c:f>Аркуш2!$A$1:$D$1</c:f>
              <c:strCache>
                <c:ptCount val="4"/>
                <c:pt idx="0">
                  <c:v>nature reserve fund</c:v>
                </c:pt>
                <c:pt idx="1">
                  <c:v>water resources</c:v>
                </c:pt>
                <c:pt idx="2">
                  <c:v>forest fund</c:v>
                </c:pt>
                <c:pt idx="3">
                  <c:v>Total</c:v>
                </c:pt>
              </c:strCache>
            </c:strRef>
          </c:cat>
          <c:val>
            <c:numRef>
              <c:f>Аркуш2!$A$2:$D$2</c:f>
              <c:numCache>
                <c:formatCode>General</c:formatCode>
                <c:ptCount val="4"/>
                <c:pt idx="0">
                  <c:v>3.59</c:v>
                </c:pt>
                <c:pt idx="1">
                  <c:v>7.8E-2</c:v>
                </c:pt>
                <c:pt idx="2">
                  <c:v>0.16800000000000001</c:v>
                </c:pt>
                <c:pt idx="3">
                  <c:v>3.85</c:v>
                </c:pt>
              </c:numCache>
            </c:numRef>
          </c:val>
        </c:ser>
        <c:axId val="51422336"/>
        <c:axId val="51424256"/>
      </c:barChart>
      <c:catAx>
        <c:axId val="51422336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uk-UA"/>
          </a:p>
        </c:txPr>
        <c:crossAx val="51424256"/>
        <c:crosses val="autoZero"/>
        <c:auto val="1"/>
        <c:lblAlgn val="ctr"/>
        <c:lblOffset val="100"/>
      </c:catAx>
      <c:valAx>
        <c:axId val="514242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uk-UA"/>
          </a:p>
        </c:txPr>
        <c:crossAx val="51422336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586DA-C3DB-DA4F-A96A-47F5493BCB97}" type="datetimeFigureOut">
              <a:rPr lang="nl-NL" smtClean="0"/>
              <a:pPr/>
              <a:t>6-10-2023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CE8E5-52E9-344D-943D-E5EC8CCACFC7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83275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CE8E5-52E9-344D-943D-E5EC8CCACFC7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681331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1269750-8346-D646-A783-70FC75496BBE}" type="datetimeFigureOut">
              <a:rPr lang="nl-NL" smtClean="0"/>
              <a:pPr/>
              <a:t>6-10-2023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212D8CD-EDF4-E34B-A52D-87F65643710C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4174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9750-8346-D646-A783-70FC75496BBE}" type="datetimeFigureOut">
              <a:rPr lang="nl-NL" smtClean="0"/>
              <a:pPr/>
              <a:t>6-10-2023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8CD-EDF4-E34B-A52D-87F65643710C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9247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9750-8346-D646-A783-70FC75496BBE}" type="datetimeFigureOut">
              <a:rPr lang="nl-NL" smtClean="0"/>
              <a:pPr/>
              <a:t>6-10-2023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8CD-EDF4-E34B-A52D-87F65643710C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4011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9750-8346-D646-A783-70FC75496BBE}" type="datetimeFigureOut">
              <a:rPr lang="nl-NL" smtClean="0"/>
              <a:pPr/>
              <a:t>6-10-2023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8CD-EDF4-E34B-A52D-87F65643710C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51144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9750-8346-D646-A783-70FC75496BBE}" type="datetimeFigureOut">
              <a:rPr lang="nl-NL" smtClean="0"/>
              <a:pPr/>
              <a:t>6-10-2023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8CD-EDF4-E34B-A52D-87F65643710C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50396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9750-8346-D646-A783-70FC75496BBE}" type="datetimeFigureOut">
              <a:rPr lang="nl-NL" smtClean="0"/>
              <a:pPr/>
              <a:t>6-10-2023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8CD-EDF4-E34B-A52D-87F65643710C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52595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9750-8346-D646-A783-70FC75496BBE}" type="datetimeFigureOut">
              <a:rPr lang="nl-NL" smtClean="0"/>
              <a:pPr/>
              <a:t>6-10-2023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8CD-EDF4-E34B-A52D-87F65643710C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3286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9750-8346-D646-A783-70FC75496BBE}" type="datetimeFigureOut">
              <a:rPr lang="nl-NL" smtClean="0"/>
              <a:pPr/>
              <a:t>6-10-2023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8CD-EDF4-E34B-A52D-87F65643710C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599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9750-8346-D646-A783-70FC75496BBE}" type="datetimeFigureOut">
              <a:rPr lang="nl-NL" smtClean="0"/>
              <a:pPr/>
              <a:t>6-10-2023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8CD-EDF4-E34B-A52D-87F65643710C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4774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69750-8346-D646-A783-70FC75496BBE}" type="datetimeFigureOut">
              <a:rPr lang="nl-NL" smtClean="0"/>
              <a:pPr/>
              <a:t>6-10-2023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212D8CD-EDF4-E34B-A52D-87F65643710C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631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1269750-8346-D646-A783-70FC75496BBE}" type="datetimeFigureOut">
              <a:rPr lang="nl-NL" smtClean="0"/>
              <a:pPr/>
              <a:t>6-10-2023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212D8CD-EDF4-E34B-A52D-87F65643710C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026816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1269750-8346-D646-A783-70FC75496BBE}" type="datetimeFigureOut">
              <a:rPr lang="nl-NL" smtClean="0"/>
              <a:pPr/>
              <a:t>6-10-2023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212D8CD-EDF4-E34B-A52D-87F65643710C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03407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lag_of_Ukrain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DAFA9A5-03CC-4F94-B964-70682CDB0B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E08D8E-5A18-8681-DD5C-F70E22C5A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0342" y="1130063"/>
            <a:ext cx="3467051" cy="3352800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FFFF00"/>
                </a:solidFill>
              </a:rPr>
              <a:t>Damage to the </a:t>
            </a:r>
            <a:r>
              <a:rPr lang="en-US" sz="4800" b="1" err="1">
                <a:solidFill>
                  <a:srgbClr val="FFFF00"/>
                </a:solidFill>
              </a:rPr>
              <a:t>Kakhovka</a:t>
            </a:r>
            <a:r>
              <a:rPr lang="en-US" sz="4800" b="1">
                <a:solidFill>
                  <a:srgbClr val="FFFF00"/>
                </a:solidFill>
              </a:rPr>
              <a:t> hydroelectric power station</a:t>
            </a:r>
            <a:endParaRPr lang="nl-NL" sz="4800" b="1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3EE8F01-5263-18AD-F2BB-5E5872D33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43" y="703511"/>
            <a:ext cx="3794319" cy="4320181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KAHOVKA HYDROELECTRIC PLANT. </a:t>
            </a:r>
            <a:endParaRPr lang="uk-UA" sz="3600" b="1" dirty="0" smtClean="0">
              <a:solidFill>
                <a:srgbClr val="FFFFFF"/>
              </a:solidFill>
            </a:endParaRPr>
          </a:p>
          <a:p>
            <a:r>
              <a:rPr lang="en-US" sz="3600" b="1" dirty="0" smtClean="0">
                <a:solidFill>
                  <a:srgbClr val="FFFFFF"/>
                </a:solidFill>
              </a:rPr>
              <a:t>WATER TERRORISM.</a:t>
            </a:r>
            <a:endParaRPr lang="uk-UA" sz="3600" b="1" dirty="0" smtClean="0">
              <a:solidFill>
                <a:srgbClr val="FFFFFF"/>
              </a:solidFill>
            </a:endParaRPr>
          </a:p>
          <a:p>
            <a:r>
              <a:rPr lang="en-US" sz="3600" b="1" dirty="0" smtClean="0">
                <a:solidFill>
                  <a:srgbClr val="FFFFFF"/>
                </a:solidFill>
              </a:rPr>
              <a:t>THE BIGGEST MAN-MADE DISASTER IN THE LAST DECADE</a:t>
            </a:r>
            <a:endParaRPr lang="uk-UA" sz="3600" b="1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3B36B60-731F-409B-A240-BBF521AB74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3C108940-DEBC-4E07-903A-59DBECA0D0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432293" y="0"/>
            <a:ext cx="5288258" cy="352550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A657825-CFA5-4DA3-BA3D-0883696C2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293" y="3567956"/>
            <a:ext cx="5351863" cy="330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609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FAC3DA-5ACE-4157-96CB-B38D27F0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4593"/>
            <a:ext cx="10772775" cy="1658198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Calculation of damages and losses</a:t>
            </a:r>
            <a:endParaRPr lang="x-none" b="1">
              <a:solidFill>
                <a:srgbClr val="C0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BE43FCF-1398-4D86-A0E0-D2CE70F89470}"/>
              </a:ext>
            </a:extLst>
          </p:cNvPr>
          <p:cNvSpPr/>
          <p:nvPr/>
        </p:nvSpPr>
        <p:spPr>
          <a:xfrm>
            <a:off x="6524298" y="1620913"/>
            <a:ext cx="5348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dirty="0"/>
              <a:t>According to the information of the State Environmental Inspection of Ukraine, approximate calculations of the damage</a:t>
            </a:r>
            <a:r>
              <a:rPr lang="en-US" dirty="0"/>
              <a:t> caused by </a:t>
            </a:r>
            <a:r>
              <a:rPr lang="x-none" dirty="0"/>
              <a:t>the armed aggression of Russian Federation</a:t>
            </a:r>
            <a:r>
              <a:rPr lang="en-US" dirty="0"/>
              <a:t>, namely </a:t>
            </a:r>
            <a:r>
              <a:rPr lang="x-none" dirty="0"/>
              <a:t>the detonation of the Kakhovskaya HPP on June 6, 2023</a:t>
            </a:r>
            <a:r>
              <a:rPr lang="en-US" dirty="0"/>
              <a:t>,</a:t>
            </a:r>
            <a:r>
              <a:rPr lang="x-none" dirty="0"/>
              <a:t> were made</a:t>
            </a:r>
            <a:r>
              <a:rPr lang="en-US" dirty="0"/>
              <a:t>. As a result we have the following (amount of damage/losses)</a:t>
            </a:r>
            <a:r>
              <a:rPr lang="x-none" dirty="0"/>
              <a:t>:</a:t>
            </a:r>
            <a:endParaRPr lang="uk-UA" dirty="0"/>
          </a:p>
          <a:p>
            <a:pPr marL="285750" indent="-285750">
              <a:buFontTx/>
              <a:buChar char="-"/>
            </a:pPr>
            <a:r>
              <a:rPr lang="x-none" b="1" dirty="0"/>
              <a:t>1.26 billion</a:t>
            </a:r>
            <a:r>
              <a:rPr lang="uk-UA" b="1" dirty="0"/>
              <a:t> </a:t>
            </a:r>
            <a:r>
              <a:rPr lang="en-US" b="1" dirty="0"/>
              <a:t>USD</a:t>
            </a:r>
            <a:r>
              <a:rPr lang="x-none" b="1" dirty="0"/>
              <a:t> – objects of the nature reserve fund</a:t>
            </a:r>
            <a:r>
              <a:rPr lang="x-none" dirty="0"/>
              <a:t>;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x-none" b="1" dirty="0"/>
              <a:t>0.012 billion </a:t>
            </a:r>
            <a:r>
              <a:rPr lang="en-US" b="1" dirty="0"/>
              <a:t>USD</a:t>
            </a:r>
            <a:r>
              <a:rPr lang="x-none" b="1" dirty="0"/>
              <a:t> - pollution of the Dnipro River</a:t>
            </a:r>
            <a:r>
              <a:rPr lang="x-none" dirty="0"/>
              <a:t>;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x-none" b="1" dirty="0"/>
              <a:t>0.026 </a:t>
            </a:r>
            <a:r>
              <a:rPr lang="en-US" b="1" dirty="0"/>
              <a:t>billion</a:t>
            </a:r>
            <a:r>
              <a:rPr lang="x-none" b="1" dirty="0"/>
              <a:t> </a:t>
            </a:r>
            <a:r>
              <a:rPr lang="en-US" b="1" dirty="0"/>
              <a:t>USD</a:t>
            </a:r>
            <a:r>
              <a:rPr lang="x-none" b="1" dirty="0"/>
              <a:t> – pollution by fertilizers, pesticides and agrochemicals</a:t>
            </a:r>
            <a:r>
              <a:rPr lang="x-none" dirty="0"/>
              <a:t>;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x-none" b="1" dirty="0"/>
              <a:t>0.040 billion </a:t>
            </a:r>
            <a:r>
              <a:rPr lang="en-US" b="1" dirty="0"/>
              <a:t>USD –</a:t>
            </a:r>
            <a:r>
              <a:rPr lang="x-none" b="1" dirty="0"/>
              <a:t> loss of water resources accumulated in the Kakhovsky Reservoir</a:t>
            </a:r>
            <a:r>
              <a:rPr lang="x-none" dirty="0"/>
              <a:t>;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x-none" b="1" dirty="0"/>
              <a:t>0.168 billion </a:t>
            </a:r>
            <a:r>
              <a:rPr lang="en-US" b="1" dirty="0"/>
              <a:t>USD</a:t>
            </a:r>
            <a:r>
              <a:rPr lang="x-none" b="1" dirty="0"/>
              <a:t> – damage to the forest fund</a:t>
            </a:r>
            <a:r>
              <a:rPr lang="x-none" dirty="0"/>
              <a:t>;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x-none" b="1" dirty="0"/>
              <a:t>0.024 </a:t>
            </a:r>
            <a:r>
              <a:rPr lang="en-US" b="1" dirty="0"/>
              <a:t>billion USD</a:t>
            </a:r>
            <a:r>
              <a:rPr lang="x-none" b="1" dirty="0"/>
              <a:t> – damage from the probable death of wild animals</a:t>
            </a:r>
            <a:r>
              <a:rPr lang="x-none" dirty="0"/>
              <a:t>.</a:t>
            </a:r>
            <a:endParaRPr lang="en-US" dirty="0"/>
          </a:p>
          <a:p>
            <a:r>
              <a:rPr lang="en-US" dirty="0"/>
              <a:t>      </a:t>
            </a:r>
            <a:r>
              <a:rPr lang="x-none" b="1" dirty="0"/>
              <a:t>The estimated amount of losses is 1.50 billion</a:t>
            </a:r>
            <a:r>
              <a:rPr lang="en-US" b="1" dirty="0"/>
              <a:t> USD</a:t>
            </a:r>
            <a:endParaRPr lang="x-none" b="1" dirty="0"/>
          </a:p>
        </p:txBody>
      </p:sp>
      <p:graphicFrame>
        <p:nvGraphicFramePr>
          <p:cNvPr id="15" name="Діаграма 14"/>
          <p:cNvGraphicFramePr/>
          <p:nvPr/>
        </p:nvGraphicFramePr>
        <p:xfrm>
          <a:off x="543786" y="1762699"/>
          <a:ext cx="5790914" cy="4120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80913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159969"/>
            <a:ext cx="10772775" cy="16581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Needs for materials to overcome the consequences of the explosion of the </a:t>
            </a:r>
            <a:r>
              <a:rPr lang="en-US" b="1" dirty="0" err="1">
                <a:solidFill>
                  <a:srgbClr val="00B050"/>
                </a:solidFill>
              </a:rPr>
              <a:t>Kakhovka</a:t>
            </a:r>
            <a:r>
              <a:rPr lang="en-US" b="1" dirty="0">
                <a:solidFill>
                  <a:srgbClr val="00B050"/>
                </a:solidFill>
              </a:rPr>
              <a:t> hydroelectric power station: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4037" y="1818167"/>
            <a:ext cx="390214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The State Water Resources Agency and the State Environmental Inspection need to: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Mobile laboratories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Laboratory equipment (spectrometers,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photocolorimeters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conductometers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analyzers, portable refrigerators);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Test kits for determination of pollutants;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Reagents for laboratory analysis;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273749" y="1818167"/>
            <a:ext cx="430618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National natural parks: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Off-road equipment (tractors, excavators, armored cars, SUVs);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Watercraft (boats, boats);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Means of communication (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starlinks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radio stations);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Power supplies (electric generators, solar batteries);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Work tools (chainsaws, axes, shovels).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273749" y="4174452"/>
            <a:ext cx="460389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List of waste treatment equipment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Containers for collecting bulky household waste;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Specialized vehicles;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Garbage sorting complex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Container for collecting hazardous waste;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Mobile incinerator complex.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04037" y="4174452"/>
            <a:ext cx="33492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Seed material of herbs and plants: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alfalfa;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grunt;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clover;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oatmeal;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wheatgrass;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woodcock;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warbler;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and other cereals and legumes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9706F9-D10D-A858-97E5-CE2062FB8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E85A08D-2919-41AB-81DD-01B78158D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2852" y="2606040"/>
            <a:ext cx="9226296" cy="1645920"/>
          </a:xfrm>
        </p:spPr>
        <p:txBody>
          <a:bodyPr/>
          <a:lstStyle/>
          <a:p>
            <a:pPr algn="ctr"/>
            <a:r>
              <a:rPr lang="en-US" b="1"/>
              <a:t>Discussion &amp; Questions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41251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D9699C9-77F1-4E33-A750-CB78C7EA29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6194" y="809244"/>
            <a:ext cx="3685032" cy="5239512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809DA45-F5B5-47CD-B490-9C24614F59B7}"/>
              </a:ext>
            </a:extLst>
          </p:cNvPr>
          <p:cNvSpPr/>
          <p:nvPr/>
        </p:nvSpPr>
        <p:spPr>
          <a:xfrm>
            <a:off x="712424" y="2916289"/>
            <a:ext cx="57491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undermining of the </a:t>
            </a:r>
            <a:r>
              <a:rPr lang="en-US" b="1" dirty="0" err="1"/>
              <a:t>Kakhovskaya</a:t>
            </a:r>
            <a:r>
              <a:rPr lang="en-US" b="1" dirty="0"/>
              <a:t> HPP dam, which took place on June 6, 2023, is the largest act of ecocide committed by Russia since the beginning of the full-scale invasion of Ukraine</a:t>
            </a:r>
            <a:endParaRPr lang="x-none" b="1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D27AD8C-5FD0-4AA9-9086-540DFDB22D9A}"/>
              </a:ext>
            </a:extLst>
          </p:cNvPr>
          <p:cNvSpPr/>
          <p:nvPr/>
        </p:nvSpPr>
        <p:spPr>
          <a:xfrm>
            <a:off x="591238" y="4591641"/>
            <a:ext cx="57491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/>
              <a:t>The destruction of the hydropower station and the dam of the Kakhov reservoir led to uncontrolled release of a huge volume of water, </a:t>
            </a:r>
            <a:r>
              <a:rPr lang="en-US" b="1" dirty="0"/>
              <a:t>and by </a:t>
            </a:r>
            <a:r>
              <a:rPr lang="x-none" b="1"/>
              <a:t>06/13/2023, a total of 14,395 cubic km or 72.5% of the </a:t>
            </a:r>
            <a:r>
              <a:rPr lang="en-US" b="1" dirty="0"/>
              <a:t>pre-explosion water </a:t>
            </a:r>
            <a:r>
              <a:rPr lang="x-none" b="1"/>
              <a:t>volume was lost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52D53C6-5AD3-41A3-8E1B-CE13AC6024E1}"/>
              </a:ext>
            </a:extLst>
          </p:cNvPr>
          <p:cNvSpPr/>
          <p:nvPr/>
        </p:nvSpPr>
        <p:spPr>
          <a:xfrm>
            <a:off x="8033476" y="4641872"/>
            <a:ext cx="23360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volume of water was reduced by 14.775 billion cubic km.</a:t>
            </a:r>
            <a:endParaRPr lang="x-none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5E4CCFD-DA40-42B7-B815-6ADCBEFC5F25}"/>
              </a:ext>
            </a:extLst>
          </p:cNvPr>
          <p:cNvSpPr/>
          <p:nvPr/>
        </p:nvSpPr>
        <p:spPr>
          <a:xfrm>
            <a:off x="7992563" y="2891780"/>
            <a:ext cx="2241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/>
              <a:t>The total </a:t>
            </a:r>
            <a:r>
              <a:rPr lang="en-US" b="1" dirty="0"/>
              <a:t>fall of stage</a:t>
            </a:r>
            <a:r>
              <a:rPr lang="x-none" b="1"/>
              <a:t> is 8.02 m </a:t>
            </a:r>
            <a:r>
              <a:rPr lang="en-US" b="1" dirty="0"/>
              <a:t>lower than </a:t>
            </a:r>
            <a:r>
              <a:rPr lang="x-none" b="1"/>
              <a:t>the design level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64B40BFA-931C-49F1-A75E-FF4181126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07" y="562595"/>
            <a:ext cx="7241300" cy="165819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Undermining the </a:t>
            </a:r>
            <a:r>
              <a:rPr lang="en-US" b="1" dirty="0" err="1">
                <a:solidFill>
                  <a:srgbClr val="7030A0"/>
                </a:solidFill>
              </a:rPr>
              <a:t>Kakhovka</a:t>
            </a: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hydropower station</a:t>
            </a:r>
            <a:endParaRPr lang="x-none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994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D6CA87-F76C-4B08-A00B-9A633987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B0F0"/>
                </a:solidFill>
              </a:rPr>
              <a:t>Consequences of flooding</a:t>
            </a:r>
            <a:endParaRPr lang="x-none" b="1">
              <a:solidFill>
                <a:srgbClr val="00B0F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25F7BA0-DE8A-40D2-B10C-07DFC409CB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6560" y="1781505"/>
            <a:ext cx="3686774" cy="21998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0965B9-E4C3-47A4-A7FF-F758CE614D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6560" y="4158644"/>
            <a:ext cx="3686774" cy="21998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597D12F-3C32-4354-A514-2C07725C41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11966" y="1781505"/>
            <a:ext cx="3307354" cy="21998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488A146-3499-47E0-BDDC-6F7A2CB84A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11966" y="4158644"/>
            <a:ext cx="3316265" cy="21998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5B2DF85-DEEC-496D-A3DB-7EF42D2FD7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19321" y="1342252"/>
            <a:ext cx="4486120" cy="54290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872842-AB54-034D-ABA7-FCCC1A4B3AB7}"/>
              </a:ext>
            </a:extLst>
          </p:cNvPr>
          <p:cNvSpPr txBox="1"/>
          <p:nvPr/>
        </p:nvSpPr>
        <p:spPr>
          <a:xfrm>
            <a:off x="9142816" y="2050009"/>
            <a:ext cx="13821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Hydrological post at Kherson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C3FB9C-83A1-AF3D-ADEC-C8E70437665E}"/>
              </a:ext>
            </a:extLst>
          </p:cNvPr>
          <p:cNvSpPr txBox="1"/>
          <p:nvPr/>
        </p:nvSpPr>
        <p:spPr>
          <a:xfrm rot="10800000">
            <a:off x="7528231" y="3283839"/>
            <a:ext cx="276999" cy="10188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600" dirty="0"/>
              <a:t>Level in </a:t>
            </a:r>
            <a:r>
              <a:rPr lang="ru-RU" sz="600" dirty="0"/>
              <a:t>с</a:t>
            </a:r>
            <a:r>
              <a:rPr lang="en-US" sz="600" dirty="0"/>
              <a:t>m over O of the post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58DBF4D-27C7-AA00-96DD-6638200FE46E}"/>
              </a:ext>
            </a:extLst>
          </p:cNvPr>
          <p:cNvSpPr txBox="1"/>
          <p:nvPr/>
        </p:nvSpPr>
        <p:spPr>
          <a:xfrm>
            <a:off x="9598069" y="5258555"/>
            <a:ext cx="47160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Day/time</a:t>
            </a:r>
          </a:p>
        </p:txBody>
      </p:sp>
    </p:spTree>
    <p:extLst>
      <p:ext uri="{BB962C8B-B14F-4D97-AF65-F5344CB8AC3E}">
        <p14:creationId xmlns:p14="http://schemas.microsoft.com/office/powerpoint/2010/main" xmlns="" val="429287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A46932-2951-407B-BA2E-C81E5B26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Consequences of flooding</a:t>
            </a:r>
            <a:endParaRPr lang="x-none" dirty="0">
              <a:solidFill>
                <a:srgbClr val="00B0F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EE14D0E-5FED-4EA0-980F-A9675C9615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157731"/>
            <a:ext cx="6509753" cy="46035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A7C47F-0E6A-4AF4-B082-FF930EFBEE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56050" y="2157731"/>
            <a:ext cx="6035950" cy="45269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9C9D9F-9839-4686-34FE-60171DB5705C}"/>
              </a:ext>
            </a:extLst>
          </p:cNvPr>
          <p:cNvSpPr txBox="1"/>
          <p:nvPr/>
        </p:nvSpPr>
        <p:spPr>
          <a:xfrm>
            <a:off x="10608366" y="4632304"/>
            <a:ext cx="11833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Flooded municipal areas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E44969-D3C3-7C92-6537-78A96743E2E4}"/>
              </a:ext>
            </a:extLst>
          </p:cNvPr>
          <p:cNvSpPr txBox="1"/>
          <p:nvPr/>
        </p:nvSpPr>
        <p:spPr>
          <a:xfrm>
            <a:off x="10636237" y="4841610"/>
            <a:ext cx="7617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Flooded areas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9AC875-D0F3-6356-3CA7-E7F5E61AA1C3}"/>
              </a:ext>
            </a:extLst>
          </p:cNvPr>
          <p:cNvSpPr txBox="1"/>
          <p:nvPr/>
        </p:nvSpPr>
        <p:spPr>
          <a:xfrm>
            <a:off x="10616359" y="5070306"/>
            <a:ext cx="13372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Boundaries of flooded areas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8E490CD-350D-C18B-6371-97C6A80355B2}"/>
              </a:ext>
            </a:extLst>
          </p:cNvPr>
          <p:cNvSpPr txBox="1"/>
          <p:nvPr/>
        </p:nvSpPr>
        <p:spPr>
          <a:xfrm>
            <a:off x="10924136" y="5289337"/>
            <a:ext cx="10102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Depth of inundation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40D40F-F09F-9B0F-367D-3FB973D2D5AF}"/>
              </a:ext>
            </a:extLst>
          </p:cNvPr>
          <p:cNvSpPr txBox="1"/>
          <p:nvPr/>
        </p:nvSpPr>
        <p:spPr>
          <a:xfrm>
            <a:off x="6616850" y="1788775"/>
            <a:ext cx="4200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Current scenario of the development of the consequences of undermining of </a:t>
            </a:r>
            <a:r>
              <a:rPr lang="en-US" sz="800" dirty="0" err="1"/>
              <a:t>Kakhovskyi</a:t>
            </a:r>
            <a:r>
              <a:rPr lang="en-US" sz="800" dirty="0"/>
              <a:t> reservoir</a:t>
            </a:r>
          </a:p>
          <a:p>
            <a:r>
              <a:rPr lang="en-US" sz="800" dirty="0"/>
              <a:t>Inputs data: width of the passage – 400 m</a:t>
            </a:r>
          </a:p>
          <a:p>
            <a:r>
              <a:rPr lang="en-US" sz="800" dirty="0"/>
              <a:t>Level in the upper pool – 16,7 m</a:t>
            </a:r>
          </a:p>
          <a:p>
            <a:r>
              <a:rPr lang="en-US" sz="800" dirty="0"/>
              <a:t>Calculations as of 36 hours after the destruction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43C594-7B2E-4E85-D0B7-AE973F2CFD49}"/>
              </a:ext>
            </a:extLst>
          </p:cNvPr>
          <p:cNvSpPr txBox="1"/>
          <p:nvPr/>
        </p:nvSpPr>
        <p:spPr>
          <a:xfrm>
            <a:off x="152400" y="2556975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7-8 June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738D5BB-1C9F-4B30-81AD-C43B86D8E7D8}"/>
              </a:ext>
            </a:extLst>
          </p:cNvPr>
          <p:cNvSpPr txBox="1"/>
          <p:nvPr/>
        </p:nvSpPr>
        <p:spPr>
          <a:xfrm>
            <a:off x="1485733" y="1881107"/>
            <a:ext cx="3756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Flooding in Kherson region due to the undermining of </a:t>
            </a:r>
            <a:r>
              <a:rPr lang="en-US" sz="1000" b="1" dirty="0" err="1"/>
              <a:t>Kakhovka</a:t>
            </a:r>
            <a:r>
              <a:rPr lang="en-US" sz="1000" b="1" dirty="0"/>
              <a:t> HPP </a:t>
            </a:r>
          </a:p>
          <a:p>
            <a:pPr algn="ctr"/>
            <a:r>
              <a:rPr lang="en-US" sz="1000" b="1" dirty="0"/>
              <a:t>based on satellite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BEE25FF-E29E-BCA9-5E9D-5EE02E48F096}"/>
              </a:ext>
            </a:extLst>
          </p:cNvPr>
          <p:cNvSpPr txBox="1"/>
          <p:nvPr/>
        </p:nvSpPr>
        <p:spPr>
          <a:xfrm>
            <a:off x="5410440" y="5627480"/>
            <a:ext cx="118333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flooding with depth by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2FB66D6-BDDC-0740-6558-DF1CE0AAD97A}"/>
              </a:ext>
            </a:extLst>
          </p:cNvPr>
          <p:cNvSpPr txBox="1"/>
          <p:nvPr/>
        </p:nvSpPr>
        <p:spPr>
          <a:xfrm>
            <a:off x="5389654" y="5777370"/>
            <a:ext cx="118333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flooding with depth by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8EDDF8E-6A7A-E5F4-D98E-20997969A9C7}"/>
              </a:ext>
            </a:extLst>
          </p:cNvPr>
          <p:cNvSpPr txBox="1"/>
          <p:nvPr/>
        </p:nvSpPr>
        <p:spPr>
          <a:xfrm>
            <a:off x="5490801" y="6022400"/>
            <a:ext cx="118333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Flooded municipal areas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726534C-AB8D-B233-3FDB-2F2A97E6BAC7}"/>
              </a:ext>
            </a:extLst>
          </p:cNvPr>
          <p:cNvSpPr txBox="1"/>
          <p:nvPr/>
        </p:nvSpPr>
        <p:spPr>
          <a:xfrm>
            <a:off x="5490805" y="6171967"/>
            <a:ext cx="75854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Smaller depth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20B7689-0FB0-B59F-D560-3B174C76C3F8}"/>
              </a:ext>
            </a:extLst>
          </p:cNvPr>
          <p:cNvSpPr txBox="1"/>
          <p:nvPr/>
        </p:nvSpPr>
        <p:spPr>
          <a:xfrm>
            <a:off x="5475178" y="6326735"/>
            <a:ext cx="71045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/>
              <a:t>Bigger depth</a:t>
            </a:r>
          </a:p>
        </p:txBody>
      </p:sp>
    </p:spTree>
    <p:extLst>
      <p:ext uri="{BB962C8B-B14F-4D97-AF65-F5344CB8AC3E}">
        <p14:creationId xmlns:p14="http://schemas.microsoft.com/office/powerpoint/2010/main" xmlns="" val="277671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628154-EB5D-4719-A392-4A712D55C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251574"/>
            <a:ext cx="10772775" cy="1658198"/>
          </a:xfrm>
        </p:spPr>
        <p:txBody>
          <a:bodyPr/>
          <a:lstStyle/>
          <a:p>
            <a:r>
              <a:rPr lang="en-US" b="1">
                <a:solidFill>
                  <a:srgbClr val="00B050"/>
                </a:solidFill>
              </a:rPr>
              <a:t>Impact on forest resources</a:t>
            </a:r>
            <a:endParaRPr lang="x-none" b="1">
              <a:solidFill>
                <a:srgbClr val="00B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7685783-FE63-44AE-980F-6ED9E3BDFA8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7194" y="1909772"/>
            <a:ext cx="5327654" cy="396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F802627-B2C7-40F5-B44B-60C18832BAF3}"/>
              </a:ext>
            </a:extLst>
          </p:cNvPr>
          <p:cNvSpPr/>
          <p:nvPr/>
        </p:nvSpPr>
        <p:spPr>
          <a:xfrm>
            <a:off x="5984878" y="1909772"/>
            <a:ext cx="598115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600" b="1" dirty="0"/>
              <a:t>Short-term consequences (up to six months):</a:t>
            </a:r>
            <a:endParaRPr lang="uk-UA" sz="1600" b="1" dirty="0"/>
          </a:p>
          <a:p>
            <a:pPr marL="342900" indent="-342900">
              <a:buAutoNum type="arabicPeriod"/>
            </a:pPr>
            <a:r>
              <a:rPr lang="x-none" sz="1600" dirty="0"/>
              <a:t>Rotting of roots and death of stands due to </a:t>
            </a:r>
            <a:r>
              <a:rPr lang="en-US" sz="1600" dirty="0"/>
              <a:t>the </a:t>
            </a:r>
            <a:r>
              <a:rPr lang="x-none" sz="1600" dirty="0"/>
              <a:t>lack of oxygen.</a:t>
            </a:r>
            <a:endParaRPr lang="uk-UA" sz="1600" dirty="0"/>
          </a:p>
          <a:p>
            <a:pPr marL="342900" indent="-342900">
              <a:buAutoNum type="arabicPeriod"/>
            </a:pPr>
            <a:r>
              <a:rPr lang="x-none" sz="1600" dirty="0"/>
              <a:t>Deterioration of the sanitary condition of stands as a result of mass impact </a:t>
            </a:r>
            <a:r>
              <a:rPr lang="en-US" sz="1600" dirty="0"/>
              <a:t>caused </a:t>
            </a:r>
            <a:r>
              <a:rPr lang="x-none" sz="1600" dirty="0"/>
              <a:t>by diseases and pests.</a:t>
            </a:r>
            <a:endParaRPr lang="uk-UA" sz="1600" dirty="0"/>
          </a:p>
          <a:p>
            <a:pPr marL="342900" indent="-342900">
              <a:buAutoNum type="arabicPeriod"/>
            </a:pPr>
            <a:r>
              <a:rPr lang="x-none" sz="1600" dirty="0"/>
              <a:t>Degradation of soil quality and reduction of its fertility, as well as the spread of erosion processes.</a:t>
            </a:r>
            <a:endParaRPr lang="uk-UA" sz="1600" dirty="0"/>
          </a:p>
          <a:p>
            <a:pPr marL="342900" indent="-342900">
              <a:buAutoNum type="arabicPeriod"/>
            </a:pPr>
            <a:r>
              <a:rPr lang="x-none" sz="1600" dirty="0"/>
              <a:t>Loss</a:t>
            </a:r>
            <a:r>
              <a:rPr lang="en-US" sz="1600" dirty="0"/>
              <a:t>es</a:t>
            </a:r>
            <a:r>
              <a:rPr lang="x-none" sz="1600" dirty="0"/>
              <a:t> of biodiversity in forests and adjacent lands.</a:t>
            </a:r>
            <a:endParaRPr lang="uk-UA" sz="1600" dirty="0"/>
          </a:p>
          <a:p>
            <a:endParaRPr lang="uk-UA" sz="1600" dirty="0"/>
          </a:p>
          <a:p>
            <a:r>
              <a:rPr lang="x-none" sz="1600" b="1" dirty="0"/>
              <a:t>Long-term consequences (more than a year):</a:t>
            </a:r>
            <a:endParaRPr lang="uk-UA" sz="1600" b="1" dirty="0"/>
          </a:p>
          <a:p>
            <a:pPr marL="342900" indent="-342900">
              <a:buAutoNum type="arabicPeriod"/>
            </a:pPr>
            <a:r>
              <a:rPr lang="x-none" sz="1600" dirty="0"/>
              <a:t>Increasing desertification.</a:t>
            </a:r>
            <a:endParaRPr lang="uk-UA" sz="1600" dirty="0"/>
          </a:p>
          <a:p>
            <a:pPr marL="342900" indent="-342900">
              <a:buAutoNum type="arabicPeriod"/>
            </a:pPr>
            <a:r>
              <a:rPr lang="x-none" sz="1600" dirty="0"/>
              <a:t>Changes in the hydrological regime and drying up of plantations</a:t>
            </a:r>
            <a:r>
              <a:rPr lang="en-US" sz="1600" dirty="0"/>
              <a:t> caused by groundwater level </a:t>
            </a:r>
            <a:r>
              <a:rPr lang="x-none" sz="1600" dirty="0"/>
              <a:t>decrease.</a:t>
            </a:r>
            <a:endParaRPr lang="uk-UA" sz="1600" dirty="0"/>
          </a:p>
          <a:p>
            <a:pPr marL="342900" indent="-342900">
              <a:buAutoNum type="arabicPeriod"/>
            </a:pPr>
            <a:r>
              <a:rPr lang="x-none" sz="1600" dirty="0"/>
              <a:t>Threat to </a:t>
            </a:r>
            <a:r>
              <a:rPr lang="en-US" sz="1600" dirty="0"/>
              <a:t>the </a:t>
            </a:r>
            <a:r>
              <a:rPr lang="x-none" sz="1600" dirty="0"/>
              <a:t>ecosystem services provided by forests (water conservation, soil protection </a:t>
            </a:r>
            <a:r>
              <a:rPr lang="en-US" sz="1600" dirty="0"/>
              <a:t>against</a:t>
            </a:r>
            <a:r>
              <a:rPr lang="x-none" sz="1600" dirty="0"/>
              <a:t> water and wind erosion, air purification, oxygen production and carbon absorption).</a:t>
            </a:r>
            <a:endParaRPr lang="uk-UA" sz="1600" dirty="0"/>
          </a:p>
          <a:p>
            <a:pPr marL="342900" indent="-342900">
              <a:buAutoNum type="arabicPeriod"/>
            </a:pPr>
            <a:r>
              <a:rPr lang="x-none" sz="1600" dirty="0"/>
              <a:t>A</a:t>
            </a:r>
            <a:r>
              <a:rPr lang="en-US" sz="1600" dirty="0"/>
              <a:t>n increased risk of </a:t>
            </a:r>
            <a:r>
              <a:rPr lang="x-none" sz="1600" dirty="0"/>
              <a:t>fire</a:t>
            </a:r>
            <a:r>
              <a:rPr lang="en-US" sz="1600" dirty="0"/>
              <a:t>s</a:t>
            </a:r>
            <a:r>
              <a:rPr lang="x-none" sz="1600" dirty="0"/>
              <a:t> due to </a:t>
            </a:r>
            <a:r>
              <a:rPr lang="en-US" sz="1600" dirty="0"/>
              <a:t>lower groundwater </a:t>
            </a:r>
            <a:r>
              <a:rPr lang="x-none" sz="1600" dirty="0"/>
              <a:t>level in conifer plantations.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14940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DBE366-4EAD-43BD-8C7D-A396BBB19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98" y="133143"/>
            <a:ext cx="11080204" cy="1658198"/>
          </a:xfrm>
        </p:spPr>
        <p:txBody>
          <a:bodyPr/>
          <a:lstStyle/>
          <a:p>
            <a:r>
              <a:rPr lang="en-US" b="1"/>
              <a:t>Consequences for the nature reserve fund</a:t>
            </a:r>
            <a:endParaRPr lang="x-none" b="1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4E6E282-017F-4695-A496-13BA51A09C1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9848" y="1645230"/>
            <a:ext cx="6216542" cy="468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1B87969-94FC-4BE1-9DEB-910E279991B9}"/>
              </a:ext>
            </a:extLst>
          </p:cNvPr>
          <p:cNvSpPr/>
          <p:nvPr/>
        </p:nvSpPr>
        <p:spPr>
          <a:xfrm>
            <a:off x="6733681" y="4516681"/>
            <a:ext cx="5250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600" b="1" err="1"/>
              <a:t>Affected</a:t>
            </a:r>
            <a:r>
              <a:rPr lang="x-none" sz="1600" b="1"/>
              <a:t>:</a:t>
            </a:r>
            <a:endParaRPr lang="uk-UA" sz="1600" b="1"/>
          </a:p>
          <a:p>
            <a:pPr marL="342900" indent="-342900">
              <a:buAutoNum type="arabicPeriod"/>
            </a:pPr>
            <a:r>
              <a:rPr lang="x-none" sz="1600" b="1" i="1"/>
              <a:t>Velikiy Lug </a:t>
            </a:r>
            <a:r>
              <a:rPr lang="x-none" sz="1600" b="1"/>
              <a:t>and </a:t>
            </a:r>
            <a:r>
              <a:rPr lang="x-none" sz="1600" b="1" i="1"/>
              <a:t>Kam</a:t>
            </a:r>
            <a:r>
              <a:rPr lang="en-US" sz="1600" b="1" i="1"/>
              <a:t>y</a:t>
            </a:r>
            <a:r>
              <a:rPr lang="x-none" sz="1600" b="1" i="1"/>
              <a:t>anska Sich </a:t>
            </a:r>
            <a:r>
              <a:rPr lang="en-US" sz="1600" b="1"/>
              <a:t>N</a:t>
            </a:r>
            <a:r>
              <a:rPr lang="x-none" sz="1600" b="1"/>
              <a:t>ational </a:t>
            </a:r>
            <a:r>
              <a:rPr lang="en-US" sz="1600" b="1"/>
              <a:t>Reserves</a:t>
            </a:r>
            <a:r>
              <a:rPr lang="x-none" sz="1600" b="1"/>
              <a:t>.</a:t>
            </a:r>
            <a:endParaRPr lang="uk-UA" sz="1600" b="1"/>
          </a:p>
          <a:p>
            <a:pPr marL="342900" indent="-342900">
              <a:buAutoNum type="arabicPeriod"/>
            </a:pPr>
            <a:r>
              <a:rPr lang="x-none" sz="1600" b="1" i="1"/>
              <a:t>Nizhnyodniprovsky</a:t>
            </a:r>
            <a:r>
              <a:rPr lang="x-none" sz="1600" b="1"/>
              <a:t> National </a:t>
            </a:r>
            <a:r>
              <a:rPr lang="en-US" sz="1600" b="1"/>
              <a:t>Reserve</a:t>
            </a:r>
            <a:r>
              <a:rPr lang="x-none" sz="1600" b="1"/>
              <a:t>.</a:t>
            </a:r>
            <a:endParaRPr lang="uk-UA" sz="1600" b="1"/>
          </a:p>
          <a:p>
            <a:pPr marL="342900" indent="-342900">
              <a:buAutoNum type="arabicPeriod"/>
            </a:pPr>
            <a:r>
              <a:rPr lang="x-none" sz="1600" b="1"/>
              <a:t>National </a:t>
            </a:r>
            <a:r>
              <a:rPr lang="en-US" sz="1600" b="1"/>
              <a:t>Reserve </a:t>
            </a:r>
            <a:r>
              <a:rPr lang="x-none" sz="1600" b="1"/>
              <a:t>"</a:t>
            </a:r>
            <a:r>
              <a:rPr lang="x-none" sz="1600" b="1" i="1"/>
              <a:t>Oleshkivski Pisky</a:t>
            </a:r>
            <a:r>
              <a:rPr lang="x-none" sz="1600" b="1"/>
              <a:t>"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AB09889-0016-433F-A05F-4BC9CD3F2C63}"/>
              </a:ext>
            </a:extLst>
          </p:cNvPr>
          <p:cNvSpPr/>
          <p:nvPr/>
        </p:nvSpPr>
        <p:spPr>
          <a:xfrm>
            <a:off x="6629401" y="1780539"/>
            <a:ext cx="5462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600" b="1"/>
              <a:t>The Kakhov</a:t>
            </a:r>
            <a:r>
              <a:rPr lang="en-US" sz="1600" b="1"/>
              <a:t>ka</a:t>
            </a:r>
            <a:r>
              <a:rPr lang="x-none" sz="1600" b="1"/>
              <a:t> reservoir is </a:t>
            </a:r>
            <a:r>
              <a:rPr lang="en-US" sz="1600" b="1"/>
              <a:t>one of the sites at </a:t>
            </a:r>
            <a:r>
              <a:rPr lang="x-none" sz="1600" b="1"/>
              <a:t>the Emerald Network UA0000106 with </a:t>
            </a:r>
            <a:r>
              <a:rPr lang="en-US" sz="1600" b="1"/>
              <a:t>the </a:t>
            </a:r>
            <a:r>
              <a:rPr lang="x-none" sz="1600" b="1"/>
              <a:t>area of 218,119 hectares, recognized by the Standing Committee of the Convention on the Protection of Wild Flora and Fauna and Natural Habitats in Europe (the Berne Convention).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73354FE-F881-4BD4-AA86-9D756B7F66B0}"/>
              </a:ext>
            </a:extLst>
          </p:cNvPr>
          <p:cNvSpPr/>
          <p:nvPr/>
        </p:nvSpPr>
        <p:spPr>
          <a:xfrm>
            <a:off x="6550408" y="3241549"/>
            <a:ext cx="56166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">
              <a:spcAft>
                <a:spcPts val="0"/>
              </a:spcAft>
            </a:pPr>
            <a:r>
              <a:rPr lang="en-US" sz="1600" b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Approximate area is ≈ 80177.80 hectares, water elevation is  +3.12m. Biodiversity losses: 1140 fauna species (mammals, 57 species of mammals (23 of them are in the Red Book of Ukraine); 8 reptile species and 8 amphibian species.</a:t>
            </a:r>
            <a:endParaRPr lang="x-none" sz="1600" b="1"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706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87FBF7-6FAF-46A3-A20B-6EAEB018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08" y="0"/>
            <a:ext cx="10772775" cy="1812483"/>
          </a:xfrm>
        </p:spPr>
        <p:txBody>
          <a:bodyPr/>
          <a:lstStyle/>
          <a:p>
            <a:r>
              <a:rPr lang="en-US" b="1">
                <a:solidFill>
                  <a:srgbClr val="3088E8"/>
                </a:solidFill>
              </a:rPr>
              <a:t>Impact on marine pollution</a:t>
            </a:r>
            <a:endParaRPr lang="x-none" b="1">
              <a:solidFill>
                <a:srgbClr val="3088E8"/>
              </a:solidFill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F3702D87-BC56-44ED-9085-5C5FB08E998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1265" y="1316422"/>
            <a:ext cx="5793051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7EBC067A-2D20-4704-A57F-9998A008AEA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9584" y="4974022"/>
            <a:ext cx="5656416" cy="178943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8FEDEE0-9FE5-4878-AE17-E89D1E24793B}"/>
              </a:ext>
            </a:extLst>
          </p:cNvPr>
          <p:cNvSpPr/>
          <p:nvPr/>
        </p:nvSpPr>
        <p:spPr>
          <a:xfrm>
            <a:off x="6096000" y="1225689"/>
            <a:ext cx="56564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x-none" b="1" dirty="0"/>
              <a:t>Water pollution: </a:t>
            </a:r>
            <a:r>
              <a:rPr lang="en-US" b="1" dirty="0"/>
              <a:t>p</a:t>
            </a:r>
            <a:r>
              <a:rPr lang="x-none" b="1" dirty="0"/>
              <a:t>etroleum products and other hazardous substances that </a:t>
            </a:r>
            <a:r>
              <a:rPr lang="en-US" b="1" dirty="0"/>
              <a:t>were </a:t>
            </a:r>
            <a:r>
              <a:rPr lang="en-US" b="1" dirty="0" err="1"/>
              <a:t>uptaken</a:t>
            </a:r>
            <a:r>
              <a:rPr lang="en-US" b="1" dirty="0"/>
              <a:t> by </a:t>
            </a:r>
            <a:r>
              <a:rPr lang="x-none" b="1" dirty="0"/>
              <a:t>the water will have a negative impact on aquatic biotopes. When an oil film appears on the water surface, it </a:t>
            </a:r>
            <a:r>
              <a:rPr lang="en-US" b="1" dirty="0"/>
              <a:t>causes </a:t>
            </a:r>
            <a:r>
              <a:rPr lang="x-none" b="1" dirty="0"/>
              <a:t>death </a:t>
            </a:r>
            <a:r>
              <a:rPr lang="en-US" b="1" dirty="0"/>
              <a:t>to the </a:t>
            </a:r>
            <a:r>
              <a:rPr lang="x-none" b="1" dirty="0"/>
              <a:t>benthic and pelagic hydrobionts in the larval stages of development.</a:t>
            </a:r>
            <a:endParaRPr lang="uk-UA" b="1" dirty="0"/>
          </a:p>
          <a:p>
            <a:pPr marL="342900" indent="-342900">
              <a:buAutoNum type="arabicPeriod"/>
            </a:pPr>
            <a:r>
              <a:rPr lang="x-none" b="1" dirty="0"/>
              <a:t>Petroleum products and other hazardous substances that </a:t>
            </a:r>
            <a:r>
              <a:rPr lang="en-US" b="1" dirty="0"/>
              <a:t>penetrated </a:t>
            </a:r>
            <a:r>
              <a:rPr lang="x-none" b="1" dirty="0"/>
              <a:t>the soil </a:t>
            </a:r>
            <a:r>
              <a:rPr lang="en-US" b="1" dirty="0"/>
              <a:t>could</a:t>
            </a:r>
            <a:r>
              <a:rPr lang="x-none" b="1" dirty="0"/>
              <a:t> </a:t>
            </a:r>
            <a:r>
              <a:rPr lang="en-US" b="1" dirty="0"/>
              <a:t>have a negative impact on </a:t>
            </a:r>
            <a:r>
              <a:rPr lang="x-none" b="1" dirty="0"/>
              <a:t>the biota.</a:t>
            </a:r>
            <a:endParaRPr lang="uk-UA" b="1" dirty="0"/>
          </a:p>
          <a:p>
            <a:pPr marL="342900" indent="-342900">
              <a:buAutoNum type="arabicPeriod"/>
            </a:pPr>
            <a:r>
              <a:rPr lang="x-none" b="1" dirty="0"/>
              <a:t>Impact on the marine environment: </a:t>
            </a:r>
            <a:r>
              <a:rPr lang="en-US" b="1" dirty="0"/>
              <a:t>o</a:t>
            </a:r>
            <a:r>
              <a:rPr lang="x-none" b="1" dirty="0"/>
              <a:t>il products and hazardous substances </a:t>
            </a:r>
            <a:r>
              <a:rPr lang="en-US" b="1" dirty="0"/>
              <a:t>could </a:t>
            </a:r>
            <a:r>
              <a:rPr lang="x-none" b="1" dirty="0"/>
              <a:t>enter </a:t>
            </a:r>
            <a:r>
              <a:rPr lang="en-US" b="1" dirty="0"/>
              <a:t>the </a:t>
            </a:r>
            <a:r>
              <a:rPr lang="x-none" b="1" dirty="0"/>
              <a:t>Black Sea </a:t>
            </a:r>
            <a:r>
              <a:rPr lang="en-US" b="1" dirty="0"/>
              <a:t>areas that </a:t>
            </a:r>
            <a:r>
              <a:rPr lang="x-none" b="1" dirty="0"/>
              <a:t>belong to </a:t>
            </a:r>
            <a:r>
              <a:rPr lang="en-US" b="1" dirty="0"/>
              <a:t>the </a:t>
            </a:r>
            <a:r>
              <a:rPr lang="x-none" b="1" dirty="0"/>
              <a:t>other countries</a:t>
            </a:r>
            <a:r>
              <a:rPr lang="en-US" b="1" dirty="0"/>
              <a:t>. An intensive and deep quality control of the water will be </a:t>
            </a:r>
            <a:r>
              <a:rPr lang="x-none" b="1" dirty="0"/>
              <a:t>require</a:t>
            </a:r>
            <a:r>
              <a:rPr lang="en-US" b="1" dirty="0"/>
              <a:t>d</a:t>
            </a:r>
            <a:r>
              <a:rPr lang="x-none" b="1" dirty="0"/>
              <a:t> to predict </a:t>
            </a:r>
            <a:r>
              <a:rPr lang="en-US" b="1" dirty="0"/>
              <a:t>possible</a:t>
            </a:r>
            <a:r>
              <a:rPr lang="x-none" b="1" dirty="0"/>
              <a:t> impact on the marine environment.</a:t>
            </a:r>
            <a:endParaRPr lang="uk-UA" b="1" dirty="0"/>
          </a:p>
          <a:p>
            <a:pPr marL="342900" indent="-342900">
              <a:buAutoNum type="arabicPeriod"/>
            </a:pPr>
            <a:r>
              <a:rPr lang="en-US" b="1" dirty="0"/>
              <a:t>I</a:t>
            </a:r>
            <a:r>
              <a:rPr lang="x-none" b="1" dirty="0"/>
              <a:t>mpact on wildlife: </a:t>
            </a:r>
            <a:r>
              <a:rPr lang="en-US" b="1" dirty="0"/>
              <a:t>w</a:t>
            </a:r>
            <a:r>
              <a:rPr lang="x-none" b="1" dirty="0"/>
              <a:t>ater and soil pollution adversely affects wildlife, including birds, fish and other aquatic animals.</a:t>
            </a:r>
            <a:endParaRPr lang="uk-UA" b="1" dirty="0"/>
          </a:p>
          <a:p>
            <a:pPr marL="342900" indent="-342900">
              <a:buAutoNum type="arabicPeriod"/>
            </a:pPr>
            <a:r>
              <a:rPr lang="x-none" b="1" dirty="0"/>
              <a:t>A change in salinity in the Dnipro-Buzka estuary to the level of 0.2 ‰ will lead to changes in the ecosystems of the estuary and the sea.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D163C2-8FB7-D50E-8940-C23BA8080CC0}"/>
              </a:ext>
            </a:extLst>
          </p:cNvPr>
          <p:cNvSpPr txBox="1"/>
          <p:nvPr/>
        </p:nvSpPr>
        <p:spPr>
          <a:xfrm>
            <a:off x="3811977" y="3534936"/>
            <a:ext cx="2284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Distribution of pollution as of</a:t>
            </a:r>
          </a:p>
        </p:txBody>
      </p:sp>
    </p:spTree>
    <p:extLst>
      <p:ext uri="{BB962C8B-B14F-4D97-AF65-F5344CB8AC3E}">
        <p14:creationId xmlns:p14="http://schemas.microsoft.com/office/powerpoint/2010/main" xmlns="" val="153983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A6367E-9136-4A46-81DC-714CCA29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79" y="126879"/>
            <a:ext cx="10772775" cy="1658198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Water losses in the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Kakhovka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reservoir</a:t>
            </a:r>
            <a:endParaRPr lang="x-non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8C34AB4-7327-4103-B32C-1F51B868730C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790043"/>
            <a:ext cx="6200775" cy="430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26F35B-696A-47CE-894F-5E76FD52D8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5999" y="1790043"/>
            <a:ext cx="6086477" cy="43033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5B618F-C9E7-61D7-02DB-55C2EE819946}"/>
              </a:ext>
            </a:extLst>
          </p:cNvPr>
          <p:cNvSpPr txBox="1"/>
          <p:nvPr/>
        </p:nvSpPr>
        <p:spPr>
          <a:xfrm>
            <a:off x="1904291" y="1569722"/>
            <a:ext cx="3267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/>
              <a:t>Kakhovskyi</a:t>
            </a:r>
            <a:r>
              <a:rPr lang="en-US" sz="1000" dirty="0"/>
              <a:t> reservoir and line of draining as of 13 June 2023</a:t>
            </a:r>
          </a:p>
          <a:p>
            <a:pPr algn="ctr"/>
            <a:r>
              <a:rPr lang="en-US" sz="1000" dirty="0"/>
              <a:t>Water went away from Nikopol for 300-1000 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A6E665-BC46-BC99-E579-8D3E44B03E7C}"/>
              </a:ext>
            </a:extLst>
          </p:cNvPr>
          <p:cNvSpPr txBox="1"/>
          <p:nvPr/>
        </p:nvSpPr>
        <p:spPr>
          <a:xfrm>
            <a:off x="2977233" y="4601607"/>
            <a:ext cx="7585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Water intakes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B0A034-6F51-2B5F-93D9-98B1804A7341}"/>
              </a:ext>
            </a:extLst>
          </p:cNvPr>
          <p:cNvSpPr txBox="1"/>
          <p:nvPr/>
        </p:nvSpPr>
        <p:spPr>
          <a:xfrm>
            <a:off x="2954257" y="4780447"/>
            <a:ext cx="11673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Waste water discharges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E993F1-CFDA-BF7A-61B0-8B558D51E15B}"/>
              </a:ext>
            </a:extLst>
          </p:cNvPr>
          <p:cNvSpPr txBox="1"/>
          <p:nvPr/>
        </p:nvSpPr>
        <p:spPr>
          <a:xfrm>
            <a:off x="2995569" y="4952853"/>
            <a:ext cx="10198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Old Dnipro river bed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6ED694A-CB24-BF3E-CAE0-E8AABB565F2A}"/>
              </a:ext>
            </a:extLst>
          </p:cNvPr>
          <p:cNvSpPr txBox="1"/>
          <p:nvPr/>
        </p:nvSpPr>
        <p:spPr>
          <a:xfrm>
            <a:off x="3027994" y="5131693"/>
            <a:ext cx="12362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Water surface as of 13.06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FD8C908-7A3D-9293-CADF-D3DBB70E4AAB}"/>
              </a:ext>
            </a:extLst>
          </p:cNvPr>
          <p:cNvSpPr txBox="1"/>
          <p:nvPr/>
        </p:nvSpPr>
        <p:spPr>
          <a:xfrm>
            <a:off x="2954257" y="5288278"/>
            <a:ext cx="17491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Beach line before undermining of HPP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9A916A-5731-CFCD-A5BC-F982E6730392}"/>
              </a:ext>
            </a:extLst>
          </p:cNvPr>
          <p:cNvSpPr txBox="1"/>
          <p:nvPr/>
        </p:nvSpPr>
        <p:spPr>
          <a:xfrm>
            <a:off x="3009970" y="5481748"/>
            <a:ext cx="12875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Line of draining as of 09.06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5F8F665-3F05-165A-821D-C9CE7AEE9A42}"/>
              </a:ext>
            </a:extLst>
          </p:cNvPr>
          <p:cNvSpPr txBox="1"/>
          <p:nvPr/>
        </p:nvSpPr>
        <p:spPr>
          <a:xfrm>
            <a:off x="3332459" y="5725318"/>
            <a:ext cx="5293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Isobates</a:t>
            </a:r>
            <a:endParaRPr lang="en-US" sz="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4C159C9-421D-B171-C68B-C0D3BECEDDB1}"/>
              </a:ext>
            </a:extLst>
          </p:cNvPr>
          <p:cNvSpPr txBox="1"/>
          <p:nvPr/>
        </p:nvSpPr>
        <p:spPr>
          <a:xfrm>
            <a:off x="4401496" y="4641948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Depth of the reservoir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39A3ABD-5F4C-9903-FA3C-E39E3390247B}"/>
              </a:ext>
            </a:extLst>
          </p:cNvPr>
          <p:cNvSpPr txBox="1"/>
          <p:nvPr/>
        </p:nvSpPr>
        <p:spPr>
          <a:xfrm>
            <a:off x="7689643" y="1602894"/>
            <a:ext cx="3235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Draining of </a:t>
            </a:r>
            <a:r>
              <a:rPr lang="en-US" sz="1400" dirty="0" err="1"/>
              <a:t>Kakhovkyi</a:t>
            </a:r>
            <a:r>
              <a:rPr lang="en-US" sz="1400" dirty="0"/>
              <a:t> reservoir as of 20.06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A4F6700-D189-7AFC-9A28-9A82C2B23291}"/>
              </a:ext>
            </a:extLst>
          </p:cNvPr>
          <p:cNvSpPr txBox="1"/>
          <p:nvPr/>
        </p:nvSpPr>
        <p:spPr>
          <a:xfrm>
            <a:off x="10377174" y="4672725"/>
            <a:ext cx="18053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Flooded area according to satellite 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A6C830E-4B99-E213-927D-5298DD890975}"/>
              </a:ext>
            </a:extLst>
          </p:cNvPr>
          <p:cNvSpPr txBox="1"/>
          <p:nvPr/>
        </p:nvSpPr>
        <p:spPr>
          <a:xfrm>
            <a:off x="10778143" y="4948342"/>
            <a:ext cx="83548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River bed as of 20.06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0DBB40-C6EB-2AAF-5FC6-7A4D30CD8E7A}"/>
              </a:ext>
            </a:extLst>
          </p:cNvPr>
          <p:cNvSpPr txBox="1"/>
          <p:nvPr/>
        </p:nvSpPr>
        <p:spPr>
          <a:xfrm>
            <a:off x="10780368" y="5130809"/>
            <a:ext cx="98135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Water surface as of 20.06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0FB93EE-7AF5-9ADC-BBA1-CD262DA54460}"/>
              </a:ext>
            </a:extLst>
          </p:cNvPr>
          <p:cNvSpPr txBox="1"/>
          <p:nvPr/>
        </p:nvSpPr>
        <p:spPr>
          <a:xfrm>
            <a:off x="10789278" y="5272764"/>
            <a:ext cx="12522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Drained areas from 17.06 to 19.06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E435215-3BC6-C78A-3E63-E8268E9EBDAB}"/>
              </a:ext>
            </a:extLst>
          </p:cNvPr>
          <p:cNvSpPr txBox="1"/>
          <p:nvPr/>
        </p:nvSpPr>
        <p:spPr>
          <a:xfrm>
            <a:off x="10799453" y="5416546"/>
            <a:ext cx="12522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Drained areas from 13.06 to 16.06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34EF7C1-1BF8-FBCD-D406-A065B81902A0}"/>
              </a:ext>
            </a:extLst>
          </p:cNvPr>
          <p:cNvSpPr txBox="1"/>
          <p:nvPr/>
        </p:nvSpPr>
        <p:spPr>
          <a:xfrm>
            <a:off x="10811852" y="5557458"/>
            <a:ext cx="9749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Drained areas as of 09.06</a:t>
            </a:r>
          </a:p>
        </p:txBody>
      </p:sp>
    </p:spTree>
    <p:extLst>
      <p:ext uri="{BB962C8B-B14F-4D97-AF65-F5344CB8AC3E}">
        <p14:creationId xmlns:p14="http://schemas.microsoft.com/office/powerpoint/2010/main" xmlns="" val="348093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D58A8F-7535-4833-AF4D-A0B883C7C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852" y="134608"/>
            <a:ext cx="10772775" cy="165819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Water losses in the</a:t>
            </a:r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Kakhovka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reservoir</a:t>
            </a:r>
            <a:b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(photos)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101121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2F79B5BE87D40B73359BB004DC9B5" ma:contentTypeVersion="17" ma:contentTypeDescription="Create a new document." ma:contentTypeScope="" ma:versionID="df91b42384f9acd0dc9c7b2b0ca5a4fb">
  <xsd:schema xmlns:xsd="http://www.w3.org/2001/XMLSchema" xmlns:xs="http://www.w3.org/2001/XMLSchema" xmlns:p="http://schemas.microsoft.com/office/2006/metadata/properties" xmlns:ns2="99a2c2c3-fdcf-4e63-9c12-39b3de610a76" xmlns:ns3="a20aa909-956d-4941-9e8e-d4bf2c5fe97e" xmlns:ns4="985ec44e-1bab-4c0b-9df0-6ba128686fc9" targetNamespace="http://schemas.microsoft.com/office/2006/metadata/properties" ma:root="true" ma:fieldsID="5bdeaf74bd075ed71d0bb4235c38229e" ns2:_="" ns3:_="" ns4:_="">
    <xsd:import namespace="99a2c2c3-fdcf-4e63-9c12-39b3de610a76"/>
    <xsd:import namespace="a20aa909-956d-4941-9e8e-d4bf2c5fe97e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Dateandtime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2c2c3-fdcf-4e63-9c12-39b3de610a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eandtime" ma:index="20" nillable="true" ma:displayName="Date and time" ma:format="DateOnly" ma:internalName="Dateandtim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aa909-956d-4941-9e8e-d4bf2c5fe97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cb577e23-b539-4cbb-a753-31a04c3d9a02}" ma:internalName="TaxCatchAll" ma:showField="CatchAllData" ma:web="a20aa909-956d-4941-9e8e-d4bf2c5fe9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andtime xmlns="99a2c2c3-fdcf-4e63-9c12-39b3de610a76" xsi:nil="true"/>
    <TaxCatchAll xmlns="985ec44e-1bab-4c0b-9df0-6ba128686fc9" xsi:nil="true"/>
    <lcf76f155ced4ddcb4097134ff3c332f xmlns="99a2c2c3-fdcf-4e63-9c12-39b3de610a7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0E1B1D-C617-4553-B59B-EA12999E18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a2c2c3-fdcf-4e63-9c12-39b3de610a76"/>
    <ds:schemaRef ds:uri="a20aa909-956d-4941-9e8e-d4bf2c5fe97e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1D38E7-60A9-495D-AD91-F265D71E85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71B7E7-F61D-41DE-9888-136F371221EC}">
  <ds:schemaRefs>
    <ds:schemaRef ds:uri="http://schemas.microsoft.com/office/2006/metadata/properties"/>
    <ds:schemaRef ds:uri="985ec44e-1bab-4c0b-9df0-6ba128686fc9"/>
    <ds:schemaRef ds:uri="99a2c2c3-fdcf-4e63-9c12-39b3de610a76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a20aa909-956d-4941-9e8e-d4bf2c5fe97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91</TotalTime>
  <Words>1123</Words>
  <Application>Microsoft Office PowerPoint</Application>
  <PresentationFormat>Довільний</PresentationFormat>
  <Paragraphs>118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Metropolitan</vt:lpstr>
      <vt:lpstr>Damage to the Kakhovka hydroelectric power station</vt:lpstr>
      <vt:lpstr>Undermining the Kakhovka hydropower station</vt:lpstr>
      <vt:lpstr>Consequences of flooding</vt:lpstr>
      <vt:lpstr>Consequences of flooding</vt:lpstr>
      <vt:lpstr>Impact on forest resources</vt:lpstr>
      <vt:lpstr>Consequences for the nature reserve fund</vt:lpstr>
      <vt:lpstr>Impact on marine pollution</vt:lpstr>
      <vt:lpstr>Water losses in the Kakhovka reservoir</vt:lpstr>
      <vt:lpstr>Water losses in the Kakhovka reservoir  (photos)</vt:lpstr>
      <vt:lpstr>Calculation of damages and losses</vt:lpstr>
      <vt:lpstr>Needs for materials to overcome the consequences of the explosion of the Kakhovka hydroelectric power station:</vt:lpstr>
      <vt:lpstr>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Femke van Woesik</dc:creator>
  <cp:lastModifiedBy>zhuk.v</cp:lastModifiedBy>
  <cp:revision>7</cp:revision>
  <dcterms:created xsi:type="dcterms:W3CDTF">2022-07-06T10:01:20Z</dcterms:created>
  <dcterms:modified xsi:type="dcterms:W3CDTF">2023-10-06T08:35:02Z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0x010100B302F79B5BE87D40B73359BB004DC9B5</vt:lpwstr>
  </property>
  <property fmtid="{D5CDD505-2E9C-101B-9397-08002B2CF9AE}" pid="3" name="MediaServiceImageTags">
    <vt:lpwstr/>
  </property>
</Properties>
</file>