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3" r:id="rId9"/>
    <p:sldId id="268" r:id="rId10"/>
    <p:sldId id="269" r:id="rId11"/>
  </p:sldIdLst>
  <p:sldSz cx="18288000" cy="10287000"/>
  <p:notesSz cx="6735763" cy="9866313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ora" pitchFamily="2" charset="-52"/>
      <p:regular r:id="rId16"/>
      <p:bold r:id="rId17"/>
      <p:italic r:id="rId18"/>
      <p:boldItalic r:id="rId19"/>
    </p:embeddedFont>
    <p:embeddedFont>
      <p:font typeface="Montserrat ExtraBold" panose="00000900000000000000" pitchFamily="2" charset="-52"/>
      <p:bold r:id="rId20"/>
    </p:embeddedFont>
    <p:embeddedFont>
      <p:font typeface="Montserrat Medium" panose="00000600000000000000" pitchFamily="2" charset="-52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36" userDrawn="1">
          <p15:clr>
            <a:srgbClr val="A4A3A4"/>
          </p15:clr>
        </p15:guide>
        <p15:guide id="3" orient="horz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22" autoAdjust="0"/>
  </p:normalViewPr>
  <p:slideViewPr>
    <p:cSldViewPr>
      <p:cViewPr varScale="1">
        <p:scale>
          <a:sx n="39" d="100"/>
          <a:sy n="39" d="100"/>
        </p:scale>
        <p:origin x="840" y="52"/>
      </p:cViewPr>
      <p:guideLst>
        <p:guide pos="336"/>
        <p:guide orient="horz"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Зображення, що містить хмара, просто неба, трава, небо&#10;&#10;Автоматично згенерований опис">
            <a:extLst>
              <a:ext uri="{FF2B5EF4-FFF2-40B4-BE49-F238E27FC236}">
                <a16:creationId xmlns:a16="http://schemas.microsoft.com/office/drawing/2014/main" id="{D6C64D6D-CE00-98ED-E8B1-6773B474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" y="0"/>
            <a:ext cx="18285077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71600" y="6855082"/>
            <a:ext cx="56388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3200" spc="141" dirty="0">
                <a:solidFill>
                  <a:srgbClr val="FFFFFF"/>
                </a:solidFill>
                <a:latin typeface="Montserrat Medium" panose="00000600000000000000" pitchFamily="2" charset="-52"/>
              </a:rPr>
              <a:t>для природоохоронних територій</a:t>
            </a:r>
            <a:endParaRPr lang="en-US" sz="3200" spc="141" dirty="0">
              <a:solidFill>
                <a:srgbClr val="FFFFFF"/>
              </a:solidFill>
              <a:latin typeface="Montserrat Medium" panose="00000600000000000000" pitchFamily="2" charset="-52"/>
            </a:endParaRPr>
          </a:p>
          <a:p>
            <a:endParaRPr lang="en-US" sz="3200" spc="141" dirty="0">
              <a:solidFill>
                <a:srgbClr val="FFFFFF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620890-61A0-AFC5-646B-787B1E9DFB96}"/>
              </a:ext>
            </a:extLst>
          </p:cNvPr>
          <p:cNvSpPr txBox="1"/>
          <p:nvPr/>
        </p:nvSpPr>
        <p:spPr>
          <a:xfrm>
            <a:off x="1219200" y="3238500"/>
            <a:ext cx="632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spc="141" dirty="0">
                <a:solidFill>
                  <a:srgbClr val="FFFFFF"/>
                </a:solidFill>
                <a:latin typeface="Montserrat ExtraBold" panose="00000900000000000000" pitchFamily="2" charset="-52"/>
              </a:rPr>
              <a:t>ЕКОЛОГІЧНІ НАСЛІДКИ ВІЙНИ</a:t>
            </a:r>
            <a:endParaRPr lang="uk-UA" sz="6600" dirty="0">
              <a:latin typeface="Montserrat ExtraBold" panose="00000900000000000000" pitchFamily="2" charset="-52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4981544D-6EA8-8308-3FAE-E787BA801F07}"/>
              </a:ext>
            </a:extLst>
          </p:cNvPr>
          <p:cNvSpPr/>
          <p:nvPr/>
        </p:nvSpPr>
        <p:spPr>
          <a:xfrm>
            <a:off x="914400" y="6606421"/>
            <a:ext cx="6324600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 descr="Зображення, що містить текст, Шрифт, Графіка, символ&#10;&#10;Автоматично згенерований опис">
            <a:extLst>
              <a:ext uri="{FF2B5EF4-FFF2-40B4-BE49-F238E27FC236}">
                <a16:creationId xmlns:a16="http://schemas.microsoft.com/office/drawing/2014/main" id="{F9838328-170C-F164-0D30-9711BC98D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97808"/>
            <a:ext cx="2791800" cy="6904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Зображення, що містить просто неба, небо, Міграція тварин, Міграція птахів&#10;&#10;Автоматично згенерований опис">
            <a:extLst>
              <a:ext uri="{FF2B5EF4-FFF2-40B4-BE49-F238E27FC236}">
                <a16:creationId xmlns:a16="http://schemas.microsoft.com/office/drawing/2014/main" id="{87581DDA-40A5-76B6-FB27-916D251853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06611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077200" y="3896107"/>
            <a:ext cx="8572022" cy="2494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79"/>
              </a:lnSpc>
            </a:pPr>
            <a:r>
              <a:rPr lang="en-US" sz="7199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Дякуємо</a:t>
            </a:r>
            <a:r>
              <a:rPr lang="en-US" sz="7199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br>
              <a:rPr lang="uk-UA" sz="7199" dirty="0">
                <a:solidFill>
                  <a:schemeClr val="bg1"/>
                </a:solidFill>
                <a:latin typeface="Montserrat ExtraBold" panose="00000900000000000000" pitchFamily="2" charset="-52"/>
              </a:rPr>
            </a:br>
            <a:r>
              <a:rPr lang="en-US" sz="7199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за</a:t>
            </a:r>
            <a:r>
              <a:rPr lang="en-US" sz="7199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en-US" sz="7199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увагу</a:t>
            </a:r>
            <a:r>
              <a:rPr lang="en-US" sz="7199" dirty="0">
                <a:solidFill>
                  <a:schemeClr val="bg1"/>
                </a:solidFill>
                <a:latin typeface="Montserrat ExtraBold" panose="00000900000000000000" pitchFamily="2" charset="-52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Зображення, що містить акула, Malacopterygii, Плавник, риба&#10;&#10;Автоматично згенерований опис">
            <a:extLst>
              <a:ext uri="{FF2B5EF4-FFF2-40B4-BE49-F238E27FC236}">
                <a16:creationId xmlns:a16="http://schemas.microsoft.com/office/drawing/2014/main" id="{043062AF-5421-8D94-16EF-E44B9E2D96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86" y="3248179"/>
            <a:ext cx="11262113" cy="7038821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204D84C5-6C27-1080-077E-8E639C35F49F}"/>
              </a:ext>
            </a:extLst>
          </p:cNvPr>
          <p:cNvSpPr/>
          <p:nvPr/>
        </p:nvSpPr>
        <p:spPr>
          <a:xfrm>
            <a:off x="1" y="0"/>
            <a:ext cx="70104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" name="TextBox 7"/>
          <p:cNvSpPr txBox="1"/>
          <p:nvPr/>
        </p:nvSpPr>
        <p:spPr>
          <a:xfrm>
            <a:off x="0" y="5299416"/>
            <a:ext cx="6567552" cy="5103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241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uk-UA" dirty="0">
              <a:latin typeface="Montserrat Medium" panose="00000600000000000000" pitchFamily="2" charset="-52"/>
            </a:endParaRPr>
          </a:p>
          <a:p>
            <a:pPr marL="512308" lvl="1" indent="-285750">
              <a:lnSpc>
                <a:spcPts val="2749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Montserrat Medium" panose="00000600000000000000" pitchFamily="2" charset="-52"/>
              </a:rPr>
              <a:t>Біосферний заповідники: "Асканія-Нова" імені Ф.Е. Фальц-</a:t>
            </a:r>
            <a:r>
              <a:rPr lang="uk-UA" dirty="0" err="1">
                <a:latin typeface="Montserrat Medium" panose="00000600000000000000" pitchFamily="2" charset="-52"/>
              </a:rPr>
              <a:t>Фейна</a:t>
            </a:r>
            <a:r>
              <a:rPr lang="uk-UA" dirty="0">
                <a:latin typeface="Montserrat Medium" panose="00000600000000000000" pitchFamily="2" charset="-52"/>
              </a:rPr>
              <a:t> НААН та Чорноморський;</a:t>
            </a:r>
          </a:p>
          <a:p>
            <a:pPr marL="512308" lvl="1" indent="-285750">
              <a:lnSpc>
                <a:spcPts val="2749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Montserrat Medium" panose="00000600000000000000" pitchFamily="2" charset="-52"/>
              </a:rPr>
              <a:t>Природні заповідники: </a:t>
            </a:r>
            <a:r>
              <a:rPr lang="uk-UA" dirty="0" err="1">
                <a:latin typeface="Montserrat Medium" panose="00000600000000000000" pitchFamily="2" charset="-52"/>
              </a:rPr>
              <a:t>Казантипський</a:t>
            </a:r>
            <a:r>
              <a:rPr lang="uk-UA" dirty="0">
                <a:latin typeface="Montserrat Medium" panose="00000600000000000000" pitchFamily="2" charset="-52"/>
              </a:rPr>
              <a:t>, </a:t>
            </a:r>
            <a:r>
              <a:rPr lang="uk-UA" dirty="0" err="1">
                <a:latin typeface="Montserrat Medium" panose="00000600000000000000" pitchFamily="2" charset="-52"/>
              </a:rPr>
              <a:t>Опукський</a:t>
            </a:r>
            <a:r>
              <a:rPr lang="uk-UA" dirty="0">
                <a:latin typeface="Montserrat Medium" panose="00000600000000000000" pitchFamily="2" charset="-52"/>
              </a:rPr>
              <a:t>, Карадазький, Український степовий, Луганський, «Мис Мартьян», Ялтинський </a:t>
            </a:r>
            <a:r>
              <a:rPr lang="uk-UA" dirty="0" err="1">
                <a:latin typeface="Montserrat Medium" panose="00000600000000000000" pitchFamily="2" charset="-52"/>
              </a:rPr>
              <a:t>гірсько</a:t>
            </a:r>
            <a:r>
              <a:rPr lang="uk-UA" dirty="0">
                <a:latin typeface="Montserrat Medium" panose="00000600000000000000" pitchFamily="2" charset="-52"/>
              </a:rPr>
              <a:t>-лісовий, Кримський</a:t>
            </a:r>
          </a:p>
          <a:p>
            <a:pPr marL="512308" lvl="1" indent="-285750">
              <a:lnSpc>
                <a:spcPts val="2749"/>
              </a:lnSpc>
              <a:buFont typeface="Arial" panose="020B0604020202020204" pitchFamily="34" charset="0"/>
              <a:buChar char="•"/>
            </a:pPr>
            <a:r>
              <a:rPr lang="uk-UA" dirty="0">
                <a:latin typeface="Montserrat Medium" panose="00000600000000000000" pitchFamily="2" charset="-52"/>
              </a:rPr>
              <a:t>Національні природні парки: «Великий Луг», Приазовський, «Чарівна гавань», «Меотида», «Білобережжя Святослава», «Джарилгацький», Нижньодніпровський, «Олешківські піски», «Кремінські ліси», Азово-Сиваський</a:t>
            </a:r>
          </a:p>
          <a:p>
            <a:pPr marL="285750" indent="-285750">
              <a:lnSpc>
                <a:spcPts val="2183"/>
              </a:lnSpc>
              <a:buFont typeface="Arial" panose="020B0604020202020204" pitchFamily="34" charset="0"/>
              <a:buChar char="•"/>
            </a:pPr>
            <a:endParaRPr lang="uk-UA" dirty="0">
              <a:latin typeface="Montserrat Medium" panose="00000600000000000000" pitchFamily="2" charset="-52"/>
            </a:endParaRPr>
          </a:p>
          <a:p>
            <a:pPr marL="285750" indent="-285750">
              <a:lnSpc>
                <a:spcPts val="2183"/>
              </a:lnSpc>
              <a:buFont typeface="Arial" panose="020B0604020202020204" pitchFamily="34" charset="0"/>
              <a:buChar char="•"/>
            </a:pPr>
            <a:endParaRPr lang="en-US" dirty="0">
              <a:latin typeface="Montserrat Medium" panose="00000600000000000000" pitchFamily="2" charset="-52"/>
            </a:endParaRPr>
          </a:p>
          <a:p>
            <a:pPr marL="285750" indent="-285750">
              <a:lnSpc>
                <a:spcPts val="218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Montserrat Medium" panose="00000600000000000000" pitchFamily="2" charset="-52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426198" y="8823485"/>
            <a:ext cx="9861801" cy="1463515"/>
            <a:chOff x="0" y="28575"/>
            <a:chExt cx="13782062" cy="1951353"/>
          </a:xfrm>
        </p:grpSpPr>
        <p:sp>
          <p:nvSpPr>
            <p:cNvPr id="9" name="TextBox 9"/>
            <p:cNvSpPr txBox="1"/>
            <p:nvPr/>
          </p:nvSpPr>
          <p:spPr>
            <a:xfrm>
              <a:off x="0" y="374599"/>
              <a:ext cx="13782062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Вибухами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порушуються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геологічні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 і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гідрологічні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властивості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територіи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̆,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гинуть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біоресурси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,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вимирають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дельфіни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,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йде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руйнування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екосистем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,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забруднення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ґрунтів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, </a:t>
              </a:r>
              <a:r>
                <a:rPr lang="en-US" sz="1600" dirty="0" err="1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зменшення</a:t>
              </a:r>
              <a:r>
                <a:rPr lang="en-US" sz="1600" dirty="0">
                  <a:solidFill>
                    <a:srgbClr val="FFFFFF"/>
                  </a:solidFill>
                  <a:latin typeface="Montserrat ExtraBold" panose="00000900000000000000" pitchFamily="2" charset="-52"/>
                </a:rPr>
                <a:t> біорізноманіття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450453" cy="1310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47"/>
                </a:lnSpc>
                <a:spcBef>
                  <a:spcPct val="0"/>
                </a:spcBef>
              </a:pPr>
              <a:endParaRPr lang="en-US" sz="6649" dirty="0">
                <a:solidFill>
                  <a:srgbClr val="FFFFFF"/>
                </a:solidFill>
                <a:latin typeface="Lora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 rot="-10800000">
              <a:off x="11349226" y="669501"/>
              <a:ext cx="450453" cy="1310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47"/>
                </a:lnSpc>
                <a:spcBef>
                  <a:spcPct val="0"/>
                </a:spcBef>
              </a:pPr>
              <a:endParaRPr lang="en-US" sz="6649" dirty="0">
                <a:solidFill>
                  <a:srgbClr val="FFFFFF"/>
                </a:solidFill>
                <a:latin typeface="Lora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C2BFFAB-C316-3371-B3B0-76F97BA953A5}"/>
              </a:ext>
            </a:extLst>
          </p:cNvPr>
          <p:cNvSpPr txBox="1"/>
          <p:nvPr/>
        </p:nvSpPr>
        <p:spPr>
          <a:xfrm>
            <a:off x="475538" y="108159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latin typeface="Montserrat ExtraBold" panose="00000900000000000000" pitchFamily="2" charset="-52"/>
              </a:rPr>
              <a:t>514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9FF463-5B76-7576-A50D-5381D940C070}"/>
              </a:ext>
            </a:extLst>
          </p:cNvPr>
          <p:cNvSpPr txBox="1"/>
          <p:nvPr/>
        </p:nvSpPr>
        <p:spPr>
          <a:xfrm>
            <a:off x="475538" y="6593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tserrat ExtraBold" panose="00000900000000000000" pitchFamily="2" charset="-52"/>
              </a:rPr>
              <a:t>ОКУПОВАНО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BD945-2DC6-A849-5E82-EFED71C204AE}"/>
              </a:ext>
            </a:extLst>
          </p:cNvPr>
          <p:cNvSpPr txBox="1"/>
          <p:nvPr/>
        </p:nvSpPr>
        <p:spPr>
          <a:xfrm>
            <a:off x="2037638" y="1081590"/>
            <a:ext cx="3601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tserrat ExtraBold" panose="00000900000000000000" pitchFamily="2" charset="-52"/>
              </a:rPr>
              <a:t>ТЕРИТОРІЙ ОБ’ЄКТІВ ПЗФ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95DAF9-2BF3-33B4-486C-8B6D8BC8DF27}"/>
              </a:ext>
            </a:extLst>
          </p:cNvPr>
          <p:cNvSpPr txBox="1"/>
          <p:nvPr/>
        </p:nvSpPr>
        <p:spPr>
          <a:xfrm>
            <a:off x="423155" y="1958978"/>
            <a:ext cx="341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>
                <a:latin typeface="Montserrat Medium" panose="00000600000000000000" pitchFamily="2" charset="-52"/>
              </a:rPr>
              <a:t>(0,80 млн га)</a:t>
            </a:r>
            <a:endParaRPr lang="uk-UA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75B543-7084-AC1A-0DFD-BDA23BEB630A}"/>
              </a:ext>
            </a:extLst>
          </p:cNvPr>
          <p:cNvSpPr txBox="1"/>
          <p:nvPr/>
        </p:nvSpPr>
        <p:spPr>
          <a:xfrm>
            <a:off x="423154" y="2786505"/>
            <a:ext cx="445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tserrat ExtraBold" panose="00000900000000000000" pitchFamily="2" charset="-52"/>
              </a:rPr>
              <a:t>ВРАЖЕННЯ ЗАЗНАЛИ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02B359-0D41-AD2D-50D1-9063DDA76E26}"/>
              </a:ext>
            </a:extLst>
          </p:cNvPr>
          <p:cNvSpPr txBox="1"/>
          <p:nvPr/>
        </p:nvSpPr>
        <p:spPr>
          <a:xfrm>
            <a:off x="440176" y="3290866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latin typeface="Montserrat ExtraBold" panose="00000900000000000000" pitchFamily="2" charset="-52"/>
              </a:rPr>
              <a:t>900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C4D8C2-034B-7252-D6C8-263CD6938362}"/>
              </a:ext>
            </a:extLst>
          </p:cNvPr>
          <p:cNvSpPr txBox="1"/>
          <p:nvPr/>
        </p:nvSpPr>
        <p:spPr>
          <a:xfrm>
            <a:off x="2037638" y="3238739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tserrat ExtraBold" panose="00000900000000000000" pitchFamily="2" charset="-52"/>
              </a:rPr>
              <a:t>ОБ’ЄКТІВ ПЗФ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76607F-3B24-1F86-364F-511BDB25122C}"/>
              </a:ext>
            </a:extLst>
          </p:cNvPr>
          <p:cNvSpPr txBox="1"/>
          <p:nvPr/>
        </p:nvSpPr>
        <p:spPr>
          <a:xfrm>
            <a:off x="458335" y="4069736"/>
            <a:ext cx="5870070" cy="130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13"/>
              </a:lnSpc>
              <a:spcBef>
                <a:spcPct val="0"/>
              </a:spcBef>
            </a:pPr>
            <a:r>
              <a:rPr lang="uk-UA" sz="1800" b="1" dirty="0">
                <a:latin typeface="Montserrat Medium" panose="00000600000000000000" pitchFamily="2" charset="-52"/>
              </a:rPr>
              <a:t>(1,24 млн га), у тому числі 3 біосферних заповідники, 9 природних заповідників,  15 національних природних парків, з них досі є окупованими: </a:t>
            </a: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8516F8D6-F796-0B0C-F0C5-3DE12E16F645}"/>
              </a:ext>
            </a:extLst>
          </p:cNvPr>
          <p:cNvSpPr/>
          <p:nvPr/>
        </p:nvSpPr>
        <p:spPr>
          <a:xfrm>
            <a:off x="7640578" y="495300"/>
            <a:ext cx="11125200" cy="33880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67C76-0DCA-1AAB-A9B6-A8C0B6DB3E4E}"/>
              </a:ext>
            </a:extLst>
          </p:cNvPr>
          <p:cNvSpPr txBox="1"/>
          <p:nvPr/>
        </p:nvSpPr>
        <p:spPr>
          <a:xfrm>
            <a:off x="8411507" y="1613457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181438-7E03-5B87-10DC-AE0A17542F07}"/>
              </a:ext>
            </a:extLst>
          </p:cNvPr>
          <p:cNvSpPr txBox="1"/>
          <p:nvPr/>
        </p:nvSpPr>
        <p:spPr>
          <a:xfrm>
            <a:off x="8370576" y="860497"/>
            <a:ext cx="526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ПІД ЗАГРОЗОЮ ЗНИЩЕННЯ В УКРАЇНІ ЗНАХОДЯТЬСЯ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21585F-C94B-1C47-DC95-8BCE0062A188}"/>
              </a:ext>
            </a:extLst>
          </p:cNvPr>
          <p:cNvSpPr txBox="1"/>
          <p:nvPr/>
        </p:nvSpPr>
        <p:spPr>
          <a:xfrm>
            <a:off x="9632912" y="1982788"/>
            <a:ext cx="526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Рамсарських об’єктів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69088E-970B-BA61-8D01-04E19AA24B3C}"/>
              </a:ext>
            </a:extLst>
          </p:cNvPr>
          <p:cNvSpPr txBox="1"/>
          <p:nvPr/>
        </p:nvSpPr>
        <p:spPr>
          <a:xfrm>
            <a:off x="8461687" y="2673391"/>
            <a:ext cx="8399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Montserrat Medium" panose="00000600000000000000" pitchFamily="2" charset="-52"/>
              </a:rPr>
              <a:t>площею близько 600 тис. га. Окуповано: більше 80 територій Смарагдової мережі (1,9 млн га), вражені — 160 територій (2,9 млн га).</a:t>
            </a:r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1BF4F57B-2CCB-94FC-5653-AEBF39043170}"/>
              </a:ext>
            </a:extLst>
          </p:cNvPr>
          <p:cNvSpPr/>
          <p:nvPr/>
        </p:nvSpPr>
        <p:spPr>
          <a:xfrm>
            <a:off x="-239147" y="495300"/>
            <a:ext cx="6567552" cy="19094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BEE538A-FB11-EC19-E2D7-3B4631A06152}"/>
              </a:ext>
            </a:extLst>
          </p:cNvPr>
          <p:cNvSpPr/>
          <p:nvPr/>
        </p:nvSpPr>
        <p:spPr>
          <a:xfrm>
            <a:off x="1" y="0"/>
            <a:ext cx="11304494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TextBox 4"/>
          <p:cNvSpPr txBox="1"/>
          <p:nvPr/>
        </p:nvSpPr>
        <p:spPr>
          <a:xfrm>
            <a:off x="890753" y="465122"/>
            <a:ext cx="7838745" cy="4090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400" dirty="0">
                <a:latin typeface="Montserrat ExtraBold" panose="00000900000000000000" pitchFamily="2" charset="-52"/>
              </a:rPr>
              <a:t>20–21 </a:t>
            </a:r>
            <a:r>
              <a:rPr lang="en-US" sz="2400" dirty="0" err="1">
                <a:latin typeface="Montserrat ExtraBold" panose="00000900000000000000" pitchFamily="2" charset="-52"/>
              </a:rPr>
              <a:t>березня</a:t>
            </a:r>
            <a:r>
              <a:rPr lang="en-US" sz="2400" dirty="0">
                <a:latin typeface="Montserrat ExtraBold" panose="00000900000000000000" pitchFamily="2" charset="-52"/>
              </a:rPr>
              <a:t> 2023 р. — </a:t>
            </a:r>
            <a:r>
              <a:rPr lang="en-US" sz="2400" dirty="0" err="1">
                <a:latin typeface="Montserrat ExtraBold" panose="00000900000000000000" pitchFamily="2" charset="-52"/>
              </a:rPr>
              <a:t>захоплення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та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встановлення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фактичного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контролю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окупаційною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адміністрацією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над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Біосферним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заповідником</a:t>
            </a:r>
            <a:r>
              <a:rPr lang="en-US" sz="2400" dirty="0">
                <a:latin typeface="Montserrat ExtraBold" panose="00000900000000000000" pitchFamily="2" charset="-52"/>
              </a:rPr>
              <a:t> "</a:t>
            </a:r>
            <a:r>
              <a:rPr lang="en-US" sz="2400" dirty="0" err="1">
                <a:latin typeface="Montserrat ExtraBold" panose="00000900000000000000" pitchFamily="2" charset="-52"/>
              </a:rPr>
              <a:t>Асканія-Нова</a:t>
            </a:r>
            <a:r>
              <a:rPr lang="en-US" sz="2400" dirty="0">
                <a:latin typeface="Montserrat ExtraBold" panose="00000900000000000000" pitchFamily="2" charset="-52"/>
              </a:rPr>
              <a:t>». </a:t>
            </a:r>
          </a:p>
          <a:p>
            <a:pPr>
              <a:lnSpc>
                <a:spcPts val="3113"/>
              </a:lnSpc>
            </a:pPr>
            <a:endParaRPr lang="en-US" dirty="0">
              <a:latin typeface="Montserrat Medium" panose="00000600000000000000" pitchFamily="2" charset="-52"/>
            </a:endParaRPr>
          </a:p>
          <a:p>
            <a:r>
              <a:rPr lang="en-US" dirty="0" err="1">
                <a:latin typeface="Montserrat Medium" panose="00000600000000000000" pitchFamily="2" charset="-52"/>
              </a:rPr>
              <a:t>Існують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ризики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вивезення</a:t>
            </a:r>
            <a:r>
              <a:rPr lang="en-US" dirty="0">
                <a:latin typeface="Montserrat Medium" panose="00000600000000000000" pitchFamily="2" charset="-52"/>
              </a:rPr>
              <a:t> з </a:t>
            </a:r>
            <a:r>
              <a:rPr lang="en-US" dirty="0" err="1">
                <a:latin typeface="Montserrat Medium" panose="00000600000000000000" pitchFamily="2" charset="-52"/>
              </a:rPr>
              <a:t>територі</a:t>
            </a:r>
            <a:r>
              <a:rPr lang="uk-UA" dirty="0">
                <a:latin typeface="Montserrat Medium" panose="00000600000000000000" pitchFamily="2" charset="-52"/>
              </a:rPr>
              <a:t>ї</a:t>
            </a:r>
            <a:r>
              <a:rPr lang="en-US" dirty="0">
                <a:latin typeface="Montserrat Medium" panose="00000600000000000000" pitchFamily="2" charset="-52"/>
              </a:rPr>
              <a:t> заповідника </a:t>
            </a:r>
            <a:r>
              <a:rPr lang="en-US" dirty="0" err="1">
                <a:latin typeface="Montserrat Medium" panose="00000600000000000000" pitchFamily="2" charset="-52"/>
              </a:rPr>
              <a:t>колекці</a:t>
            </a:r>
            <a:r>
              <a:rPr lang="en-US" dirty="0">
                <a:latin typeface="Montserrat Medium" panose="00000600000000000000" pitchFamily="2" charset="-52"/>
              </a:rPr>
              <a:t>̆</a:t>
            </a:r>
            <a:r>
              <a:rPr lang="uk-UA" dirty="0">
                <a:latin typeface="Montserrat Medium" panose="00000600000000000000" pitchFamily="2" charset="-52"/>
              </a:rPr>
              <a:t>й</a:t>
            </a:r>
            <a:r>
              <a:rPr lang="en-US" dirty="0">
                <a:latin typeface="Montserrat Medium" panose="00000600000000000000" pitchFamily="2" charset="-52"/>
              </a:rPr>
              <a:t>, у </a:t>
            </a:r>
            <a:r>
              <a:rPr lang="en-US" dirty="0" err="1">
                <a:latin typeface="Montserrat Medium" panose="00000600000000000000" pitchFamily="2" charset="-52"/>
              </a:rPr>
              <a:t>тому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числі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видів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що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мають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міжнародни</a:t>
            </a:r>
            <a:r>
              <a:rPr lang="uk-UA" dirty="0">
                <a:latin typeface="Montserrat Medium" panose="00000600000000000000" pitchFamily="2" charset="-52"/>
              </a:rPr>
              <a:t>й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охоронни</a:t>
            </a:r>
            <a:r>
              <a:rPr lang="uk-UA" dirty="0">
                <a:latin typeface="Montserrat Medium" panose="00000600000000000000" pitchFamily="2" charset="-52"/>
              </a:rPr>
              <a:t>й </a:t>
            </a:r>
            <a:r>
              <a:rPr lang="en-US" dirty="0" err="1">
                <a:latin typeface="Montserrat Medium" panose="00000600000000000000" pitchFamily="2" charset="-52"/>
              </a:rPr>
              <a:t>статус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та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захищені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міжнародними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природоохоронними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конвенціями</a:t>
            </a:r>
            <a:r>
              <a:rPr lang="en-US" dirty="0">
                <a:latin typeface="Montserrat Medium" panose="00000600000000000000" pitchFamily="2" charset="-52"/>
              </a:rPr>
              <a:t>. </a:t>
            </a:r>
          </a:p>
          <a:p>
            <a:endParaRPr lang="en-US" dirty="0">
              <a:latin typeface="Montserrat Medium" panose="00000600000000000000" pitchFamily="2" charset="-52"/>
            </a:endParaRPr>
          </a:p>
          <a:p>
            <a:r>
              <a:rPr lang="en-US" dirty="0">
                <a:latin typeface="Montserrat Medium" panose="00000600000000000000" pitchFamily="2" charset="-52"/>
              </a:rPr>
              <a:t>У </a:t>
            </a:r>
            <a:r>
              <a:rPr lang="en-US" dirty="0" err="1">
                <a:latin typeface="Montserrat Medium" panose="00000600000000000000" pitchFamily="2" charset="-52"/>
              </a:rPr>
              <a:t>найбільшіи</a:t>
            </a:r>
            <a:r>
              <a:rPr lang="en-US" dirty="0">
                <a:latin typeface="Montserrat Medium" panose="00000600000000000000" pitchFamily="2" charset="-52"/>
              </a:rPr>
              <a:t>̆ </a:t>
            </a:r>
            <a:r>
              <a:rPr lang="en-US" dirty="0" err="1">
                <a:latin typeface="Montserrat Medium" panose="00000600000000000000" pitchFamily="2" charset="-52"/>
              </a:rPr>
              <a:t>небезпеці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опинилас</a:t>
            </a:r>
            <a:r>
              <a:rPr lang="uk-UA" dirty="0">
                <a:latin typeface="Montserrat Medium" panose="00000600000000000000" pitchFamily="2" charset="-52"/>
              </a:rPr>
              <a:t>я</a:t>
            </a:r>
            <a:r>
              <a:rPr lang="en-US" dirty="0">
                <a:latin typeface="Montserrat Medium" panose="00000600000000000000" pitchFamily="2" charset="-52"/>
              </a:rPr>
              <a:t> "</a:t>
            </a:r>
            <a:r>
              <a:rPr lang="en-US" dirty="0" err="1">
                <a:latin typeface="Montserrat Medium" panose="00000600000000000000" pitchFamily="2" charset="-52"/>
              </a:rPr>
              <a:t>Колекція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тварин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зоологічного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парку</a:t>
            </a:r>
            <a:r>
              <a:rPr lang="en-US" dirty="0">
                <a:latin typeface="Montserrat Medium" panose="00000600000000000000" pitchFamily="2" charset="-52"/>
              </a:rPr>
              <a:t> "</a:t>
            </a:r>
            <a:r>
              <a:rPr lang="en-US" dirty="0" err="1">
                <a:latin typeface="Montserrat Medium" panose="00000600000000000000" pitchFamily="2" charset="-52"/>
              </a:rPr>
              <a:t>Асканія</a:t>
            </a:r>
            <a:r>
              <a:rPr lang="en-US" dirty="0">
                <a:latin typeface="Montserrat Medium" panose="00000600000000000000" pitchFamily="2" charset="-52"/>
              </a:rPr>
              <a:t>- </a:t>
            </a:r>
            <a:r>
              <a:rPr lang="en-US" dirty="0" err="1">
                <a:latin typeface="Montserrat Medium" panose="00000600000000000000" pitchFamily="2" charset="-52"/>
              </a:rPr>
              <a:t>Нова</a:t>
            </a:r>
            <a:r>
              <a:rPr lang="en-US" dirty="0">
                <a:latin typeface="Montserrat Medium" panose="00000600000000000000" pitchFamily="2" charset="-52"/>
              </a:rPr>
              <a:t>", </a:t>
            </a:r>
            <a:r>
              <a:rPr lang="en-US" dirty="0" err="1">
                <a:latin typeface="Montserrat Medium" panose="00000600000000000000" pitchFamily="2" charset="-52"/>
              </a:rPr>
              <a:t>віднесена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до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Переліку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наукових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об′єктів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що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становлять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Національне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надбання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України</a:t>
            </a:r>
            <a:r>
              <a:rPr lang="en-US" dirty="0">
                <a:latin typeface="Montserrat Medium" panose="00000600000000000000" pitchFamily="2" charset="-52"/>
              </a:rPr>
              <a:t>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0753" y="5540943"/>
            <a:ext cx="90678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latin typeface="Montserrat ExtraBold" panose="00000900000000000000" pitchFamily="2" charset="-52"/>
              </a:rPr>
              <a:t>НПП «</a:t>
            </a:r>
            <a:r>
              <a:rPr lang="en-US" sz="2400" dirty="0" err="1">
                <a:latin typeface="Montserrat ExtraBold" panose="00000900000000000000" pitchFamily="2" charset="-52"/>
              </a:rPr>
              <a:t>Великии</a:t>
            </a:r>
            <a:r>
              <a:rPr lang="en-US" sz="2400" dirty="0">
                <a:latin typeface="Montserrat ExtraBold" panose="00000900000000000000" pitchFamily="2" charset="-52"/>
              </a:rPr>
              <a:t>̆ </a:t>
            </a:r>
            <a:r>
              <a:rPr lang="en-US" sz="2400" dirty="0" err="1">
                <a:latin typeface="Montserrat ExtraBold" panose="00000900000000000000" pitchFamily="2" charset="-52"/>
              </a:rPr>
              <a:t>Луг</a:t>
            </a:r>
            <a:r>
              <a:rPr lang="en-US" sz="2400" dirty="0">
                <a:latin typeface="Montserrat ExtraBold" panose="00000900000000000000" pitchFamily="2" charset="-52"/>
              </a:rPr>
              <a:t>» </a:t>
            </a:r>
            <a:r>
              <a:rPr lang="en-US" sz="2400" dirty="0" err="1">
                <a:latin typeface="Montserrat ExtraBold" panose="00000900000000000000" pitchFamily="2" charset="-52"/>
              </a:rPr>
              <a:t>на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територі</a:t>
            </a:r>
            <a:r>
              <a:rPr lang="uk-UA" sz="2400" dirty="0">
                <a:latin typeface="Montserrat ExtraBold" panose="00000900000000000000" pitchFamily="2" charset="-52"/>
              </a:rPr>
              <a:t>ї </a:t>
            </a:r>
            <a:r>
              <a:rPr lang="en-US" sz="2400" dirty="0" err="1">
                <a:latin typeface="Montserrat ExtraBold" panose="00000900000000000000" pitchFamily="2" charset="-52"/>
              </a:rPr>
              <a:t>якого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знаходяться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два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водно-болотних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угіддя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міжнародного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значення</a:t>
            </a:r>
            <a:r>
              <a:rPr lang="en-US" sz="2400" dirty="0">
                <a:latin typeface="Montserrat ExtraBold" panose="00000900000000000000" pitchFamily="2" charset="-52"/>
              </a:rPr>
              <a:t>, а </a:t>
            </a:r>
            <a:r>
              <a:rPr lang="en-US" sz="2400" dirty="0" err="1">
                <a:latin typeface="Montserrat ExtraBold" panose="00000900000000000000" pitchFamily="2" charset="-52"/>
              </a:rPr>
              <a:t>саме</a:t>
            </a:r>
            <a:r>
              <a:rPr lang="en-US" sz="2400" dirty="0">
                <a:latin typeface="Montserrat ExtraBold" panose="00000900000000000000" pitchFamily="2" charset="-52"/>
              </a:rPr>
              <a:t>:</a:t>
            </a:r>
            <a:br>
              <a:rPr lang="uk-UA" sz="2400" dirty="0">
                <a:latin typeface="Montserrat ExtraBold" panose="00000900000000000000" pitchFamily="2" charset="-52"/>
              </a:rPr>
            </a:br>
            <a:endParaRPr lang="en-US" sz="2400" dirty="0">
              <a:latin typeface="Montserrat ExtraBold" panose="00000900000000000000" pitchFamily="2" charset="-52"/>
            </a:endParaRPr>
          </a:p>
          <a:p>
            <a:r>
              <a:rPr lang="en-US" dirty="0">
                <a:latin typeface="Montserrat Medium" panose="00000600000000000000" pitchFamily="2" charset="-52"/>
              </a:rPr>
              <a:t>ВБУ №2282 «</a:t>
            </a:r>
            <a:r>
              <a:rPr lang="en-US" dirty="0" err="1">
                <a:latin typeface="Montserrat Medium" panose="00000600000000000000" pitchFamily="2" charset="-52"/>
              </a:rPr>
              <a:t>Архіпелаг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Великі</a:t>
            </a:r>
            <a:r>
              <a:rPr lang="en-US" dirty="0">
                <a:latin typeface="Montserrat Medium" panose="00000600000000000000" pitchFamily="2" charset="-52"/>
              </a:rPr>
              <a:t> та </a:t>
            </a:r>
            <a:r>
              <a:rPr lang="en-US" dirty="0" err="1">
                <a:latin typeface="Montserrat Medium" panose="00000600000000000000" pitchFamily="2" charset="-52"/>
              </a:rPr>
              <a:t>Малі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Кучугури</a:t>
            </a:r>
            <a:r>
              <a:rPr lang="en-US" dirty="0">
                <a:latin typeface="Montserrat Medium" panose="00000600000000000000" pitchFamily="2" charset="-52"/>
              </a:rPr>
              <a:t>» (</a:t>
            </a:r>
            <a:r>
              <a:rPr lang="en-US" dirty="0" err="1">
                <a:latin typeface="Montserrat Medium" panose="00000600000000000000" pitchFamily="2" charset="-52"/>
              </a:rPr>
              <a:t>площею</a:t>
            </a:r>
            <a:r>
              <a:rPr lang="en-US" dirty="0">
                <a:latin typeface="Montserrat Medium" panose="00000600000000000000" pitchFamily="2" charset="-52"/>
              </a:rPr>
              <a:t> 7674,25 </a:t>
            </a:r>
            <a:r>
              <a:rPr lang="en-US" dirty="0" err="1">
                <a:latin typeface="Montserrat Medium" panose="00000600000000000000" pitchFamily="2" charset="-52"/>
              </a:rPr>
              <a:t>га</a:t>
            </a:r>
            <a:r>
              <a:rPr lang="en-US" dirty="0">
                <a:latin typeface="Montserrat Medium" panose="00000600000000000000" pitchFamily="2" charset="-52"/>
              </a:rPr>
              <a:t>) та</a:t>
            </a:r>
            <a:r>
              <a:rPr lang="uk-UA" dirty="0">
                <a:latin typeface="Montserrat Medium" panose="00000600000000000000" pitchFamily="2" charset="-52"/>
              </a:rPr>
              <a:t> </a:t>
            </a:r>
            <a:r>
              <a:rPr lang="en-US" dirty="0">
                <a:latin typeface="Montserrat Medium" panose="00000600000000000000" pitchFamily="2" charset="-52"/>
              </a:rPr>
              <a:t> ВБУ №2273 «</a:t>
            </a:r>
            <a:r>
              <a:rPr lang="en-US" dirty="0" err="1">
                <a:latin typeface="Montserrat Medium" panose="00000600000000000000" pitchFamily="2" charset="-52"/>
              </a:rPr>
              <a:t>Заплава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Сім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Маяків</a:t>
            </a:r>
            <a:r>
              <a:rPr lang="en-US" dirty="0">
                <a:latin typeface="Montserrat Medium" panose="00000600000000000000" pitchFamily="2" charset="-52"/>
              </a:rPr>
              <a:t>» (</a:t>
            </a:r>
            <a:r>
              <a:rPr lang="en-US" dirty="0" err="1">
                <a:latin typeface="Montserrat Medium" panose="00000600000000000000" pitchFamily="2" charset="-52"/>
              </a:rPr>
              <a:t>площею</a:t>
            </a:r>
            <a:r>
              <a:rPr lang="en-US" dirty="0">
                <a:latin typeface="Montserrat Medium" panose="00000600000000000000" pitchFamily="2" charset="-52"/>
              </a:rPr>
              <a:t> 2140 </a:t>
            </a:r>
            <a:r>
              <a:rPr lang="en-US" dirty="0" err="1">
                <a:latin typeface="Montserrat Medium" panose="00000600000000000000" pitchFamily="2" charset="-52"/>
              </a:rPr>
              <a:t>га</a:t>
            </a:r>
            <a:r>
              <a:rPr lang="en-US" dirty="0">
                <a:latin typeface="Montserrat Medium" panose="00000600000000000000" pitchFamily="2" charset="-52"/>
              </a:rPr>
              <a:t>), а </a:t>
            </a:r>
            <a:r>
              <a:rPr lang="en-US" dirty="0" err="1">
                <a:latin typeface="Montserrat Medium" panose="00000600000000000000" pitchFamily="2" charset="-52"/>
              </a:rPr>
              <a:t>також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заказник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загальнодержавного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значення</a:t>
            </a:r>
            <a:r>
              <a:rPr lang="en-US" dirty="0">
                <a:latin typeface="Montserrat Medium" panose="00000600000000000000" pitchFamily="2" charset="-52"/>
              </a:rPr>
              <a:t> «</a:t>
            </a:r>
            <a:r>
              <a:rPr lang="en-US" dirty="0" err="1">
                <a:latin typeface="Montserrat Medium" panose="00000600000000000000" pitchFamily="2" charset="-52"/>
              </a:rPr>
              <a:t>Крутосхили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Каховського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водосховища</a:t>
            </a:r>
            <a:r>
              <a:rPr lang="en-US" dirty="0">
                <a:latin typeface="Montserrat Medium" panose="00000600000000000000" pitchFamily="2" charset="-52"/>
              </a:rPr>
              <a:t>» (</a:t>
            </a:r>
            <a:r>
              <a:rPr lang="en-US" dirty="0" err="1">
                <a:latin typeface="Montserrat Medium" panose="00000600000000000000" pitchFamily="2" charset="-52"/>
              </a:rPr>
              <a:t>прибережна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смуга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Каховського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водосховища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яка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замінована</a:t>
            </a:r>
            <a:r>
              <a:rPr lang="en-US" dirty="0">
                <a:latin typeface="Montserrat Medium" panose="00000600000000000000" pitchFamily="2" charset="-52"/>
              </a:rPr>
              <a:t> та </a:t>
            </a:r>
            <a:r>
              <a:rPr lang="en-US" dirty="0" err="1">
                <a:latin typeface="Montserrat Medium" panose="00000600000000000000" pitchFamily="2" charset="-52"/>
              </a:rPr>
              <a:t>пості</a:t>
            </a:r>
            <a:r>
              <a:rPr lang="uk-UA" dirty="0">
                <a:latin typeface="Montserrat Medium" panose="00000600000000000000" pitchFamily="2" charset="-52"/>
              </a:rPr>
              <a:t>й</a:t>
            </a:r>
            <a:r>
              <a:rPr lang="en-US" dirty="0" err="1">
                <a:latin typeface="Montserrat Medium" panose="00000600000000000000" pitchFamily="2" charset="-52"/>
              </a:rPr>
              <a:t>но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знаходиться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під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обстрілами</a:t>
            </a:r>
            <a:r>
              <a:rPr lang="en-US" dirty="0">
                <a:latin typeface="Montserrat Medium" panose="00000600000000000000" pitchFamily="2" charset="-52"/>
              </a:rPr>
              <a:t>). </a:t>
            </a:r>
            <a:br>
              <a:rPr lang="uk-UA" dirty="0">
                <a:latin typeface="Montserrat Medium" panose="00000600000000000000" pitchFamily="2" charset="-52"/>
              </a:rPr>
            </a:br>
            <a:endParaRPr lang="en-US" dirty="0">
              <a:latin typeface="Montserrat Medium" panose="00000600000000000000" pitchFamily="2" charset="-52"/>
            </a:endParaRPr>
          </a:p>
          <a:p>
            <a:r>
              <a:rPr lang="en-US" dirty="0" err="1">
                <a:latin typeface="Montserrat Medium" panose="00000600000000000000" pitchFamily="2" charset="-52"/>
              </a:rPr>
              <a:t>Постійні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вибухи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наносять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величезну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загрозу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не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лише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птахам</a:t>
            </a:r>
            <a:r>
              <a:rPr lang="en-US" dirty="0">
                <a:latin typeface="Montserrat Medium" panose="00000600000000000000" pitchFamily="2" charset="-52"/>
              </a:rPr>
              <a:t> (</a:t>
            </a:r>
            <a:r>
              <a:rPr lang="en-US" dirty="0" err="1">
                <a:latin typeface="Montserrat Medium" panose="00000600000000000000" pitchFamily="2" charset="-52"/>
              </a:rPr>
              <a:t>особливо</a:t>
            </a:r>
            <a:r>
              <a:rPr lang="en-US" dirty="0">
                <a:latin typeface="Montserrat Medium" panose="00000600000000000000" pitchFamily="2" charset="-52"/>
              </a:rPr>
              <a:t> в </a:t>
            </a:r>
            <a:r>
              <a:rPr lang="en-US" dirty="0" err="1">
                <a:latin typeface="Montserrat Medium" panose="00000600000000000000" pitchFamily="2" charset="-52"/>
              </a:rPr>
              <a:t>гніздовии</a:t>
            </a:r>
            <a:r>
              <a:rPr lang="en-US" dirty="0">
                <a:latin typeface="Montserrat Medium" panose="00000600000000000000" pitchFamily="2" charset="-52"/>
              </a:rPr>
              <a:t>̆ </a:t>
            </a:r>
            <a:r>
              <a:rPr lang="en-US" dirty="0" err="1">
                <a:latin typeface="Montserrat Medium" panose="00000600000000000000" pitchFamily="2" charset="-52"/>
              </a:rPr>
              <a:t>період</a:t>
            </a:r>
            <a:r>
              <a:rPr lang="en-US" dirty="0">
                <a:latin typeface="Montserrat Medium" panose="00000600000000000000" pitchFamily="2" charset="-52"/>
              </a:rPr>
              <a:t>) </a:t>
            </a:r>
            <a:r>
              <a:rPr lang="en-US" dirty="0" err="1">
                <a:latin typeface="Montserrat Medium" panose="00000600000000000000" pitchFamily="2" charset="-52"/>
              </a:rPr>
              <a:t>але</a:t>
            </a:r>
            <a:r>
              <a:rPr lang="en-US" dirty="0">
                <a:latin typeface="Montserrat Medium" panose="00000600000000000000" pitchFamily="2" charset="-52"/>
              </a:rPr>
              <a:t> й </a:t>
            </a:r>
            <a:r>
              <a:rPr lang="en-US" dirty="0" err="1">
                <a:latin typeface="Montserrat Medium" panose="00000600000000000000" pitchFamily="2" charset="-52"/>
              </a:rPr>
              <a:t>знищують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місця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перебування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тварин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їх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домівки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порушують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ґрунтовии</a:t>
            </a:r>
            <a:r>
              <a:rPr lang="en-US" dirty="0">
                <a:latin typeface="Montserrat Medium" panose="00000600000000000000" pitchFamily="2" charset="-52"/>
              </a:rPr>
              <a:t>̆ </a:t>
            </a:r>
            <a:r>
              <a:rPr lang="en-US" dirty="0" err="1">
                <a:latin typeface="Montserrat Medium" panose="00000600000000000000" pitchFamily="2" charset="-52"/>
              </a:rPr>
              <a:t>та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рослиннии</a:t>
            </a:r>
            <a:r>
              <a:rPr lang="en-US" dirty="0">
                <a:latin typeface="Montserrat Medium" panose="00000600000000000000" pitchFamily="2" charset="-52"/>
              </a:rPr>
              <a:t>̆ </a:t>
            </a:r>
            <a:r>
              <a:rPr lang="en-US" dirty="0" err="1">
                <a:latin typeface="Montserrat Medium" panose="00000600000000000000" pitchFamily="2" charset="-52"/>
              </a:rPr>
              <a:t>покрив</a:t>
            </a:r>
            <a:r>
              <a:rPr lang="en-US" dirty="0">
                <a:latin typeface="Montserrat Medium" panose="00000600000000000000" pitchFamily="2" charset="-52"/>
              </a:rPr>
              <a:t>. </a:t>
            </a:r>
          </a:p>
          <a:p>
            <a:endParaRPr lang="en-US" dirty="0">
              <a:latin typeface="Montserrat Medium" panose="00000600000000000000" pitchFamily="2" charset="-52"/>
            </a:endParaRPr>
          </a:p>
        </p:txBody>
      </p:sp>
      <p:pic>
        <p:nvPicPr>
          <p:cNvPr id="9" name="Рисунок 8" descr="Зображення, що містить ссавець, трава, просто неба, жива природа&#10;&#10;Автоматично згенерований опис">
            <a:extLst>
              <a:ext uri="{FF2B5EF4-FFF2-40B4-BE49-F238E27FC236}">
                <a16:creationId xmlns:a16="http://schemas.microsoft.com/office/drawing/2014/main" id="{88C43223-82CB-03A6-B5BD-322A1B029E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r="7428"/>
          <a:stretch/>
        </p:blipFill>
        <p:spPr>
          <a:xfrm>
            <a:off x="11304495" y="0"/>
            <a:ext cx="6983506" cy="5478422"/>
          </a:xfrm>
          <a:prstGeom prst="rect">
            <a:avLst/>
          </a:prstGeom>
        </p:spPr>
      </p:pic>
      <p:pic>
        <p:nvPicPr>
          <p:cNvPr id="11" name="Рисунок 10" descr="Зображення, що містить птах, просто неба, дзьоб, водний птах&#10;&#10;Автоматично згенерований опис">
            <a:extLst>
              <a:ext uri="{FF2B5EF4-FFF2-40B4-BE49-F238E27FC236}">
                <a16:creationId xmlns:a16="http://schemas.microsoft.com/office/drawing/2014/main" id="{C3959759-6723-E29E-1ED7-7E69D6DBDB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/>
          <a:stretch/>
        </p:blipFill>
        <p:spPr>
          <a:xfrm>
            <a:off x="11304493" y="5478422"/>
            <a:ext cx="6983506" cy="48085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86C2016-D100-0A1E-4141-E3AA1AAA2BED}"/>
              </a:ext>
            </a:extLst>
          </p:cNvPr>
          <p:cNvSpPr/>
          <p:nvPr/>
        </p:nvSpPr>
        <p:spPr>
          <a:xfrm>
            <a:off x="0" y="0"/>
            <a:ext cx="18287999" cy="659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TextBox 2"/>
          <p:cNvSpPr txBox="1"/>
          <p:nvPr/>
        </p:nvSpPr>
        <p:spPr>
          <a:xfrm>
            <a:off x="533400" y="708561"/>
            <a:ext cx="54864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Montserrat ExtraBold" panose="00000900000000000000" pitchFamily="2" charset="-52"/>
              </a:rPr>
              <a:t>У </a:t>
            </a:r>
            <a:r>
              <a:rPr lang="en-US" dirty="0" err="1">
                <a:latin typeface="Montserrat ExtraBold" panose="00000900000000000000" pitchFamily="2" charset="-52"/>
              </a:rPr>
              <a:t>лютому</a:t>
            </a:r>
            <a:r>
              <a:rPr lang="en-US" dirty="0">
                <a:latin typeface="Montserrat ExtraBold" panose="00000900000000000000" pitchFamily="2" charset="-52"/>
              </a:rPr>
              <a:t> 2023 </a:t>
            </a:r>
            <a:r>
              <a:rPr lang="en-US" dirty="0" err="1">
                <a:latin typeface="Montserrat ExtraBold" panose="00000900000000000000" pitchFamily="2" charset="-52"/>
              </a:rPr>
              <a:t>року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окупанти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зареєстрували</a:t>
            </a:r>
            <a:r>
              <a:rPr lang="en-US" dirty="0">
                <a:latin typeface="Montserrat ExtraBold" panose="00000900000000000000" pitchFamily="2" charset="-52"/>
              </a:rPr>
              <a:t> НПП «</a:t>
            </a:r>
            <a:r>
              <a:rPr lang="en-US" dirty="0" err="1">
                <a:latin typeface="Montserrat ExtraBold" panose="00000900000000000000" pitchFamily="2" charset="-52"/>
              </a:rPr>
              <a:t>Джарилгацький</a:t>
            </a:r>
            <a:r>
              <a:rPr lang="en-US" dirty="0">
                <a:latin typeface="Montserrat ExtraBold" panose="00000900000000000000" pitchFamily="2" charset="-52"/>
              </a:rPr>
              <a:t>» </a:t>
            </a:r>
            <a:br>
              <a:rPr lang="uk-UA" dirty="0">
                <a:latin typeface="Montserrat ExtraBold" panose="00000900000000000000" pitchFamily="2" charset="-52"/>
              </a:rPr>
            </a:br>
            <a:r>
              <a:rPr lang="en-US" dirty="0" err="1">
                <a:latin typeface="Montserrat ExtraBold" panose="00000900000000000000" pitchFamily="2" charset="-52"/>
              </a:rPr>
              <a:t>за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російським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законодавством</a:t>
            </a:r>
            <a:r>
              <a:rPr lang="en-US" dirty="0">
                <a:latin typeface="Montserrat Medium" panose="00000600000000000000" pitchFamily="2" charset="-52"/>
              </a:rPr>
              <a:t>. </a:t>
            </a:r>
            <a:br>
              <a:rPr lang="uk-UA" dirty="0">
                <a:latin typeface="Montserrat Medium" panose="00000600000000000000" pitchFamily="2" charset="-52"/>
              </a:rPr>
            </a:br>
            <a:r>
              <a:rPr lang="en-US" dirty="0" err="1">
                <a:latin typeface="Montserrat Medium" panose="00000600000000000000" pitchFamily="2" charset="-52"/>
              </a:rPr>
              <a:t>Ведеться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діяльність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що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суперечить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законодавству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України</a:t>
            </a:r>
            <a:r>
              <a:rPr lang="en-US" dirty="0">
                <a:latin typeface="Montserrat Medium" panose="00000600000000000000" pitchFamily="2" charset="-52"/>
              </a:rPr>
              <a:t> - </a:t>
            </a:r>
            <a:r>
              <a:rPr lang="en-US" dirty="0" err="1">
                <a:latin typeface="Montserrat Medium" panose="00000600000000000000" pitchFamily="2" charset="-52"/>
              </a:rPr>
              <a:t>мисливство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відстріл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тварин</a:t>
            </a:r>
            <a:r>
              <a:rPr lang="en-US" dirty="0">
                <a:latin typeface="Montserrat Medium" panose="00000600000000000000" pitchFamily="2" charset="-52"/>
              </a:rPr>
              <a:t>. </a:t>
            </a:r>
            <a:r>
              <a:rPr lang="en-US" dirty="0" err="1">
                <a:latin typeface="Montserrat Medium" panose="00000600000000000000" pitchFamily="2" charset="-52"/>
              </a:rPr>
              <a:t>На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самому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острові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влаштовано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полігон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від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чого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неминучим</a:t>
            </a:r>
            <a:r>
              <a:rPr lang="en-US" dirty="0">
                <a:latin typeface="Montserrat Medium" panose="00000600000000000000" pitchFamily="2" charset="-52"/>
              </a:rPr>
              <a:t> є </a:t>
            </a:r>
            <a:r>
              <a:rPr lang="en-US" dirty="0" err="1">
                <a:latin typeface="Montserrat Medium" panose="00000600000000000000" pitchFamily="2" charset="-52"/>
              </a:rPr>
              <a:t>руйнування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екосистем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острова</a:t>
            </a:r>
            <a:r>
              <a:rPr lang="en-US" dirty="0">
                <a:latin typeface="Montserrat Medium" panose="00000600000000000000" pitchFamily="2" charset="-52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34692" y="495300"/>
            <a:ext cx="10747020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b="1" dirty="0">
                <a:latin typeface="Montserrat Medium" panose="00000600000000000000" pitchFamily="2" charset="-52"/>
              </a:rPr>
              <a:t>У </a:t>
            </a:r>
            <a:r>
              <a:rPr lang="en-US" b="1" dirty="0" err="1">
                <a:latin typeface="Montserrat Medium" panose="00000600000000000000" pitchFamily="2" charset="-52"/>
              </a:rPr>
              <a:t>травні</a:t>
            </a:r>
            <a:r>
              <a:rPr lang="en-US" b="1" dirty="0">
                <a:latin typeface="Montserrat Medium" panose="00000600000000000000" pitchFamily="2" charset="-52"/>
              </a:rPr>
              <a:t> 2023 р. </a:t>
            </a:r>
            <a:r>
              <a:rPr lang="en-US" b="1" dirty="0" err="1">
                <a:latin typeface="Montserrat Medium" panose="00000600000000000000" pitchFamily="2" charset="-52"/>
              </a:rPr>
              <a:t>російські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військові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засипали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протоку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між</a:t>
            </a:r>
            <a:r>
              <a:rPr lang="en-US" b="1" dirty="0">
                <a:latin typeface="Montserrat Medium" panose="00000600000000000000" pitchFamily="2" charset="-52"/>
              </a:rPr>
              <a:t> о. </a:t>
            </a:r>
            <a:r>
              <a:rPr lang="en-US" b="1" dirty="0" err="1">
                <a:latin typeface="Montserrat Medium" panose="00000600000000000000" pitchFamily="2" charset="-52"/>
              </a:rPr>
              <a:t>Джарилгач</a:t>
            </a:r>
            <a:r>
              <a:rPr lang="en-US" b="1" dirty="0">
                <a:latin typeface="Montserrat Medium" panose="00000600000000000000" pitchFamily="2" charset="-52"/>
              </a:rPr>
              <a:t> та </a:t>
            </a:r>
            <a:r>
              <a:rPr lang="en-US" b="1" dirty="0" err="1">
                <a:latin typeface="Montserrat Medium" panose="00000600000000000000" pitchFamily="2" charset="-52"/>
              </a:rPr>
              <a:t>материковим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суходолом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що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з’єднує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акваторії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Джарилгацької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затоки</a:t>
            </a:r>
            <a:r>
              <a:rPr lang="en-US" b="1" dirty="0">
                <a:latin typeface="Montserrat Medium" panose="00000600000000000000" pitchFamily="2" charset="-52"/>
              </a:rPr>
              <a:t> та </a:t>
            </a:r>
            <a:r>
              <a:rPr lang="en-US" b="1" dirty="0" err="1">
                <a:latin typeface="Montserrat Medium" panose="00000600000000000000" pitchFamily="2" charset="-52"/>
              </a:rPr>
              <a:t>відкритої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частини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Чорного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моря</a:t>
            </a:r>
            <a:r>
              <a:rPr lang="en-US" b="1" dirty="0">
                <a:latin typeface="Montserrat Medium" panose="00000600000000000000" pitchFamily="2" charset="-52"/>
              </a:rPr>
              <a:t>. </a:t>
            </a:r>
            <a:r>
              <a:rPr lang="en-US" b="1" dirty="0" err="1">
                <a:latin typeface="Montserrat Medium" panose="00000600000000000000" pitchFamily="2" charset="-52"/>
              </a:rPr>
              <a:t>Наслідки</a:t>
            </a:r>
            <a:r>
              <a:rPr lang="en-US" b="1" dirty="0">
                <a:latin typeface="Montserrat Medium" panose="00000600000000000000" pitchFamily="2" charset="-52"/>
              </a:rPr>
              <a:t> </a:t>
            </a:r>
            <a:r>
              <a:rPr lang="en-US" b="1" dirty="0" err="1">
                <a:latin typeface="Montserrat Medium" panose="00000600000000000000" pitchFamily="2" charset="-52"/>
              </a:rPr>
              <a:t>цього</a:t>
            </a:r>
            <a:r>
              <a:rPr lang="en-US" b="1" dirty="0">
                <a:latin typeface="Montserrat Medium" panose="00000600000000000000" pitchFamily="2" charset="-52"/>
              </a:rPr>
              <a:t>: </a:t>
            </a:r>
            <a:br>
              <a:rPr lang="uk-UA" b="1" dirty="0">
                <a:latin typeface="Montserrat Medium" panose="00000600000000000000" pitchFamily="2" charset="-52"/>
              </a:rPr>
            </a:br>
            <a:endParaRPr lang="en-US" b="1" dirty="0">
              <a:latin typeface="Montserrat Medium" panose="00000600000000000000" pitchFamily="2" charset="-52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Montserrat Medium" panose="00000600000000000000" pitchFamily="2" charset="-52"/>
              </a:rPr>
              <a:t>Зниження </a:t>
            </a:r>
            <a:r>
              <a:rPr lang="en-US" dirty="0" err="1">
                <a:latin typeface="Montserrat Medium" panose="00000600000000000000" pitchFamily="2" charset="-52"/>
              </a:rPr>
              <a:t>чисельності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або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ймовірне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практично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повне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зникнення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наземних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гніздових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поселень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птахів</a:t>
            </a:r>
            <a:r>
              <a:rPr lang="en-US" dirty="0">
                <a:latin typeface="Montserrat Medium" panose="00000600000000000000" pitchFamily="2" charset="-52"/>
              </a:rPr>
              <a:t>: </a:t>
            </a:r>
            <a:r>
              <a:rPr lang="en-US" dirty="0" err="1">
                <a:latin typeface="Montserrat Medium" panose="00000600000000000000" pitchFamily="2" charset="-52"/>
              </a:rPr>
              <a:t>колоніи</a:t>
            </a:r>
            <a:r>
              <a:rPr lang="en-US" dirty="0">
                <a:latin typeface="Montserrat Medium" panose="00000600000000000000" pitchFamily="2" charset="-52"/>
              </a:rPr>
              <a:t>̆ </a:t>
            </a:r>
            <a:r>
              <a:rPr lang="en-US" dirty="0" err="1">
                <a:latin typeface="Montserrat Medium" panose="00000600000000000000" pitchFamily="2" charset="-52"/>
              </a:rPr>
              <a:t>мартинів</a:t>
            </a:r>
            <a:r>
              <a:rPr lang="en-US" dirty="0">
                <a:latin typeface="Montserrat Medium" panose="00000600000000000000" pitchFamily="2" charset="-52"/>
              </a:rPr>
              <a:t> (Larus </a:t>
            </a:r>
            <a:r>
              <a:rPr lang="en-US" dirty="0" err="1">
                <a:latin typeface="Montserrat Medium" panose="00000600000000000000" pitchFamily="2" charset="-52"/>
              </a:rPr>
              <a:t>cachinnans</a:t>
            </a:r>
            <a:r>
              <a:rPr lang="en-US" dirty="0">
                <a:latin typeface="Montserrat Medium" panose="00000600000000000000" pitchFamily="2" charset="-52"/>
              </a:rPr>
              <a:t>) та </a:t>
            </a:r>
            <a:r>
              <a:rPr lang="en-US" dirty="0" err="1">
                <a:latin typeface="Montserrat Medium" panose="00000600000000000000" pitchFamily="2" charset="-52"/>
              </a:rPr>
              <a:t>крячків</a:t>
            </a:r>
            <a:r>
              <a:rPr lang="en-US" dirty="0">
                <a:latin typeface="Montserrat Medium" panose="00000600000000000000" pitchFamily="2" charset="-52"/>
              </a:rPr>
              <a:t> ( Sterna </a:t>
            </a:r>
            <a:r>
              <a:rPr lang="en-US" dirty="0" err="1">
                <a:latin typeface="Montserrat Medium" panose="00000600000000000000" pitchFamily="2" charset="-52"/>
              </a:rPr>
              <a:t>hirundo</a:t>
            </a:r>
            <a:r>
              <a:rPr lang="en-US" dirty="0">
                <a:latin typeface="Montserrat Medium" panose="00000600000000000000" pitchFamily="2" charset="-52"/>
              </a:rPr>
              <a:t>, Sterna </a:t>
            </a:r>
            <a:r>
              <a:rPr lang="en-US" dirty="0" err="1">
                <a:latin typeface="Montserrat Medium" panose="00000600000000000000" pitchFamily="2" charset="-52"/>
              </a:rPr>
              <a:t>albifrons</a:t>
            </a:r>
            <a:r>
              <a:rPr lang="en-US" dirty="0">
                <a:latin typeface="Montserrat Medium" panose="00000600000000000000" pitchFamily="2" charset="-52"/>
              </a:rPr>
              <a:t>), </a:t>
            </a:r>
            <a:r>
              <a:rPr lang="en-US" dirty="0" err="1">
                <a:latin typeface="Montserrat Medium" panose="00000600000000000000" pitchFamily="2" charset="-52"/>
              </a:rPr>
              <a:t>поселень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качок</a:t>
            </a:r>
            <a:r>
              <a:rPr lang="en-US" dirty="0">
                <a:latin typeface="Montserrat Medium" panose="00000600000000000000" pitchFamily="2" charset="-52"/>
              </a:rPr>
              <a:t> (</a:t>
            </a:r>
            <a:r>
              <a:rPr lang="en-US" dirty="0" err="1">
                <a:latin typeface="Montserrat Medium" panose="00000600000000000000" pitchFamily="2" charset="-52"/>
              </a:rPr>
              <a:t>Tadorna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tadorna</a:t>
            </a:r>
            <a:r>
              <a:rPr lang="en-US" dirty="0">
                <a:latin typeface="Montserrat Medium" panose="00000600000000000000" pitchFamily="2" charset="-52"/>
              </a:rPr>
              <a:t>, та </a:t>
            </a:r>
            <a:r>
              <a:rPr lang="en-US" dirty="0" err="1">
                <a:latin typeface="Montserrat Medium" panose="00000600000000000000" pitchFamily="2" charset="-52"/>
              </a:rPr>
              <a:t>ін</a:t>
            </a:r>
            <a:r>
              <a:rPr lang="en-US" dirty="0">
                <a:latin typeface="Montserrat Medium" panose="00000600000000000000" pitchFamily="2" charset="-52"/>
              </a:rPr>
              <a:t>.) та </a:t>
            </a:r>
            <a:r>
              <a:rPr lang="en-US" dirty="0" err="1">
                <a:latin typeface="Montserrat Medium" panose="00000600000000000000" pitchFamily="2" charset="-52"/>
              </a:rPr>
              <a:t>куликів</a:t>
            </a:r>
            <a:r>
              <a:rPr lang="en-US" dirty="0">
                <a:latin typeface="Montserrat Medium" panose="00000600000000000000" pitchFamily="2" charset="-52"/>
              </a:rPr>
              <a:t> (Charadrius </a:t>
            </a:r>
            <a:r>
              <a:rPr lang="en-US" dirty="0" err="1">
                <a:latin typeface="Montserrat Medium" panose="00000600000000000000" pitchFamily="2" charset="-52"/>
              </a:rPr>
              <a:t>dubius</a:t>
            </a:r>
            <a:r>
              <a:rPr lang="en-US" dirty="0">
                <a:latin typeface="Montserrat Medium" panose="00000600000000000000" pitchFamily="2" charset="-52"/>
              </a:rPr>
              <a:t>, та </a:t>
            </a:r>
            <a:r>
              <a:rPr lang="en-US" dirty="0" err="1">
                <a:latin typeface="Montserrat Medium" panose="00000600000000000000" pitchFamily="2" charset="-52"/>
              </a:rPr>
              <a:t>ін</a:t>
            </a:r>
            <a:r>
              <a:rPr lang="en-US" dirty="0">
                <a:latin typeface="Montserrat Medium" panose="00000600000000000000" pitchFamily="2" charset="-52"/>
              </a:rPr>
              <a:t>.) та </a:t>
            </a:r>
            <a:r>
              <a:rPr lang="en-US" dirty="0" err="1">
                <a:latin typeface="Montserrat Medium" panose="00000600000000000000" pitchFamily="2" charset="-52"/>
              </a:rPr>
              <a:t>інших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видів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uk-UA" dirty="0">
                <a:latin typeface="Montserrat Medium" panose="00000600000000000000" pitchFamily="2" charset="-52"/>
              </a:rPr>
              <a:t>птахів </a:t>
            </a:r>
            <a:r>
              <a:rPr lang="en-US" dirty="0" err="1">
                <a:latin typeface="Montserrat Medium" panose="00000600000000000000" pitchFamily="2" charset="-52"/>
              </a:rPr>
              <a:t>водно-болотного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орнітологічного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комплексу</a:t>
            </a:r>
            <a:r>
              <a:rPr lang="en-US" dirty="0">
                <a:latin typeface="Montserrat Medium" panose="00000600000000000000" pitchFamily="2" charset="-52"/>
              </a:rPr>
              <a:t>; </a:t>
            </a:r>
          </a:p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Montserrat Medium" panose="00000600000000000000" pitchFamily="2" charset="-52"/>
              </a:rPr>
              <a:t>Зростання </a:t>
            </a:r>
            <a:r>
              <a:rPr lang="en-US" dirty="0" err="1">
                <a:latin typeface="Montserrat Medium" panose="00000600000000000000" pitchFamily="2" charset="-52"/>
              </a:rPr>
              <a:t>на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острові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чисельності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хижих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звірів</a:t>
            </a:r>
            <a:r>
              <a:rPr lang="en-US" dirty="0">
                <a:latin typeface="Montserrat Medium" panose="00000600000000000000" pitchFamily="2" charset="-52"/>
              </a:rPr>
              <a:t> (</a:t>
            </a:r>
            <a:r>
              <a:rPr lang="en-US" dirty="0" err="1">
                <a:latin typeface="Montserrat Medium" panose="00000600000000000000" pitchFamily="2" charset="-52"/>
              </a:rPr>
              <a:t>диких</a:t>
            </a:r>
            <a:r>
              <a:rPr lang="en-US" dirty="0">
                <a:latin typeface="Montserrat Medium" panose="00000600000000000000" pitchFamily="2" charset="-52"/>
              </a:rPr>
              <a:t> - </a:t>
            </a:r>
            <a:r>
              <a:rPr lang="en-US" dirty="0" err="1">
                <a:latin typeface="Montserrat Medium" panose="00000600000000000000" pitchFamily="2" charset="-52"/>
              </a:rPr>
              <a:t>лисиця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єнотовиднии</a:t>
            </a:r>
            <a:r>
              <a:rPr lang="en-US" dirty="0">
                <a:latin typeface="Montserrat Medium" panose="00000600000000000000" pitchFamily="2" charset="-52"/>
              </a:rPr>
              <a:t>̆ </a:t>
            </a:r>
            <a:r>
              <a:rPr lang="en-US" dirty="0" err="1">
                <a:latin typeface="Montserrat Medium" panose="00000600000000000000" pitchFamily="2" charset="-52"/>
              </a:rPr>
              <a:t>собака</a:t>
            </a:r>
            <a:r>
              <a:rPr lang="en-US" dirty="0">
                <a:latin typeface="Montserrat Medium" panose="00000600000000000000" pitchFamily="2" charset="-52"/>
              </a:rPr>
              <a:t>, та </a:t>
            </a:r>
            <a:r>
              <a:rPr lang="en-US" dirty="0" err="1">
                <a:latin typeface="Montserrat Medium" panose="00000600000000000000" pitchFamily="2" charset="-52"/>
              </a:rPr>
              <a:t>свійських</a:t>
            </a:r>
            <a:r>
              <a:rPr lang="en-US" dirty="0">
                <a:latin typeface="Montserrat Medium" panose="00000600000000000000" pitchFamily="2" charset="-52"/>
              </a:rPr>
              <a:t> – </a:t>
            </a:r>
            <a:r>
              <a:rPr lang="en-US" dirty="0" err="1">
                <a:latin typeface="Montserrat Medium" panose="00000600000000000000" pitchFamily="2" charset="-52"/>
              </a:rPr>
              <a:t>собаки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коти</a:t>
            </a:r>
            <a:r>
              <a:rPr lang="en-US" dirty="0">
                <a:latin typeface="Montserrat Medium" panose="00000600000000000000" pitchFamily="2" charset="-52"/>
              </a:rPr>
              <a:t>), </a:t>
            </a:r>
            <a:r>
              <a:rPr lang="en-US" dirty="0" err="1">
                <a:latin typeface="Montserrat Medium" panose="00000600000000000000" pitchFamily="2" charset="-52"/>
              </a:rPr>
              <a:t>які</a:t>
            </a:r>
            <a:r>
              <a:rPr lang="en-US" dirty="0">
                <a:latin typeface="Montserrat Medium" panose="00000600000000000000" pitchFamily="2" charset="-52"/>
              </a:rPr>
              <a:t> у </a:t>
            </a:r>
            <a:r>
              <a:rPr lang="en-US" dirty="0" err="1">
                <a:latin typeface="Montserrat Medium" panose="00000600000000000000" pitchFamily="2" charset="-52"/>
              </a:rPr>
              <a:t>весняно-літніи</a:t>
            </a:r>
            <a:r>
              <a:rPr lang="en-US" dirty="0">
                <a:latin typeface="Montserrat Medium" panose="00000600000000000000" pitchFamily="2" charset="-52"/>
              </a:rPr>
              <a:t>̆ </a:t>
            </a:r>
            <a:r>
              <a:rPr lang="en-US" dirty="0" err="1">
                <a:latin typeface="Montserrat Medium" panose="00000600000000000000" pitchFamily="2" charset="-52"/>
              </a:rPr>
              <a:t>період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активно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живляться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яйцями</a:t>
            </a:r>
            <a:r>
              <a:rPr lang="en-US" dirty="0">
                <a:latin typeface="Montserrat Medium" panose="00000600000000000000" pitchFamily="2" charset="-52"/>
              </a:rPr>
              <a:t> і </a:t>
            </a:r>
            <a:r>
              <a:rPr lang="en-US" dirty="0" err="1">
                <a:latin typeface="Montserrat Medium" panose="00000600000000000000" pitchFamily="2" charset="-52"/>
              </a:rPr>
              <a:t>пташенятам</a:t>
            </a:r>
            <a:r>
              <a:rPr lang="en-US" dirty="0">
                <a:latin typeface="Montserrat Medium" panose="00000600000000000000" pitchFamily="2" charset="-52"/>
              </a:rPr>
              <a:t> и </a:t>
            </a:r>
            <a:r>
              <a:rPr lang="en-US" dirty="0" err="1">
                <a:latin typeface="Montserrat Medium" panose="00000600000000000000" pitchFamily="2" charset="-52"/>
              </a:rPr>
              <a:t>птахів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що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призводить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до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зникнення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існуючих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на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острові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наземних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поселень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птахів</a:t>
            </a:r>
            <a:r>
              <a:rPr lang="en-US" dirty="0">
                <a:latin typeface="Montserrat Medium" panose="00000600000000000000" pitchFamily="2" charset="-52"/>
              </a:rPr>
              <a:t> (</a:t>
            </a:r>
            <a:r>
              <a:rPr lang="en-US" dirty="0" err="1">
                <a:latin typeface="Montserrat Medium" panose="00000600000000000000" pitchFamily="2" charset="-52"/>
              </a:rPr>
              <a:t>мартинів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крячків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качок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кул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иків</a:t>
            </a:r>
            <a:r>
              <a:rPr lang="en-US" dirty="0">
                <a:latin typeface="Montserrat Medium" panose="00000600000000000000" pitchFamily="2" charset="-52"/>
              </a:rPr>
              <a:t> ), </a:t>
            </a:r>
            <a:r>
              <a:rPr lang="en-US" dirty="0" err="1">
                <a:latin typeface="Montserrat Medium" panose="00000600000000000000" pitchFamily="2" charset="-52"/>
              </a:rPr>
              <a:t>серед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яких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рідкісні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види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занесені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до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Червоноі</a:t>
            </a:r>
            <a:r>
              <a:rPr lang="en-US" dirty="0">
                <a:latin typeface="Montserrat Medium" panose="00000600000000000000" pitchFamily="2" charset="-52"/>
              </a:rPr>
              <a:t>̈ </a:t>
            </a:r>
            <a:r>
              <a:rPr lang="en-US" dirty="0" err="1">
                <a:latin typeface="Montserrat Medium" panose="00000600000000000000" pitchFamily="2" charset="-52"/>
              </a:rPr>
              <a:t>книги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України</a:t>
            </a:r>
            <a:r>
              <a:rPr lang="en-US" dirty="0">
                <a:latin typeface="Montserrat Medium" panose="00000600000000000000" pitchFamily="2" charset="-52"/>
              </a:rPr>
              <a:t> та </a:t>
            </a:r>
            <a:r>
              <a:rPr lang="en-US" dirty="0" err="1">
                <a:latin typeface="Montserrat Medium" panose="00000600000000000000" pitchFamily="2" charset="-52"/>
              </a:rPr>
              <a:t>міжнародних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червоних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списків</a:t>
            </a:r>
            <a:r>
              <a:rPr lang="en-US" dirty="0">
                <a:latin typeface="Montserrat Medium" panose="00000600000000000000" pitchFamily="2" charset="-52"/>
              </a:rPr>
              <a:t> і </a:t>
            </a:r>
            <a:r>
              <a:rPr lang="en-US" dirty="0" err="1">
                <a:latin typeface="Montserrat Medium" panose="00000600000000000000" pitchFamily="2" charset="-52"/>
              </a:rPr>
              <a:t>Конвенціи</a:t>
            </a:r>
            <a:r>
              <a:rPr lang="en-US" dirty="0">
                <a:latin typeface="Montserrat Medium" panose="00000600000000000000" pitchFamily="2" charset="-52"/>
              </a:rPr>
              <a:t>̆ </a:t>
            </a:r>
          </a:p>
          <a:p>
            <a:pPr>
              <a:spcBef>
                <a:spcPct val="0"/>
              </a:spcBef>
            </a:pPr>
            <a:endParaRPr lang="en-US" dirty="0">
              <a:latin typeface="Montserrat Medium" panose="00000600000000000000" pitchFamily="2" charset="-5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34692" y="4918313"/>
            <a:ext cx="105070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Montserrat ExtraBold" panose="00000900000000000000" pitchFamily="2" charset="-52"/>
              </a:rPr>
              <a:t>У </a:t>
            </a:r>
            <a:r>
              <a:rPr lang="en-US" dirty="0" err="1">
                <a:latin typeface="Montserrat ExtraBold" panose="00000900000000000000" pitchFamily="2" charset="-52"/>
              </a:rPr>
              <a:t>разі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довготривалого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збереження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uk-UA" dirty="0">
                <a:latin typeface="Montserrat ExtraBold" panose="00000900000000000000" pitchFamily="2" charset="-52"/>
              </a:rPr>
              <a:t>зазначених </a:t>
            </a:r>
            <a:r>
              <a:rPr lang="en-US" dirty="0" err="1">
                <a:latin typeface="Montserrat ExtraBold" panose="00000900000000000000" pitchFamily="2" charset="-52"/>
              </a:rPr>
              <a:t>вище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негативних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чинників</a:t>
            </a:r>
            <a:r>
              <a:rPr lang="en-US" dirty="0">
                <a:latin typeface="Montserrat ExtraBold" panose="00000900000000000000" pitchFamily="2" charset="-52"/>
              </a:rPr>
              <a:t>,</a:t>
            </a:r>
            <a:r>
              <a:rPr lang="uk-UA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які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створили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окупанти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рф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на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острові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Джарилгач</a:t>
            </a:r>
            <a:r>
              <a:rPr lang="en-US" dirty="0">
                <a:latin typeface="Montserrat ExtraBold" panose="00000900000000000000" pitchFamily="2" charset="-52"/>
              </a:rPr>
              <a:t>, </a:t>
            </a:r>
            <a:r>
              <a:rPr lang="en-US" dirty="0" err="1">
                <a:latin typeface="Montserrat ExtraBold" panose="00000900000000000000" pitchFamily="2" charset="-52"/>
              </a:rPr>
              <a:t>існуюч</a:t>
            </a:r>
            <a:r>
              <a:rPr lang="uk-UA" dirty="0" err="1">
                <a:latin typeface="Montserrat ExtraBold" panose="00000900000000000000" pitchFamily="2" charset="-52"/>
              </a:rPr>
              <a:t>ому</a:t>
            </a:r>
            <a:r>
              <a:rPr lang="uk-UA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на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ньому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острівн</a:t>
            </a:r>
            <a:r>
              <a:rPr lang="uk-UA" dirty="0" err="1">
                <a:latin typeface="Montserrat ExtraBold" panose="00000900000000000000" pitchFamily="2" charset="-52"/>
              </a:rPr>
              <a:t>ому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комплекс</a:t>
            </a:r>
            <a:r>
              <a:rPr lang="uk-UA" dirty="0">
                <a:latin typeface="Montserrat ExtraBold" panose="00000900000000000000" pitchFamily="2" charset="-52"/>
              </a:rPr>
              <a:t>у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птахів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uk-UA" dirty="0">
                <a:latin typeface="Montserrat ExtraBold" panose="00000900000000000000" pitchFamily="2" charset="-52"/>
              </a:rPr>
              <a:t>загрожує </a:t>
            </a:r>
            <a:r>
              <a:rPr lang="en-US" dirty="0" err="1">
                <a:latin typeface="Montserrat ExtraBold" panose="00000900000000000000" pitchFamily="2" charset="-52"/>
              </a:rPr>
              <a:t>знищен</a:t>
            </a:r>
            <a:r>
              <a:rPr lang="uk-UA" dirty="0">
                <a:latin typeface="Montserrat ExtraBold" panose="00000900000000000000" pitchFamily="2" charset="-52"/>
              </a:rPr>
              <a:t>ня</a:t>
            </a:r>
            <a:r>
              <a:rPr lang="en-US" dirty="0">
                <a:latin typeface="Montserrat ExtraBold" panose="00000900000000000000" pitchFamily="2" charset="-52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6695" y="4056186"/>
            <a:ext cx="509586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dirty="0">
                <a:latin typeface="Montserrat ExtraBold" panose="00000900000000000000" pitchFamily="2" charset="-52"/>
              </a:rPr>
              <a:t>НПП «</a:t>
            </a:r>
            <a:r>
              <a:rPr lang="en-US" dirty="0" err="1">
                <a:latin typeface="Montserrat ExtraBold" panose="00000900000000000000" pitchFamily="2" charset="-52"/>
              </a:rPr>
              <a:t>Джарилгацький</a:t>
            </a:r>
            <a:r>
              <a:rPr lang="en-US" dirty="0">
                <a:latin typeface="Montserrat ExtraBold" panose="00000900000000000000" pitchFamily="2" charset="-52"/>
              </a:rPr>
              <a:t>» </a:t>
            </a:r>
            <a:r>
              <a:rPr lang="en-US" dirty="0" err="1">
                <a:latin typeface="Montserrat ExtraBold" panose="00000900000000000000" pitchFamily="2" charset="-52"/>
              </a:rPr>
              <a:t>зазнав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масштабної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пожежі</a:t>
            </a:r>
            <a:r>
              <a:rPr lang="en-US" dirty="0">
                <a:latin typeface="Montserrat ExtraBold" panose="00000900000000000000" pitchFamily="2" charset="-52"/>
              </a:rPr>
              <a:t>, </a:t>
            </a:r>
            <a:r>
              <a:rPr lang="en-US" dirty="0" err="1">
                <a:latin typeface="Montserrat ExtraBold" panose="00000900000000000000" pitchFamily="2" charset="-52"/>
              </a:rPr>
              <a:t>яка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тривала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тиждень</a:t>
            </a:r>
            <a:r>
              <a:rPr lang="en-US" dirty="0">
                <a:latin typeface="Montserrat ExtraBold" panose="00000900000000000000" pitchFamily="2" charset="-52"/>
              </a:rPr>
              <a:t>. </a:t>
            </a:r>
            <a:r>
              <a:rPr lang="en-US" dirty="0" err="1">
                <a:latin typeface="Montserrat Medium" panose="00000600000000000000" pitchFamily="2" charset="-52"/>
              </a:rPr>
              <a:t>Знищена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вся</a:t>
            </a:r>
            <a:endParaRPr lang="en-US" dirty="0">
              <a:latin typeface="Montserrat Medium" panose="00000600000000000000" pitchFamily="2" charset="-52"/>
            </a:endParaRPr>
          </a:p>
          <a:p>
            <a:pPr>
              <a:lnSpc>
                <a:spcPts val="2147"/>
              </a:lnSpc>
              <a:spcBef>
                <a:spcPct val="0"/>
              </a:spcBef>
            </a:pPr>
            <a:r>
              <a:rPr lang="en-US" dirty="0" err="1">
                <a:latin typeface="Montserrat Medium" panose="00000600000000000000" pitchFamily="2" charset="-52"/>
              </a:rPr>
              <a:t>заповідна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зона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найцінніша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степова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ділянка</a:t>
            </a:r>
            <a:r>
              <a:rPr lang="en-US" dirty="0">
                <a:latin typeface="Montserrat Medium" panose="00000600000000000000" pitchFamily="2" charset="-52"/>
              </a:rPr>
              <a:t>  </a:t>
            </a:r>
            <a:r>
              <a:rPr lang="en-US" dirty="0" err="1">
                <a:latin typeface="Montserrat Medium" panose="00000600000000000000" pitchFamily="2" charset="-52"/>
              </a:rPr>
              <a:t>парку</a:t>
            </a:r>
            <a:r>
              <a:rPr lang="en-US" dirty="0">
                <a:latin typeface="Montserrat Medium" panose="00000600000000000000" pitchFamily="2" charset="-52"/>
              </a:rPr>
              <a:t> (1588га). </a:t>
            </a:r>
            <a:r>
              <a:rPr lang="en-US" dirty="0" err="1">
                <a:latin typeface="Montserrat Medium" panose="00000600000000000000" pitchFamily="2" charset="-52"/>
              </a:rPr>
              <a:t>Шкода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Парку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становить</a:t>
            </a:r>
            <a:r>
              <a:rPr lang="en-US" dirty="0">
                <a:latin typeface="Montserrat Medium" panose="00000600000000000000" pitchFamily="2" charset="-52"/>
              </a:rPr>
              <a:t> 5млрд 343 </a:t>
            </a:r>
            <a:r>
              <a:rPr lang="en-US" dirty="0" err="1">
                <a:latin typeface="Montserrat Medium" panose="00000600000000000000" pitchFamily="2" charset="-52"/>
              </a:rPr>
              <a:t>млн</a:t>
            </a:r>
            <a:r>
              <a:rPr lang="en-US" dirty="0">
                <a:latin typeface="Montserrat Medium" panose="00000600000000000000" pitchFamily="2" charset="-52"/>
              </a:rPr>
              <a:t> 945 </a:t>
            </a:r>
            <a:r>
              <a:rPr lang="en-US" dirty="0" err="1">
                <a:latin typeface="Montserrat Medium" panose="00000600000000000000" pitchFamily="2" charset="-52"/>
              </a:rPr>
              <a:t>тис</a:t>
            </a:r>
            <a:r>
              <a:rPr lang="en-US" dirty="0">
                <a:latin typeface="Montserrat Medium" panose="00000600000000000000" pitchFamily="2" charset="-52"/>
              </a:rPr>
              <a:t> 718 </a:t>
            </a:r>
            <a:r>
              <a:rPr lang="en-US" dirty="0" err="1">
                <a:latin typeface="Montserrat Medium" panose="00000600000000000000" pitchFamily="2" charset="-52"/>
              </a:rPr>
              <a:t>грн</a:t>
            </a:r>
            <a:r>
              <a:rPr lang="en-US" dirty="0">
                <a:latin typeface="Montserrat Medium" panose="00000600000000000000" pitchFamily="2" charset="-52"/>
              </a:rPr>
              <a:t>. </a:t>
            </a:r>
          </a:p>
        </p:txBody>
      </p:sp>
      <p:pic>
        <p:nvPicPr>
          <p:cNvPr id="12" name="Рисунок 11" descr="Зображення, що містить природа, вода, Водні ресурси, повітряний&#10;&#10;Автоматично згенерований опис">
            <a:extLst>
              <a:ext uri="{FF2B5EF4-FFF2-40B4-BE49-F238E27FC236}">
                <a16:creationId xmlns:a16="http://schemas.microsoft.com/office/drawing/2014/main" id="{1090F9CE-C902-AA26-1829-7D667A0601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2" b="43143"/>
          <a:stretch/>
        </p:blipFill>
        <p:spPr>
          <a:xfrm>
            <a:off x="5576" y="6591300"/>
            <a:ext cx="18288000" cy="3695700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A9AC1AA2-68E6-F99D-E440-F7ECECF4AC7A}"/>
              </a:ext>
            </a:extLst>
          </p:cNvPr>
          <p:cNvSpPr/>
          <p:nvPr/>
        </p:nvSpPr>
        <p:spPr>
          <a:xfrm>
            <a:off x="-239147" y="495300"/>
            <a:ext cx="6567552" cy="2590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6886FFCE-161C-F0A8-D5AC-B0D89A68B2F6}"/>
              </a:ext>
            </a:extLst>
          </p:cNvPr>
          <p:cNvSpPr/>
          <p:nvPr/>
        </p:nvSpPr>
        <p:spPr>
          <a:xfrm>
            <a:off x="-239147" y="3568700"/>
            <a:ext cx="6567552" cy="2590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C758F8A6-7FD9-3552-780E-60656152F0DF}"/>
              </a:ext>
            </a:extLst>
          </p:cNvPr>
          <p:cNvSpPr/>
          <p:nvPr/>
        </p:nvSpPr>
        <p:spPr>
          <a:xfrm>
            <a:off x="1" y="0"/>
            <a:ext cx="70104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Freeform 3"/>
          <p:cNvSpPr/>
          <p:nvPr/>
        </p:nvSpPr>
        <p:spPr>
          <a:xfrm>
            <a:off x="6994012" y="4390981"/>
            <a:ext cx="11293987" cy="5896019"/>
          </a:xfrm>
          <a:prstGeom prst="rect">
            <a:avLst/>
          </a:prstGeom>
          <a:blipFill>
            <a:blip r:embed="rId2"/>
            <a:stretch>
              <a:fillRect l="-1260" t="-1" r="-740" b="-4717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1650000" y="-38708"/>
            <a:ext cx="6690018" cy="4429690"/>
          </a:xfrm>
          <a:prstGeom prst="rect">
            <a:avLst/>
          </a:prstGeom>
          <a:blipFill>
            <a:blip r:embed="rId3"/>
            <a:stretch>
              <a:fillRect t="-49506" b="-5073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6984719" y="-26077"/>
            <a:ext cx="4655987" cy="4429690"/>
          </a:xfrm>
          <a:prstGeom prst="rect">
            <a:avLst/>
          </a:prstGeom>
          <a:blipFill>
            <a:blip r:embed="rId4"/>
            <a:stretch>
              <a:fillRect t="-8960" b="-314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548268" y="614446"/>
            <a:ext cx="5410200" cy="2911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365" dirty="0" err="1">
                <a:latin typeface="Montserrat ExtraBold" panose="00000900000000000000" pitchFamily="2" charset="-52"/>
              </a:rPr>
              <a:t>Відсутній</a:t>
            </a:r>
            <a:r>
              <a:rPr lang="en-US" sz="2365" dirty="0">
                <a:latin typeface="Montserrat ExtraBold" panose="00000900000000000000" pitchFamily="2" charset="-52"/>
              </a:rPr>
              <a:t> </a:t>
            </a:r>
            <a:r>
              <a:rPr lang="en-US" sz="2365" dirty="0" err="1">
                <a:latin typeface="Montserrat ExtraBold" panose="00000900000000000000" pitchFamily="2" charset="-52"/>
              </a:rPr>
              <a:t>доступ</a:t>
            </a:r>
            <a:r>
              <a:rPr lang="en-US" sz="2365" dirty="0">
                <a:latin typeface="Montserrat ExtraBold" panose="00000900000000000000" pitchFamily="2" charset="-52"/>
              </a:rPr>
              <a:t> </a:t>
            </a:r>
            <a:r>
              <a:rPr lang="en-US" sz="2365" dirty="0" err="1">
                <a:latin typeface="Montserrat ExtraBold" panose="00000900000000000000" pitchFamily="2" charset="-52"/>
              </a:rPr>
              <a:t>до</a:t>
            </a:r>
            <a:r>
              <a:rPr lang="en-US" sz="2365" dirty="0">
                <a:latin typeface="Montserrat ExtraBold" panose="00000900000000000000" pitchFamily="2" charset="-52"/>
              </a:rPr>
              <a:t> </a:t>
            </a:r>
            <a:r>
              <a:rPr lang="en-US" sz="2365" dirty="0" err="1">
                <a:latin typeface="Montserrat ExtraBold" panose="00000900000000000000" pitchFamily="2" charset="-52"/>
              </a:rPr>
              <a:t>території</a:t>
            </a:r>
            <a:r>
              <a:rPr lang="en-US" sz="2365" dirty="0">
                <a:latin typeface="Montserrat ExtraBold" panose="00000900000000000000" pitchFamily="2" charset="-52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2365" dirty="0">
                <a:latin typeface="Montserrat ExtraBold" panose="00000900000000000000" pitchFamily="2" charset="-52"/>
              </a:rPr>
              <a:t>НПП «</a:t>
            </a:r>
            <a:r>
              <a:rPr lang="en-US" sz="2365" dirty="0" err="1">
                <a:latin typeface="Montserrat ExtraBold" panose="00000900000000000000" pitchFamily="2" charset="-52"/>
              </a:rPr>
              <a:t>Олешківські</a:t>
            </a:r>
            <a:r>
              <a:rPr lang="en-US" sz="2365" dirty="0">
                <a:latin typeface="Montserrat ExtraBold" panose="00000900000000000000" pitchFamily="2" charset="-52"/>
              </a:rPr>
              <a:t> </a:t>
            </a:r>
            <a:r>
              <a:rPr lang="en-US" sz="2365" dirty="0" err="1">
                <a:latin typeface="Montserrat ExtraBold" panose="00000900000000000000" pitchFamily="2" charset="-52"/>
              </a:rPr>
              <a:t>піски</a:t>
            </a:r>
            <a:r>
              <a:rPr lang="en-US" sz="2365" dirty="0">
                <a:latin typeface="Montserrat ExtraBold" panose="00000900000000000000" pitchFamily="2" charset="-52"/>
              </a:rPr>
              <a:t>», </a:t>
            </a:r>
            <a:r>
              <a:rPr lang="en-US" sz="2365" dirty="0" err="1">
                <a:latin typeface="Montserrat Medium" panose="00000600000000000000" pitchFamily="2" charset="-52"/>
              </a:rPr>
              <a:t>територія</a:t>
            </a:r>
            <a:r>
              <a:rPr lang="en-US" sz="2365" dirty="0">
                <a:latin typeface="Montserrat Medium" panose="00000600000000000000" pitchFamily="2" charset="-52"/>
              </a:rPr>
              <a:t> </a:t>
            </a:r>
            <a:r>
              <a:rPr lang="en-US" sz="2365" dirty="0" err="1">
                <a:latin typeface="Montserrat Medium" panose="00000600000000000000" pitchFamily="2" charset="-52"/>
              </a:rPr>
              <a:t>якого</a:t>
            </a:r>
            <a:r>
              <a:rPr lang="en-US" sz="2365" dirty="0">
                <a:latin typeface="Montserrat Medium" panose="00000600000000000000" pitchFamily="2" charset="-52"/>
              </a:rPr>
              <a:t> </a:t>
            </a:r>
            <a:r>
              <a:rPr lang="en-US" sz="2365" dirty="0" err="1">
                <a:latin typeface="Montserrat Medium" panose="00000600000000000000" pitchFamily="2" charset="-52"/>
              </a:rPr>
              <a:t>повністю</a:t>
            </a:r>
            <a:r>
              <a:rPr lang="en-US" sz="2365" dirty="0">
                <a:latin typeface="Montserrat Medium" panose="00000600000000000000" pitchFamily="2" charset="-52"/>
              </a:rPr>
              <a:t> </a:t>
            </a:r>
            <a:r>
              <a:rPr lang="en-US" sz="2365" dirty="0" err="1">
                <a:latin typeface="Montserrat Medium" panose="00000600000000000000" pitchFamily="2" charset="-52"/>
              </a:rPr>
              <a:t>контролюється</a:t>
            </a:r>
            <a:r>
              <a:rPr lang="en-US" sz="2365" dirty="0">
                <a:latin typeface="Montserrat Medium" panose="00000600000000000000" pitchFamily="2" charset="-52"/>
              </a:rPr>
              <a:t> </a:t>
            </a:r>
            <a:r>
              <a:rPr lang="en-US" sz="2365" dirty="0" err="1">
                <a:latin typeface="Montserrat Medium" panose="00000600000000000000" pitchFamily="2" charset="-52"/>
              </a:rPr>
              <a:t>військовими</a:t>
            </a:r>
            <a:r>
              <a:rPr lang="en-US" sz="2365" dirty="0">
                <a:latin typeface="Montserrat Medium" panose="00000600000000000000" pitchFamily="2" charset="-52"/>
              </a:rPr>
              <a:t> </a:t>
            </a:r>
            <a:r>
              <a:rPr lang="en-US" sz="2365" dirty="0" err="1">
                <a:latin typeface="Montserrat Medium" panose="00000600000000000000" pitchFamily="2" charset="-52"/>
              </a:rPr>
              <a:t>російської</a:t>
            </a:r>
            <a:r>
              <a:rPr lang="en-US" sz="2365" dirty="0">
                <a:latin typeface="Montserrat Medium" panose="00000600000000000000" pitchFamily="2" charset="-52"/>
              </a:rPr>
              <a:t> </a:t>
            </a:r>
            <a:r>
              <a:rPr lang="en-US" sz="2365" dirty="0" err="1">
                <a:latin typeface="Montserrat Medium" panose="00000600000000000000" pitchFamily="2" charset="-52"/>
              </a:rPr>
              <a:t>федерації</a:t>
            </a:r>
            <a:r>
              <a:rPr lang="en-US" sz="2365" dirty="0">
                <a:latin typeface="Montserrat Medium" panose="00000600000000000000" pitchFamily="2" charset="-52"/>
              </a:rPr>
              <a:t> </a:t>
            </a:r>
            <a:r>
              <a:rPr lang="en-US" sz="2365" dirty="0" err="1">
                <a:latin typeface="Montserrat Medium" panose="00000600000000000000" pitchFamily="2" charset="-52"/>
              </a:rPr>
              <a:t>та</a:t>
            </a:r>
            <a:r>
              <a:rPr lang="en-US" sz="2365" dirty="0">
                <a:latin typeface="Montserrat Medium" panose="00000600000000000000" pitchFamily="2" charset="-52"/>
              </a:rPr>
              <a:t> </a:t>
            </a:r>
            <a:r>
              <a:rPr lang="en-US" sz="2365" dirty="0" err="1">
                <a:latin typeface="Montserrat Medium" panose="00000600000000000000" pitchFamily="2" charset="-52"/>
              </a:rPr>
              <a:t>знаходиться</a:t>
            </a:r>
            <a:r>
              <a:rPr lang="en-US" sz="2365" dirty="0">
                <a:latin typeface="Montserrat Medium" panose="00000600000000000000" pitchFamily="2" charset="-52"/>
              </a:rPr>
              <a:t> в </a:t>
            </a:r>
            <a:r>
              <a:rPr lang="en-US" sz="2365" dirty="0" err="1">
                <a:latin typeface="Montserrat Medium" panose="00000600000000000000" pitchFamily="2" charset="-52"/>
              </a:rPr>
              <a:t>зоні</a:t>
            </a:r>
            <a:r>
              <a:rPr lang="en-US" sz="2365" dirty="0">
                <a:latin typeface="Montserrat Medium" panose="00000600000000000000" pitchFamily="2" charset="-52"/>
              </a:rPr>
              <a:t> </a:t>
            </a:r>
            <a:r>
              <a:rPr lang="en-US" sz="2365" dirty="0" err="1">
                <a:latin typeface="Montserrat Medium" panose="00000600000000000000" pitchFamily="2" charset="-52"/>
              </a:rPr>
              <a:t>бойових</a:t>
            </a:r>
            <a:r>
              <a:rPr lang="en-US" sz="2365" dirty="0">
                <a:latin typeface="Montserrat Medium" panose="00000600000000000000" pitchFamily="2" charset="-52"/>
              </a:rPr>
              <a:t> </a:t>
            </a:r>
            <a:r>
              <a:rPr lang="en-US" sz="2365" dirty="0" err="1">
                <a:latin typeface="Montserrat Medium" panose="00000600000000000000" pitchFamily="2" charset="-52"/>
              </a:rPr>
              <a:t>дій</a:t>
            </a:r>
            <a:r>
              <a:rPr lang="en-US" sz="2365" dirty="0">
                <a:latin typeface="Montserrat Medium" panose="00000600000000000000" pitchFamily="2" charset="-52"/>
              </a:rPr>
              <a:t> з </a:t>
            </a:r>
            <a:r>
              <a:rPr lang="en-US" sz="2365" dirty="0" err="1">
                <a:latin typeface="Montserrat Medium" panose="00000600000000000000" pitchFamily="2" charset="-52"/>
              </a:rPr>
              <a:t>початку</a:t>
            </a:r>
            <a:r>
              <a:rPr lang="en-US" sz="2365" dirty="0">
                <a:latin typeface="Montserrat Medium" panose="00000600000000000000" pitchFamily="2" charset="-52"/>
              </a:rPr>
              <a:t> </a:t>
            </a:r>
            <a:r>
              <a:rPr lang="en-US" sz="2365" dirty="0" err="1">
                <a:latin typeface="Montserrat Medium" panose="00000600000000000000" pitchFamily="2" charset="-52"/>
              </a:rPr>
              <a:t>війни</a:t>
            </a:r>
            <a:endParaRPr lang="en-US" sz="2365" dirty="0">
              <a:latin typeface="Montserrat Medium" panose="00000600000000000000" pitchFamily="2" charset="-52"/>
            </a:endParaRPr>
          </a:p>
          <a:p>
            <a:pPr>
              <a:spcBef>
                <a:spcPct val="0"/>
              </a:spcBef>
            </a:pPr>
            <a:endParaRPr lang="en-US" sz="2365" dirty="0">
              <a:latin typeface="Montserrat ExtraBold" panose="00000900000000000000" pitchFamily="2" charset="-5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9239" y="4413004"/>
            <a:ext cx="5449229" cy="4596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58"/>
              </a:lnSpc>
              <a:spcBef>
                <a:spcPct val="0"/>
              </a:spcBef>
            </a:pPr>
            <a:r>
              <a:rPr lang="en-US" dirty="0">
                <a:latin typeface="Montserrat ExtraBold" panose="00000900000000000000" pitchFamily="2" charset="-52"/>
              </a:rPr>
              <a:t>З </a:t>
            </a:r>
            <a:r>
              <a:rPr lang="en-US" dirty="0" err="1">
                <a:latin typeface="Montserrat ExtraBold" panose="00000900000000000000" pitchFamily="2" charset="-52"/>
              </a:rPr>
              <a:t>березня</a:t>
            </a:r>
            <a:r>
              <a:rPr lang="en-US" dirty="0">
                <a:latin typeface="Montserrat ExtraBold" panose="00000900000000000000" pitchFamily="2" charset="-52"/>
              </a:rPr>
              <a:t> 2022 </a:t>
            </a:r>
            <a:r>
              <a:rPr lang="en-US" dirty="0" err="1">
                <a:latin typeface="Montserrat ExtraBold" panose="00000900000000000000" pitchFamily="2" charset="-52"/>
              </a:rPr>
              <a:t>року</a:t>
            </a:r>
            <a:r>
              <a:rPr lang="en-US" dirty="0">
                <a:latin typeface="Montserrat ExtraBold" panose="00000900000000000000" pitchFamily="2" charset="-52"/>
              </a:rPr>
              <a:t> в </a:t>
            </a:r>
            <a:r>
              <a:rPr lang="en-US" dirty="0" err="1">
                <a:latin typeface="Montserrat ExtraBold" panose="00000900000000000000" pitchFamily="2" charset="-52"/>
              </a:rPr>
              <a:t>частковій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окупації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знаходиться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</a:p>
          <a:p>
            <a:pPr>
              <a:lnSpc>
                <a:spcPts val="2358"/>
              </a:lnSpc>
              <a:spcBef>
                <a:spcPct val="0"/>
              </a:spcBef>
            </a:pPr>
            <a:r>
              <a:rPr lang="en-US" dirty="0">
                <a:latin typeface="Montserrat ExtraBold" panose="00000900000000000000" pitchFamily="2" charset="-52"/>
              </a:rPr>
              <a:t>НПП «</a:t>
            </a:r>
            <a:r>
              <a:rPr lang="en-US" dirty="0" err="1">
                <a:latin typeface="Montserrat ExtraBold" panose="00000900000000000000" pitchFamily="2" charset="-52"/>
              </a:rPr>
              <a:t>Білобрежжя</a:t>
            </a:r>
            <a:r>
              <a:rPr lang="en-US" dirty="0"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latin typeface="Montserrat ExtraBold" panose="00000900000000000000" pitchFamily="2" charset="-52"/>
              </a:rPr>
              <a:t>Святослава</a:t>
            </a:r>
            <a:r>
              <a:rPr lang="en-US" dirty="0">
                <a:latin typeface="Montserrat ExtraBold" panose="00000900000000000000" pitchFamily="2" charset="-52"/>
              </a:rPr>
              <a:t>».</a:t>
            </a:r>
            <a:endParaRPr lang="uk-UA" dirty="0">
              <a:latin typeface="Montserrat ExtraBold" panose="00000900000000000000" pitchFamily="2" charset="-52"/>
            </a:endParaRPr>
          </a:p>
          <a:p>
            <a:pPr>
              <a:lnSpc>
                <a:spcPts val="2358"/>
              </a:lnSpc>
              <a:spcBef>
                <a:spcPct val="0"/>
              </a:spcBef>
            </a:pPr>
            <a:endParaRPr lang="en-US" dirty="0">
              <a:latin typeface="Montserrat Medium" panose="00000600000000000000" pitchFamily="2" charset="-52"/>
            </a:endParaRPr>
          </a:p>
          <a:p>
            <a:pPr>
              <a:lnSpc>
                <a:spcPts val="2358"/>
              </a:lnSpc>
              <a:spcBef>
                <a:spcPct val="0"/>
              </a:spcBef>
            </a:pPr>
            <a:r>
              <a:rPr lang="en-US" dirty="0" err="1">
                <a:latin typeface="Montserrat Medium" panose="00000600000000000000" pitchFamily="2" charset="-52"/>
              </a:rPr>
              <a:t>За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період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окупації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на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території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Національний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природний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парк</a:t>
            </a:r>
            <a:r>
              <a:rPr lang="en-US" dirty="0">
                <a:latin typeface="Montserrat Medium" panose="00000600000000000000" pitchFamily="2" charset="-52"/>
              </a:rPr>
              <a:t> «</a:t>
            </a:r>
            <a:r>
              <a:rPr lang="en-US" dirty="0" err="1">
                <a:latin typeface="Montserrat Medium" panose="00000600000000000000" pitchFamily="2" charset="-52"/>
              </a:rPr>
              <a:t>Білобрежжя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Святослава</a:t>
            </a:r>
            <a:r>
              <a:rPr lang="en-US" dirty="0">
                <a:latin typeface="Montserrat Medium" panose="00000600000000000000" pitchFamily="2" charset="-52"/>
              </a:rPr>
              <a:t>» </a:t>
            </a:r>
            <a:r>
              <a:rPr lang="en-US" dirty="0" err="1">
                <a:latin typeface="Montserrat Medium" panose="00000600000000000000" pitchFamily="2" charset="-52"/>
              </a:rPr>
              <a:t>відбулося</a:t>
            </a:r>
            <a:r>
              <a:rPr lang="en-US" dirty="0">
                <a:latin typeface="Montserrat Medium" panose="00000600000000000000" pitchFamily="2" charset="-52"/>
              </a:rPr>
              <a:t> 69 </a:t>
            </a:r>
            <a:r>
              <a:rPr lang="en-US" dirty="0" err="1">
                <a:latin typeface="Montserrat Medium" panose="00000600000000000000" pitchFamily="2" charset="-52"/>
              </a:rPr>
              <a:t>пожеж</a:t>
            </a:r>
            <a:r>
              <a:rPr lang="en-US" dirty="0">
                <a:latin typeface="Montserrat Medium" panose="00000600000000000000" pitchFamily="2" charset="-52"/>
              </a:rPr>
              <a:t>. </a:t>
            </a:r>
            <a:endParaRPr lang="uk-UA" dirty="0">
              <a:latin typeface="Montserrat Medium" panose="00000600000000000000" pitchFamily="2" charset="-52"/>
            </a:endParaRPr>
          </a:p>
          <a:p>
            <a:pPr>
              <a:lnSpc>
                <a:spcPts val="2358"/>
              </a:lnSpc>
              <a:spcBef>
                <a:spcPct val="0"/>
              </a:spcBef>
            </a:pPr>
            <a:endParaRPr lang="uk-UA" dirty="0">
              <a:latin typeface="Montserrat Medium" panose="00000600000000000000" pitchFamily="2" charset="-52"/>
            </a:endParaRPr>
          </a:p>
          <a:p>
            <a:pPr>
              <a:lnSpc>
                <a:spcPts val="2358"/>
              </a:lnSpc>
              <a:spcBef>
                <a:spcPct val="0"/>
              </a:spcBef>
            </a:pPr>
            <a:r>
              <a:rPr lang="en-US" dirty="0" err="1">
                <a:latin typeface="Montserrat Medium" panose="00000600000000000000" pitchFamily="2" charset="-52"/>
              </a:rPr>
              <a:t>Загальна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площа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вигорілої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території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парку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склала</a:t>
            </a:r>
            <a:r>
              <a:rPr lang="en-US" dirty="0">
                <a:latin typeface="Montserrat Medium" panose="00000600000000000000" pitchFamily="2" charset="-52"/>
              </a:rPr>
              <a:t> 4399,81 </a:t>
            </a:r>
            <a:r>
              <a:rPr lang="en-US" dirty="0" err="1">
                <a:latin typeface="Montserrat Medium" panose="00000600000000000000" pitchFamily="2" charset="-52"/>
              </a:rPr>
              <a:t>га</a:t>
            </a:r>
            <a:r>
              <a:rPr lang="en-US" dirty="0">
                <a:latin typeface="Montserrat Medium" panose="00000600000000000000" pitchFamily="2" charset="-52"/>
              </a:rPr>
              <a:t>. </a:t>
            </a:r>
            <a:r>
              <a:rPr lang="en-US" dirty="0" err="1">
                <a:latin typeface="Montserrat Medium" panose="00000600000000000000" pitchFamily="2" charset="-52"/>
              </a:rPr>
              <a:t>Кількість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хвойних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дерев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які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постраждали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від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пожеж</a:t>
            </a:r>
            <a:r>
              <a:rPr lang="en-US" dirty="0">
                <a:latin typeface="Montserrat Medium" panose="00000600000000000000" pitchFamily="2" charset="-52"/>
              </a:rPr>
              <a:t>, </a:t>
            </a:r>
            <a:r>
              <a:rPr lang="en-US" dirty="0" err="1">
                <a:latin typeface="Montserrat Medium" panose="00000600000000000000" pitchFamily="2" charset="-52"/>
              </a:rPr>
              <a:t>складає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приблизно</a:t>
            </a:r>
            <a:r>
              <a:rPr lang="en-US" dirty="0">
                <a:latin typeface="Montserrat Medium" panose="00000600000000000000" pitchFamily="2" charset="-52"/>
              </a:rPr>
              <a:t> 3,1-3,5 </a:t>
            </a:r>
            <a:r>
              <a:rPr lang="en-US" dirty="0" err="1">
                <a:latin typeface="Montserrat Medium" panose="00000600000000000000" pitchFamily="2" charset="-52"/>
              </a:rPr>
              <a:t>млн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шт</a:t>
            </a:r>
            <a:r>
              <a:rPr lang="en-US" dirty="0">
                <a:latin typeface="Montserrat Medium" panose="00000600000000000000" pitchFamily="2" charset="-52"/>
              </a:rPr>
              <a:t> (</a:t>
            </a:r>
            <a:r>
              <a:rPr lang="en-US" dirty="0" err="1">
                <a:latin typeface="Montserrat Medium" panose="00000600000000000000" pitchFamily="2" charset="-52"/>
              </a:rPr>
              <a:t>за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даними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показників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таксації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Кінбурнського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та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Василівського</a:t>
            </a:r>
            <a:r>
              <a:rPr lang="en-US" dirty="0">
                <a:latin typeface="Montserrat Medium" panose="00000600000000000000" pitchFamily="2" charset="-52"/>
              </a:rPr>
              <a:t> </a:t>
            </a:r>
            <a:r>
              <a:rPr lang="en-US" dirty="0" err="1">
                <a:latin typeface="Montserrat Medium" panose="00000600000000000000" pitchFamily="2" charset="-52"/>
              </a:rPr>
              <a:t>лісництв</a:t>
            </a:r>
            <a:r>
              <a:rPr lang="en-US" dirty="0">
                <a:latin typeface="Montserrat Medium" panose="00000600000000000000" pitchFamily="2" charset="-52"/>
              </a:rPr>
              <a:t>).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6CE94343-1A39-4DD5-3AD5-F512C54E1813}"/>
              </a:ext>
            </a:extLst>
          </p:cNvPr>
          <p:cNvSpPr/>
          <p:nvPr/>
        </p:nvSpPr>
        <p:spPr>
          <a:xfrm>
            <a:off x="-239147" y="495300"/>
            <a:ext cx="6567552" cy="2769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C4DB01D4-5C43-7895-B88A-63C4C3E245B1}"/>
              </a:ext>
            </a:extLst>
          </p:cNvPr>
          <p:cNvSpPr/>
          <p:nvPr/>
        </p:nvSpPr>
        <p:spPr>
          <a:xfrm>
            <a:off x="0" y="0"/>
            <a:ext cx="18287999" cy="659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Freeform 2"/>
          <p:cNvSpPr/>
          <p:nvPr/>
        </p:nvSpPr>
        <p:spPr>
          <a:xfrm>
            <a:off x="-1" y="6545040"/>
            <a:ext cx="5487159" cy="3741960"/>
          </a:xfrm>
          <a:custGeom>
            <a:avLst/>
            <a:gdLst/>
            <a:ahLst/>
            <a:cxnLst/>
            <a:rect l="l" t="t" r="r" b="b"/>
            <a:pathLst>
              <a:path w="6869655" h="3864181">
                <a:moveTo>
                  <a:pt x="0" y="0"/>
                </a:moveTo>
                <a:lnTo>
                  <a:pt x="6869655" y="0"/>
                </a:lnTo>
                <a:lnTo>
                  <a:pt x="6869655" y="3864181"/>
                </a:lnTo>
                <a:lnTo>
                  <a:pt x="0" y="3864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80" t="-16666" b="-16666"/>
            </a:stretch>
          </a:blipFill>
          <a:ln w="57150" cap="rnd">
            <a:noFill/>
            <a:round/>
          </a:ln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487158" y="6541196"/>
            <a:ext cx="6991916" cy="3745804"/>
          </a:xfrm>
          <a:custGeom>
            <a:avLst/>
            <a:gdLst/>
            <a:ahLst/>
            <a:cxnLst/>
            <a:rect l="l" t="t" r="r" b="b"/>
            <a:pathLst>
              <a:path w="6893679" h="3877694">
                <a:moveTo>
                  <a:pt x="0" y="0"/>
                </a:moveTo>
                <a:lnTo>
                  <a:pt x="6893678" y="0"/>
                </a:lnTo>
                <a:lnTo>
                  <a:pt x="6893678" y="3877695"/>
                </a:lnTo>
                <a:lnTo>
                  <a:pt x="0" y="3877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913" t="-25085" b="-40133"/>
            </a:stretch>
          </a:blipFill>
          <a:ln w="57150" cap="rnd">
            <a:noFill/>
            <a:round/>
          </a:ln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162000">
            <a:off x="12237505" y="6408407"/>
            <a:ext cx="6160326" cy="4070824"/>
          </a:xfrm>
          <a:custGeom>
            <a:avLst/>
            <a:gdLst/>
            <a:ahLst/>
            <a:cxnLst/>
            <a:rect l="l" t="t" r="r" b="b"/>
            <a:pathLst>
              <a:path w="7044057" h="4183496">
                <a:moveTo>
                  <a:pt x="182028" y="0"/>
                </a:moveTo>
                <a:lnTo>
                  <a:pt x="7044057" y="323605"/>
                </a:lnTo>
                <a:lnTo>
                  <a:pt x="6862029" y="4183496"/>
                </a:lnTo>
                <a:lnTo>
                  <a:pt x="0" y="3859891"/>
                </a:lnTo>
                <a:lnTo>
                  <a:pt x="182028" y="0"/>
                </a:lnTo>
                <a:close/>
              </a:path>
            </a:pathLst>
          </a:custGeom>
          <a:blipFill>
            <a:blip r:embed="rId4"/>
            <a:stretch>
              <a:fillRect l="-2377" t="-37667" r="-40400" b="-12926"/>
            </a:stretch>
          </a:blipFill>
          <a:ln w="47625" cap="rnd">
            <a:noFill/>
            <a:round/>
          </a:ln>
        </p:spPr>
        <p:txBody>
          <a:bodyPr/>
          <a:lstStyle/>
          <a:p>
            <a:endParaRPr lang="pl-PL" dirty="0"/>
          </a:p>
        </p:txBody>
      </p:sp>
      <p:sp>
        <p:nvSpPr>
          <p:cNvPr id="5" name="TextBox 5"/>
          <p:cNvSpPr txBox="1"/>
          <p:nvPr/>
        </p:nvSpPr>
        <p:spPr>
          <a:xfrm>
            <a:off x="8315001" y="917083"/>
            <a:ext cx="832814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67"/>
              </a:lnSpc>
              <a:spcBef>
                <a:spcPct val="0"/>
              </a:spcBef>
            </a:pPr>
            <a:br>
              <a:rPr lang="uk-UA" sz="2400" dirty="0">
                <a:latin typeface="Montserrat ExtraBold" panose="00000900000000000000" pitchFamily="2" charset="-52"/>
              </a:rPr>
            </a:br>
            <a:r>
              <a:rPr lang="en-US" sz="2400" dirty="0" err="1">
                <a:latin typeface="Montserrat Medium" panose="00000600000000000000" pitchFamily="2" charset="-52"/>
              </a:rPr>
              <a:t>Пошкоджено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місця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існування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видів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флори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та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фауни</a:t>
            </a:r>
            <a:r>
              <a:rPr lang="en-US" sz="2400" dirty="0">
                <a:latin typeface="Montserrat Medium" panose="00000600000000000000" pitchFamily="2" charset="-52"/>
              </a:rPr>
              <a:t>, </a:t>
            </a:r>
            <a:r>
              <a:rPr lang="en-US" sz="2400" dirty="0" err="1">
                <a:latin typeface="Montserrat Medium" panose="00000600000000000000" pitchFamily="2" charset="-52"/>
              </a:rPr>
              <a:t>занесених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до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Червоної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книги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України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та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Європейського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червоного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списку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видів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тварин</a:t>
            </a:r>
            <a:r>
              <a:rPr lang="en-US" sz="2400" dirty="0">
                <a:latin typeface="Montserrat Medium" panose="00000600000000000000" pitchFamily="2" charset="-52"/>
              </a:rPr>
              <a:t> і </a:t>
            </a:r>
            <a:r>
              <a:rPr lang="en-US" sz="2400" dirty="0" err="1">
                <a:latin typeface="Montserrat Medium" panose="00000600000000000000" pitchFamily="2" charset="-52"/>
              </a:rPr>
              <a:t>рослин</a:t>
            </a:r>
            <a:r>
              <a:rPr lang="en-US" sz="2400" dirty="0">
                <a:latin typeface="Montserrat Medium" panose="00000600000000000000" pitchFamily="2" charset="-52"/>
              </a:rPr>
              <a:t>, </a:t>
            </a:r>
            <a:r>
              <a:rPr lang="en-US" sz="2400" dirty="0" err="1">
                <a:latin typeface="Montserrat Medium" panose="00000600000000000000" pitchFamily="2" charset="-52"/>
              </a:rPr>
              <a:t>що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знаходяться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під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загрозою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зникнення</a:t>
            </a:r>
            <a:r>
              <a:rPr lang="en-US" sz="2400" dirty="0">
                <a:latin typeface="Montserrat Medium" panose="00000600000000000000" pitchFamily="2" charset="-52"/>
              </a:rPr>
              <a:t> у </a:t>
            </a:r>
            <a:r>
              <a:rPr lang="en-US" sz="2400" dirty="0" err="1">
                <a:latin typeface="Montserrat Medium" panose="00000600000000000000" pitchFamily="2" charset="-52"/>
              </a:rPr>
              <a:t>світовому</a:t>
            </a:r>
            <a:r>
              <a:rPr lang="en-US" sz="2400" dirty="0">
                <a:latin typeface="Montserrat Medium" panose="00000600000000000000" pitchFamily="2" charset="-52"/>
              </a:rPr>
              <a:t> </a:t>
            </a:r>
            <a:r>
              <a:rPr lang="en-US" sz="2400" dirty="0" err="1">
                <a:latin typeface="Montserrat Medium" panose="00000600000000000000" pitchFamily="2" charset="-52"/>
              </a:rPr>
              <a:t>масштабі</a:t>
            </a:r>
            <a:r>
              <a:rPr lang="en-US" sz="2400" dirty="0">
                <a:latin typeface="Montserrat Medium" panose="00000600000000000000" pitchFamily="2" charset="-52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3400" y="3522499"/>
            <a:ext cx="1826190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dirty="0">
                <a:latin typeface="Montserrat ExtraBold" panose="00000900000000000000" pitchFamily="2" charset="-52"/>
              </a:rPr>
              <a:t>ОБСТЕЖЕНО ЧАСТИНУ ТЕРИТОРІЇ НПП І ВИЯВЛЕНО:</a:t>
            </a:r>
          </a:p>
          <a:p>
            <a:r>
              <a:rPr lang="uk-UA" dirty="0">
                <a:latin typeface="Montserrat Medium" panose="00000600000000000000" pitchFamily="2" charset="-52"/>
              </a:rPr>
              <a:t>- потенційно замінована площа – 3549 га (з них проінспектовано 1940 га та виявлено вибухонебезпечні предмети);</a:t>
            </a:r>
          </a:p>
          <a:p>
            <a:r>
              <a:rPr lang="uk-UA" dirty="0">
                <a:latin typeface="Montserrat Medium" panose="00000600000000000000" pitchFamily="2" charset="-52"/>
              </a:rPr>
              <a:t>-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площа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вражена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бойовими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діями</a:t>
            </a:r>
            <a:r>
              <a:rPr lang="ru-RU" dirty="0">
                <a:latin typeface="Montserrat Medium" panose="00000600000000000000" pitchFamily="2" charset="-52"/>
              </a:rPr>
              <a:t> – 657 га</a:t>
            </a:r>
            <a:r>
              <a:rPr lang="uk-UA" dirty="0">
                <a:latin typeface="Montserrat Medium" panose="00000600000000000000" pitchFamily="2" charset="-52"/>
              </a:rPr>
              <a:t>; </a:t>
            </a:r>
          </a:p>
          <a:p>
            <a:r>
              <a:rPr lang="uk-UA" dirty="0">
                <a:latin typeface="Montserrat Medium" panose="00000600000000000000" pitchFamily="2" charset="-52"/>
              </a:rPr>
              <a:t>-</a:t>
            </a:r>
            <a:r>
              <a:rPr lang="ru-RU" dirty="0" err="1">
                <a:latin typeface="Montserrat Medium" panose="00000600000000000000" pitchFamily="2" charset="-52"/>
              </a:rPr>
              <a:t>площа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вражена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обстрілами</a:t>
            </a:r>
            <a:r>
              <a:rPr lang="ru-RU" dirty="0">
                <a:latin typeface="Montserrat Medium" panose="00000600000000000000" pitchFamily="2" charset="-52"/>
              </a:rPr>
              <a:t> – 830 га</a:t>
            </a:r>
            <a:r>
              <a:rPr lang="uk-UA" dirty="0">
                <a:latin typeface="Montserrat Medium" panose="00000600000000000000" pitchFamily="2" charset="-52"/>
              </a:rPr>
              <a:t>;</a:t>
            </a:r>
          </a:p>
          <a:p>
            <a:r>
              <a:rPr lang="uk-UA" dirty="0">
                <a:latin typeface="Montserrat Medium" panose="00000600000000000000" pitchFamily="2" charset="-52"/>
              </a:rPr>
              <a:t>фортифікаційні споруди окупантів у природних екосистемах: </a:t>
            </a:r>
          </a:p>
          <a:p>
            <a:r>
              <a:rPr lang="uk-UA" dirty="0" err="1">
                <a:latin typeface="Montserrat Medium" panose="00000600000000000000" pitchFamily="2" charset="-52"/>
              </a:rPr>
              <a:t>копаніри</a:t>
            </a:r>
            <a:r>
              <a:rPr lang="uk-UA" dirty="0">
                <a:latin typeface="Montserrat Medium" panose="00000600000000000000" pitchFamily="2" charset="-52"/>
              </a:rPr>
              <a:t> – 16 </a:t>
            </a:r>
            <a:r>
              <a:rPr lang="uk-UA" dirty="0" err="1">
                <a:latin typeface="Montserrat Medium" panose="00000600000000000000" pitchFamily="2" charset="-52"/>
              </a:rPr>
              <a:t>шт</a:t>
            </a:r>
            <a:r>
              <a:rPr lang="uk-UA" dirty="0">
                <a:latin typeface="Montserrat Medium" panose="00000600000000000000" pitchFamily="2" charset="-52"/>
              </a:rPr>
              <a:t>, площа 2026 м2; </a:t>
            </a:r>
          </a:p>
          <a:p>
            <a:r>
              <a:rPr lang="uk-UA" dirty="0">
                <a:latin typeface="Montserrat Medium" panose="00000600000000000000" pitchFamily="2" charset="-52"/>
              </a:rPr>
              <a:t>бліндажі – 119 </a:t>
            </a:r>
            <a:r>
              <a:rPr lang="uk-UA" dirty="0" err="1">
                <a:latin typeface="Montserrat Medium" panose="00000600000000000000" pitchFamily="2" charset="-52"/>
              </a:rPr>
              <a:t>шт</a:t>
            </a:r>
            <a:r>
              <a:rPr lang="uk-UA" dirty="0">
                <a:latin typeface="Montserrat Medium" panose="00000600000000000000" pitchFamily="2" charset="-52"/>
              </a:rPr>
              <a:t>, площа 5644 м2; </a:t>
            </a:r>
          </a:p>
          <a:p>
            <a:r>
              <a:rPr lang="uk-UA" dirty="0">
                <a:latin typeface="Montserrat Medium" panose="00000600000000000000" pitchFamily="2" charset="-52"/>
              </a:rPr>
              <a:t>протитанкові рови – 8 </a:t>
            </a:r>
            <a:r>
              <a:rPr lang="uk-UA" dirty="0" err="1">
                <a:latin typeface="Montserrat Medium" panose="00000600000000000000" pitchFamily="2" charset="-52"/>
              </a:rPr>
              <a:t>шт</a:t>
            </a:r>
            <a:r>
              <a:rPr lang="uk-UA" dirty="0">
                <a:latin typeface="Montserrat Medium" panose="00000600000000000000" pitchFamily="2" charset="-52"/>
              </a:rPr>
              <a:t>, площа 2556 м2;</a:t>
            </a:r>
          </a:p>
          <a:p>
            <a:r>
              <a:rPr lang="uk-UA" dirty="0">
                <a:latin typeface="Montserrat Medium" panose="00000600000000000000" pitchFamily="2" charset="-52"/>
              </a:rPr>
              <a:t>виявлено та виміряно пні в кількості 1140 </a:t>
            </a:r>
            <a:r>
              <a:rPr lang="uk-UA" dirty="0" err="1">
                <a:latin typeface="Montserrat Medium" panose="00000600000000000000" pitchFamily="2" charset="-52"/>
              </a:rPr>
              <a:t>шт</a:t>
            </a:r>
            <a:r>
              <a:rPr lang="uk-UA" dirty="0">
                <a:latin typeface="Montserrat Medium" panose="00000600000000000000" pitchFamily="2" charset="-52"/>
              </a:rPr>
              <a:t>, залишені внаслідок незаконної вирубки дерев окупантами.</a:t>
            </a:r>
          </a:p>
          <a:p>
            <a:r>
              <a:rPr lang="uk-UA" dirty="0">
                <a:latin typeface="Montserrat Medium" panose="00000600000000000000" pitchFamily="2" charset="-52"/>
              </a:rPr>
              <a:t> Виявлено та ліквідовано 24 пожежі на загальній площі 1035,49 га.</a:t>
            </a:r>
          </a:p>
          <a:p>
            <a:r>
              <a:rPr lang="uk-UA" dirty="0">
                <a:latin typeface="Montserrat Medium" panose="00000600000000000000" pitchFamily="2" charset="-52"/>
              </a:rPr>
              <a:t>  </a:t>
            </a:r>
          </a:p>
          <a:p>
            <a:endParaRPr lang="en-US" dirty="0">
              <a:latin typeface="Montserrat Medium" panose="00000600000000000000" pitchFamily="2" charset="-52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455E3A6-1647-AB43-6D0E-C160CA191FD4}"/>
              </a:ext>
            </a:extLst>
          </p:cNvPr>
          <p:cNvSpPr/>
          <p:nvPr/>
        </p:nvSpPr>
        <p:spPr>
          <a:xfrm>
            <a:off x="533400" y="493138"/>
            <a:ext cx="16916400" cy="2769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F504D5-AD71-E72B-23EE-FE6ECEB83AA1}"/>
              </a:ext>
            </a:extLst>
          </p:cNvPr>
          <p:cNvSpPr txBox="1"/>
          <p:nvPr/>
        </p:nvSpPr>
        <p:spPr>
          <a:xfrm>
            <a:off x="1608232" y="1192741"/>
            <a:ext cx="5542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Montserrat ExtraBold" panose="00000900000000000000" pitchFamily="2" charset="-52"/>
              </a:rPr>
              <a:t>З </a:t>
            </a:r>
            <a:r>
              <a:rPr lang="en-US" sz="2400" dirty="0" err="1">
                <a:latin typeface="Montserrat ExtraBold" panose="00000900000000000000" pitchFamily="2" charset="-52"/>
              </a:rPr>
              <a:t>березня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по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листопад</a:t>
            </a:r>
            <a:r>
              <a:rPr lang="en-US" sz="2400" dirty="0">
                <a:latin typeface="Montserrat ExtraBold" panose="00000900000000000000" pitchFamily="2" charset="-52"/>
              </a:rPr>
              <a:t> 2022 </a:t>
            </a:r>
            <a:r>
              <a:rPr lang="en-US" sz="2400" dirty="0" err="1">
                <a:latin typeface="Montserrat ExtraBold" panose="00000900000000000000" pitchFamily="2" charset="-52"/>
              </a:rPr>
              <a:t>року</a:t>
            </a:r>
            <a:r>
              <a:rPr lang="en-US" sz="2400" dirty="0">
                <a:latin typeface="Montserrat ExtraBold" panose="00000900000000000000" pitchFamily="2" charset="-52"/>
              </a:rPr>
              <a:t> НПП «</a:t>
            </a:r>
            <a:r>
              <a:rPr lang="en-US" sz="2400" dirty="0" err="1">
                <a:latin typeface="Montserrat ExtraBold" panose="00000900000000000000" pitchFamily="2" charset="-52"/>
              </a:rPr>
              <a:t>Камʼянська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Січ</a:t>
            </a:r>
            <a:r>
              <a:rPr lang="en-US" sz="2400" dirty="0">
                <a:latin typeface="Montserrat ExtraBold" panose="00000900000000000000" pitchFamily="2" charset="-52"/>
              </a:rPr>
              <a:t>» </a:t>
            </a:r>
            <a:r>
              <a:rPr lang="uk-UA" sz="2400" dirty="0">
                <a:latin typeface="Montserrat ExtraBold" panose="00000900000000000000" pitchFamily="2" charset="-52"/>
              </a:rPr>
              <a:t>перебував </a:t>
            </a:r>
            <a:r>
              <a:rPr lang="en-US" sz="2400" dirty="0" err="1">
                <a:latin typeface="Montserrat ExtraBold" panose="00000900000000000000" pitchFamily="2" charset="-52"/>
              </a:rPr>
              <a:t>під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окупацією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російської</a:t>
            </a:r>
            <a:r>
              <a:rPr lang="en-US" sz="2400" dirty="0">
                <a:latin typeface="Montserrat ExtraBold" panose="00000900000000000000" pitchFamily="2" charset="-52"/>
              </a:rPr>
              <a:t> </a:t>
            </a:r>
            <a:r>
              <a:rPr lang="en-US" sz="2400" dirty="0" err="1">
                <a:latin typeface="Montserrat ExtraBold" panose="00000900000000000000" pitchFamily="2" charset="-52"/>
              </a:rPr>
              <a:t>федерації</a:t>
            </a:r>
            <a:endParaRPr lang="uk-UA" sz="2400" dirty="0"/>
          </a:p>
        </p:txBody>
      </p: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FEF5C298-6182-D994-479B-CD05B035D2E9}"/>
              </a:ext>
            </a:extLst>
          </p:cNvPr>
          <p:cNvCxnSpPr/>
          <p:nvPr/>
        </p:nvCxnSpPr>
        <p:spPr>
          <a:xfrm>
            <a:off x="7657874" y="983063"/>
            <a:ext cx="0" cy="19907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83A2CB9-CE2B-E846-5685-39A7D12E50FD}"/>
              </a:ext>
            </a:extLst>
          </p:cNvPr>
          <p:cNvSpPr/>
          <p:nvPr/>
        </p:nvSpPr>
        <p:spPr>
          <a:xfrm>
            <a:off x="1" y="0"/>
            <a:ext cx="11304494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TextBox 5"/>
          <p:cNvSpPr txBox="1"/>
          <p:nvPr/>
        </p:nvSpPr>
        <p:spPr>
          <a:xfrm>
            <a:off x="612775" y="732661"/>
            <a:ext cx="9982200" cy="4555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67"/>
              </a:lnSpc>
              <a:spcBef>
                <a:spcPct val="0"/>
              </a:spcBef>
            </a:pPr>
            <a:r>
              <a:rPr lang="uk-UA" sz="2400" dirty="0">
                <a:latin typeface="Montserrat ExtraBold" panose="00000900000000000000" pitchFamily="2" charset="-52"/>
              </a:rPr>
              <a:t>Територія </a:t>
            </a:r>
            <a:r>
              <a:rPr lang="uk-UA" sz="2400" b="1" dirty="0">
                <a:latin typeface="Montserrat ExtraBold" panose="00000900000000000000" pitchFamily="2" charset="-52"/>
              </a:rPr>
              <a:t>Гетьманського НПП</a:t>
            </a:r>
            <a:r>
              <a:rPr lang="uk-UA" sz="2400" dirty="0">
                <a:latin typeface="Montserrat ExtraBold" panose="00000900000000000000" pitchFamily="2" charset="-52"/>
              </a:rPr>
              <a:t> </a:t>
            </a:r>
          </a:p>
          <a:p>
            <a:pPr>
              <a:lnSpc>
                <a:spcPts val="2367"/>
              </a:lnSpc>
              <a:spcBef>
                <a:spcPct val="0"/>
              </a:spcBef>
            </a:pPr>
            <a:r>
              <a:rPr lang="uk-UA" dirty="0">
                <a:latin typeface="Montserrat Medium" panose="00000600000000000000" pitchFamily="2" charset="-52"/>
              </a:rPr>
              <a:t>з 24.02.2022 зазнала активного впливу від військових дій, у тому числі водні об’єкти).</a:t>
            </a:r>
          </a:p>
          <a:p>
            <a:pPr>
              <a:lnSpc>
                <a:spcPts val="2367"/>
              </a:lnSpc>
              <a:spcBef>
                <a:spcPct val="0"/>
              </a:spcBef>
            </a:pPr>
            <a:endParaRPr lang="uk-UA" dirty="0">
              <a:latin typeface="Montserrat Medium" panose="00000600000000000000" pitchFamily="2" charset="-52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uk-UA" dirty="0">
                <a:latin typeface="Montserrat Medium" panose="00000600000000000000" pitchFamily="2" charset="-52"/>
              </a:rPr>
              <a:t>На цей час встановлено 75 епізодів злочинів екоциду, серед яких наслідки обстрілів лісових, лучних та водно болотних екосистем, осередки займань та пожеж,  залишки заглиблених в ґрунт військових фортифікаційних споруд, пересування військової техніки. 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uk-UA" dirty="0">
              <a:latin typeface="Montserrat Medium" panose="00000600000000000000" pitchFamily="2" charset="-52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uk-UA" dirty="0">
                <a:latin typeface="Montserrat Medium" panose="00000600000000000000" pitchFamily="2" charset="-52"/>
              </a:rPr>
              <a:t>Як підсумок, внаслідок російської агресії понад 3,5 тис. га території Парку потребує заходів щодо обстеження та за потребою, знешкодження вибухонебезпечних предметів, в тому числі акваторії водних об’єктів.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uk-UA" dirty="0">
              <a:latin typeface="Montserrat Medium" panose="00000600000000000000" pitchFamily="2" charset="-52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uk-UA" dirty="0">
                <a:latin typeface="Montserrat Medium" panose="00000600000000000000" pitchFamily="2" charset="-52"/>
              </a:rPr>
              <a:t>Парком також понесені непрямі збитки від недоотримання прибутків від рекреаційної та науково-технічної діяльності за 2022 та 2023 роки в сумі понад 400 тис. грн.</a:t>
            </a:r>
            <a:endParaRPr lang="en-US" dirty="0">
              <a:latin typeface="Montserrat Medium" panose="00000600000000000000" pitchFamily="2" charset="-5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2775" y="6187527"/>
            <a:ext cx="10131425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400" b="1" dirty="0">
                <a:latin typeface="Montserrat ExtraBold" panose="00000900000000000000" pitchFamily="2" charset="-52"/>
              </a:rPr>
              <a:t>НПП «Святі Гори» </a:t>
            </a:r>
          </a:p>
          <a:p>
            <a:r>
              <a:rPr lang="uk-UA" dirty="0">
                <a:latin typeface="Montserrat Medium" panose="00000600000000000000" pitchFamily="2" charset="-52"/>
              </a:rPr>
              <a:t>з жовтня 2022 року відновив свою роботу після тривалого знаходження (березень-вересень 2022 року)  у самому центрі бойових дій. Парк зазнав значних ушкоджень через  бойові  дії  внаслідок збройної  агресії  російської федерації  проти  України.    </a:t>
            </a:r>
          </a:p>
          <a:p>
            <a:endParaRPr lang="uk-UA" dirty="0">
              <a:latin typeface="Montserrat ExtraBold" panose="000009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>
                <a:latin typeface="Montserrat ExtraBold" panose="00000900000000000000" pitchFamily="2" charset="-52"/>
              </a:rPr>
              <a:t>Вщент знищені:  будівлі  </a:t>
            </a:r>
            <a:r>
              <a:rPr lang="uk-UA" dirty="0" err="1">
                <a:latin typeface="Montserrat ExtraBold" panose="00000900000000000000" pitchFamily="2" charset="-52"/>
              </a:rPr>
              <a:t>Святогірського</a:t>
            </a:r>
            <a:r>
              <a:rPr lang="uk-UA" dirty="0">
                <a:latin typeface="Montserrat ExtraBold" panose="00000900000000000000" pitchFamily="2" charset="-52"/>
              </a:rPr>
              <a:t>  ПНДВ, ремонтні майстерні, гаражі, деревообробний цех,  дільниця пожежогасіння. автотранспорт.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dirty="0">
              <a:latin typeface="Montserrat Medium" panose="000006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>
                <a:latin typeface="Montserrat Medium" panose="00000600000000000000" pitchFamily="2" charset="-52"/>
              </a:rPr>
              <a:t>Близько  80% (9500 га) лісових  насаджень  НПП  «Святі  Гори»  знищено  пожежами,  або зазнало  механічних  ушкоджень.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5"/>
          <a:stretch/>
        </p:blipFill>
        <p:spPr>
          <a:xfrm>
            <a:off x="11248294" y="7937"/>
            <a:ext cx="7013280" cy="44169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294" y="5068767"/>
            <a:ext cx="7014848" cy="5261136"/>
          </a:xfrm>
          <a:prstGeom prst="rect">
            <a:avLst/>
          </a:prstGeom>
        </p:spPr>
      </p:pic>
      <p:sp>
        <p:nvSpPr>
          <p:cNvPr id="14" name="AutoShape 2" descr="blob:https://web.whatsapp.com/91523d28-d11a-4cd2-8cfa-ee3feeb4179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" name="AutoShape 4" descr="blob:https://web.whatsapp.com/91523d28-d11a-4cd2-8cfa-ee3feeb4179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" name="AutoShape 6" descr="blob:https://web.whatsapp.com/91523d28-d11a-4cd2-8cfa-ee3feeb4179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6" b="15936"/>
          <a:stretch/>
        </p:blipFill>
        <p:spPr>
          <a:xfrm>
            <a:off x="11248294" y="3848100"/>
            <a:ext cx="7013280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67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Зображення, що містить просто неба, дерево, небо, Заплава&#10;&#10;Автоматично згенерований опис">
            <a:extLst>
              <a:ext uri="{FF2B5EF4-FFF2-40B4-BE49-F238E27FC236}">
                <a16:creationId xmlns:a16="http://schemas.microsoft.com/office/drawing/2014/main" id="{43657F1B-F1C3-34BD-DFEA-54CB651F0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72" y="0"/>
            <a:ext cx="15419928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33400" y="3185056"/>
            <a:ext cx="9525000" cy="637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ЗОНА БЕЗПОСЕРЕДНЬОГО ВПЛИВУ: </a:t>
            </a:r>
            <a:b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</a:rPr>
            </a:b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НПП «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Нижкньодніпровський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»(100%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території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),  </a:t>
            </a:r>
            <a:br>
              <a:rPr lang="uk-UA" dirty="0">
                <a:solidFill>
                  <a:schemeClr val="bg1"/>
                </a:solidFill>
                <a:latin typeface="Montserrat Medium" panose="00000600000000000000" pitchFamily="2" charset="-52"/>
              </a:rPr>
            </a:b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«Великий Луг», «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Кам’янська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Січ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». </a:t>
            </a:r>
          </a:p>
          <a:p>
            <a:pPr>
              <a:spcBef>
                <a:spcPct val="0"/>
              </a:spcBef>
            </a:pPr>
            <a:endParaRPr lang="en-US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ЗБИТКИ ВІД ЗАТОПЛЕННЯ: </a:t>
            </a:r>
            <a:b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</a:rPr>
            </a:b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НПП «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Нижкньодніпровський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» - 46,55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млрд,грн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,  НПП «Великий Луг» - 15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млрд,грн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НПП«Кам’янська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Січ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» -  73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млрд,грн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. </a:t>
            </a:r>
          </a:p>
          <a:p>
            <a:pPr>
              <a:spcBef>
                <a:spcPct val="0"/>
              </a:spcBef>
            </a:pPr>
            <a:endParaRPr lang="en-US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ЗОНА  ПОТЕНЦІЙНОГО ВПЛИВУ: </a:t>
            </a:r>
            <a:b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</a:rPr>
            </a:b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НПП «Олешківські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піски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», «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Білобережжя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Святосл</a:t>
            </a:r>
            <a:r>
              <a:rPr lang="uk-UA" dirty="0">
                <a:solidFill>
                  <a:schemeClr val="bg1"/>
                </a:solidFill>
                <a:latin typeface="Montserrat Medium" panose="00000600000000000000" pitchFamily="2" charset="-52"/>
              </a:rPr>
              <a:t>ф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ава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»,  </a:t>
            </a:r>
            <a:br>
              <a:rPr lang="uk-UA" dirty="0">
                <a:solidFill>
                  <a:schemeClr val="bg1"/>
                </a:solidFill>
                <a:latin typeface="Montserrat Medium" panose="00000600000000000000" pitchFamily="2" charset="-52"/>
              </a:rPr>
            </a:b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«Джарилгацький».</a:t>
            </a:r>
          </a:p>
          <a:p>
            <a:pPr>
              <a:spcBef>
                <a:spcPct val="0"/>
              </a:spcBef>
            </a:pPr>
            <a:endParaRPr lang="en-US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>
              <a:spcBef>
                <a:spcPct val="0"/>
              </a:spcBef>
            </a:pPr>
            <a:r>
              <a:rPr lang="en-US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Площа</a:t>
            </a: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затоплення</a:t>
            </a: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 ПЗФ – 24361 </a:t>
            </a:r>
            <a:r>
              <a:rPr lang="en-US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га</a:t>
            </a: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. </a:t>
            </a:r>
          </a:p>
          <a:p>
            <a:pPr>
              <a:spcBef>
                <a:spcPct val="0"/>
              </a:spcBef>
            </a:pPr>
            <a:endParaRPr lang="en-US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pPr>
              <a:spcBef>
                <a:spcPct val="0"/>
              </a:spcBef>
            </a:pPr>
            <a:r>
              <a:rPr lang="en-US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Площа</a:t>
            </a: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зневоднення</a:t>
            </a: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 ПЗФ – 23520 </a:t>
            </a:r>
            <a:r>
              <a:rPr lang="en-US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га</a:t>
            </a: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.</a:t>
            </a:r>
          </a:p>
          <a:p>
            <a:pPr>
              <a:spcBef>
                <a:spcPct val="0"/>
              </a:spcBef>
            </a:pPr>
            <a:endParaRPr lang="en-US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В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зоні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впливу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знаход</a:t>
            </a:r>
            <a:r>
              <a:rPr lang="uk-UA" dirty="0">
                <a:solidFill>
                  <a:schemeClr val="bg1"/>
                </a:solidFill>
                <a:latin typeface="Montserrat Medium" panose="00000600000000000000" pitchFamily="2" charset="-52"/>
              </a:rPr>
              <a:t>я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ться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uk-UA" dirty="0">
                <a:solidFill>
                  <a:schemeClr val="bg1"/>
                </a:solidFill>
                <a:latin typeface="Montserrat Medium" panose="00000600000000000000" pitchFamily="2" charset="-52"/>
              </a:rPr>
              <a:t>9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територій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Смарагдової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мережі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: UA0000106 -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Kakhovske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Reservoir, UA0000037 -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Velykyi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Luh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National Nature Park, UA0000192 - Lower Dnipro, UA0000109 -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Dniprovsko-Buzkyi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Lyman, UA0000215 -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Kinburnska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Kosa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, UA0000017 - Black Sea Biosphere Reserve, UA0000097 - 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Biloberezhzhia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Sviatoslava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National Nature Park, UA0000207 –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Berezanskyi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, UA0000107 -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Oleshkivski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-52"/>
              </a:rPr>
              <a:t>Pisky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Загальна</a:t>
            </a: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площа</a:t>
            </a: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територій</a:t>
            </a: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  - 611325 </a:t>
            </a:r>
            <a:r>
              <a:rPr lang="en-US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га</a:t>
            </a:r>
            <a:r>
              <a:rPr lang="en-US" dirty="0">
                <a:solidFill>
                  <a:schemeClr val="bg1"/>
                </a:solidFill>
                <a:latin typeface="Montserrat ExtraBold" panose="00000900000000000000" pitchFamily="2" charset="-52"/>
              </a:rPr>
              <a:t>.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EB129A34-F387-B611-DC98-5858AE4E1B1D}"/>
              </a:ext>
            </a:extLst>
          </p:cNvPr>
          <p:cNvSpPr/>
          <p:nvPr/>
        </p:nvSpPr>
        <p:spPr>
          <a:xfrm>
            <a:off x="533400" y="976759"/>
            <a:ext cx="6324600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6F3ED2-13CD-05E1-976B-5FC21C6947E9}"/>
              </a:ext>
            </a:extLst>
          </p:cNvPr>
          <p:cNvSpPr txBox="1"/>
          <p:nvPr/>
        </p:nvSpPr>
        <p:spPr>
          <a:xfrm>
            <a:off x="914400" y="1253758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НАДСЛІДКИ ПІДРИВУ ГРЕБЛІ КАХОВСЬКОЇ ГЕС </a:t>
            </a:r>
          </a:p>
          <a:p>
            <a:endParaRPr lang="uk-UA" sz="24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C85EF7E-4A0D-019E-0B5A-43878FBFFEBD}"/>
              </a:ext>
            </a:extLst>
          </p:cNvPr>
          <p:cNvSpPr/>
          <p:nvPr/>
        </p:nvSpPr>
        <p:spPr>
          <a:xfrm>
            <a:off x="0" y="0"/>
            <a:ext cx="18287999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5" name="Рисунок 34" descr="Зображення, що містить просто неба, хмара, небо, поле&#10;&#10;Автоматично згенерований опис">
            <a:extLst>
              <a:ext uri="{FF2B5EF4-FFF2-40B4-BE49-F238E27FC236}">
                <a16:creationId xmlns:a16="http://schemas.microsoft.com/office/drawing/2014/main" id="{5AC07861-64F2-1D85-B493-E033B39928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03" y="0"/>
            <a:ext cx="13717097" cy="1028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723900"/>
            <a:ext cx="10404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Montserrat ExtraBold" panose="00000900000000000000" pitchFamily="2" charset="-52"/>
              </a:rPr>
              <a:t>ОСНОВНІ КРОКИ З ВІДНОВЛЕННЯ ПРИРОДООХОРОННИХ ТЕРИТОРІЙ: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A007BFE-0566-2320-4DB0-AAFFA146A182}"/>
              </a:ext>
            </a:extLst>
          </p:cNvPr>
          <p:cNvSpPr/>
          <p:nvPr/>
        </p:nvSpPr>
        <p:spPr>
          <a:xfrm>
            <a:off x="533400" y="2019300"/>
            <a:ext cx="74676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15156AE-C590-7F34-BA21-57B60E0200D1}"/>
              </a:ext>
            </a:extLst>
          </p:cNvPr>
          <p:cNvSpPr/>
          <p:nvPr/>
        </p:nvSpPr>
        <p:spPr>
          <a:xfrm>
            <a:off x="510209" y="3974029"/>
            <a:ext cx="74676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F8D602F1-CD3A-A08A-CE98-AD6034EA6E4D}"/>
              </a:ext>
            </a:extLst>
          </p:cNvPr>
          <p:cNvSpPr/>
          <p:nvPr/>
        </p:nvSpPr>
        <p:spPr>
          <a:xfrm>
            <a:off x="533400" y="5928758"/>
            <a:ext cx="74676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4E2603AB-54DB-81EB-7CF7-0F27F61BAD59}"/>
              </a:ext>
            </a:extLst>
          </p:cNvPr>
          <p:cNvSpPr/>
          <p:nvPr/>
        </p:nvSpPr>
        <p:spPr>
          <a:xfrm>
            <a:off x="533400" y="7883486"/>
            <a:ext cx="74676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E0BA4E7-42B5-9B19-7EC3-1BA5274A6FF6}"/>
              </a:ext>
            </a:extLst>
          </p:cNvPr>
          <p:cNvSpPr/>
          <p:nvPr/>
        </p:nvSpPr>
        <p:spPr>
          <a:xfrm>
            <a:off x="8763000" y="2019300"/>
            <a:ext cx="74676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D76C60A7-0ABF-FA16-432B-9971338A148A}"/>
              </a:ext>
            </a:extLst>
          </p:cNvPr>
          <p:cNvSpPr/>
          <p:nvPr/>
        </p:nvSpPr>
        <p:spPr>
          <a:xfrm>
            <a:off x="8739809" y="3974029"/>
            <a:ext cx="74676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B69B6D23-95F8-29FD-625B-4C60B7131448}"/>
              </a:ext>
            </a:extLst>
          </p:cNvPr>
          <p:cNvSpPr/>
          <p:nvPr/>
        </p:nvSpPr>
        <p:spPr>
          <a:xfrm>
            <a:off x="8763000" y="5928758"/>
            <a:ext cx="74676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2BED5FE6-F610-4456-84B9-6524C317337B}"/>
              </a:ext>
            </a:extLst>
          </p:cNvPr>
          <p:cNvSpPr/>
          <p:nvPr/>
        </p:nvSpPr>
        <p:spPr>
          <a:xfrm>
            <a:off x="8763000" y="7883486"/>
            <a:ext cx="74676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EA046D-3AE0-11B5-CC1B-04C249C67DB5}"/>
              </a:ext>
            </a:extLst>
          </p:cNvPr>
          <p:cNvSpPr txBox="1"/>
          <p:nvPr/>
        </p:nvSpPr>
        <p:spPr>
          <a:xfrm>
            <a:off x="732179" y="2401907"/>
            <a:ext cx="132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00B050"/>
                </a:solidFill>
                <a:latin typeface="Montserrat ExtraBold" panose="00000900000000000000" pitchFamily="2" charset="-52"/>
              </a:rPr>
              <a:t>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42297-C893-F563-9AA8-BA1D118C5DD6}"/>
              </a:ext>
            </a:extLst>
          </p:cNvPr>
          <p:cNvSpPr txBox="1"/>
          <p:nvPr/>
        </p:nvSpPr>
        <p:spPr>
          <a:xfrm>
            <a:off x="732179" y="4378722"/>
            <a:ext cx="132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00B050"/>
                </a:solidFill>
                <a:latin typeface="Montserrat ExtraBold" panose="00000900000000000000" pitchFamily="2" charset="-52"/>
              </a:rPr>
              <a:t>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60E229-562F-68E1-FBB6-C53D4CDDD33F}"/>
              </a:ext>
            </a:extLst>
          </p:cNvPr>
          <p:cNvSpPr txBox="1"/>
          <p:nvPr/>
        </p:nvSpPr>
        <p:spPr>
          <a:xfrm>
            <a:off x="732179" y="6281712"/>
            <a:ext cx="132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00B050"/>
                </a:solidFill>
                <a:latin typeface="Montserrat ExtraBold" panose="00000900000000000000" pitchFamily="2" charset="-52"/>
              </a:rPr>
              <a:t>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698F99-F1A5-46DC-D14C-5E6DE6A67A12}"/>
              </a:ext>
            </a:extLst>
          </p:cNvPr>
          <p:cNvSpPr txBox="1"/>
          <p:nvPr/>
        </p:nvSpPr>
        <p:spPr>
          <a:xfrm>
            <a:off x="732179" y="8267700"/>
            <a:ext cx="132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00B050"/>
                </a:solidFill>
                <a:latin typeface="Montserrat ExtraBold" panose="00000900000000000000" pitchFamily="2" charset="-52"/>
              </a:rPr>
              <a:t>04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B925C6-DC40-DF82-2802-8766AD2724F9}"/>
              </a:ext>
            </a:extLst>
          </p:cNvPr>
          <p:cNvSpPr txBox="1"/>
          <p:nvPr/>
        </p:nvSpPr>
        <p:spPr>
          <a:xfrm>
            <a:off x="9144000" y="2401907"/>
            <a:ext cx="132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00B050"/>
                </a:solidFill>
                <a:latin typeface="Montserrat ExtraBold" panose="00000900000000000000" pitchFamily="2" charset="-52"/>
              </a:rPr>
              <a:t>05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9FDA1C-2BA9-8FB0-47EC-B8784613BF78}"/>
              </a:ext>
            </a:extLst>
          </p:cNvPr>
          <p:cNvSpPr txBox="1"/>
          <p:nvPr/>
        </p:nvSpPr>
        <p:spPr>
          <a:xfrm>
            <a:off x="9144000" y="4378722"/>
            <a:ext cx="132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00B050"/>
                </a:solidFill>
                <a:latin typeface="Montserrat ExtraBold" panose="00000900000000000000" pitchFamily="2" charset="-52"/>
              </a:rPr>
              <a:t>06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958C2D-070E-16C6-327D-80F80E499FBE}"/>
              </a:ext>
            </a:extLst>
          </p:cNvPr>
          <p:cNvSpPr txBox="1"/>
          <p:nvPr/>
        </p:nvSpPr>
        <p:spPr>
          <a:xfrm>
            <a:off x="9144000" y="6281712"/>
            <a:ext cx="132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00B050"/>
                </a:solidFill>
                <a:latin typeface="Montserrat ExtraBold" panose="00000900000000000000" pitchFamily="2" charset="-52"/>
              </a:rPr>
              <a:t>07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58332F-88F7-4396-9D80-321989FAE097}"/>
              </a:ext>
            </a:extLst>
          </p:cNvPr>
          <p:cNvSpPr txBox="1"/>
          <p:nvPr/>
        </p:nvSpPr>
        <p:spPr>
          <a:xfrm>
            <a:off x="9144000" y="8267700"/>
            <a:ext cx="132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00B050"/>
                </a:solidFill>
                <a:latin typeface="Montserrat ExtraBold" panose="00000900000000000000" pitchFamily="2" charset="-52"/>
              </a:rPr>
              <a:t>08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8FBFC1-50AE-8870-D105-B3C4F1C16FBC}"/>
              </a:ext>
            </a:extLst>
          </p:cNvPr>
          <p:cNvSpPr txBox="1"/>
          <p:nvPr/>
        </p:nvSpPr>
        <p:spPr>
          <a:xfrm>
            <a:off x="1835424" y="2362904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Montserrat Medium" panose="00000600000000000000" pitchFamily="2" charset="-52"/>
              </a:rPr>
              <a:t>Розмінування природоохоронних територій</a:t>
            </a:r>
          </a:p>
          <a:p>
            <a:endParaRPr lang="uk-UA" sz="2000" dirty="0">
              <a:latin typeface="Montserrat Medium" panose="00000600000000000000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EDB071-E8AE-562D-6FD1-E2B5E4B9E538}"/>
              </a:ext>
            </a:extLst>
          </p:cNvPr>
          <p:cNvSpPr txBox="1"/>
          <p:nvPr/>
        </p:nvSpPr>
        <p:spPr>
          <a:xfrm>
            <a:off x="1775791" y="4272915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Montserrat Medium" panose="00000600000000000000" pitchFamily="2" charset="-52"/>
              </a:rPr>
              <a:t>Оцінка збитків, завданих внаслідок бойових дій та окупації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567A08-1E44-880A-C690-53D7F31D3960}"/>
              </a:ext>
            </a:extLst>
          </p:cNvPr>
          <p:cNvSpPr txBox="1"/>
          <p:nvPr/>
        </p:nvSpPr>
        <p:spPr>
          <a:xfrm>
            <a:off x="1835424" y="6264994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Montserrat Medium" panose="00000600000000000000" pitchFamily="2" charset="-52"/>
              </a:rPr>
              <a:t>Розроблення</a:t>
            </a:r>
            <a:r>
              <a:rPr lang="ru-RU" sz="2000" dirty="0">
                <a:latin typeface="Montserrat Medium" panose="00000600000000000000" pitchFamily="2" charset="-52"/>
              </a:rPr>
              <a:t> та </a:t>
            </a:r>
            <a:r>
              <a:rPr lang="ru-RU" sz="2000" dirty="0" err="1">
                <a:latin typeface="Montserrat Medium" panose="00000600000000000000" pitchFamily="2" charset="-52"/>
              </a:rPr>
              <a:t>реалізація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планів</a:t>
            </a:r>
            <a:r>
              <a:rPr lang="ru-RU" sz="2000" dirty="0">
                <a:latin typeface="Montserrat Medium" panose="00000600000000000000" pitchFamily="2" charset="-52"/>
              </a:rPr>
              <a:t> з </a:t>
            </a:r>
            <a:r>
              <a:rPr lang="ru-RU" sz="2000" dirty="0" err="1">
                <a:latin typeface="Montserrat Medium" panose="00000600000000000000" pitchFamily="2" charset="-52"/>
              </a:rPr>
              <a:t>відновлення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природних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екосистем</a:t>
            </a:r>
            <a:endParaRPr lang="uk-UA" sz="2000" dirty="0">
              <a:latin typeface="Montserrat Medium" panose="00000600000000000000" pitchFamily="2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DD8ED2-23DA-6BDA-A1AB-ABFA4C20EBB8}"/>
              </a:ext>
            </a:extLst>
          </p:cNvPr>
          <p:cNvSpPr txBox="1"/>
          <p:nvPr/>
        </p:nvSpPr>
        <p:spPr>
          <a:xfrm>
            <a:off x="1835424" y="8243857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Montserrat Medium" panose="00000600000000000000" pitchFamily="2" charset="-52"/>
              </a:rPr>
              <a:t>Відновлення</a:t>
            </a:r>
            <a:r>
              <a:rPr lang="ru-RU" sz="2000" dirty="0">
                <a:latin typeface="Montserrat Medium" panose="00000600000000000000" pitchFamily="2" charset="-52"/>
              </a:rPr>
              <a:t> та </a:t>
            </a:r>
            <a:r>
              <a:rPr lang="ru-RU" sz="2000" dirty="0" err="1">
                <a:latin typeface="Montserrat Medium" panose="00000600000000000000" pitchFamily="2" charset="-52"/>
              </a:rPr>
              <a:t>розвиток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установ</a:t>
            </a:r>
            <a:r>
              <a:rPr lang="ru-RU" sz="2000" dirty="0">
                <a:latin typeface="Montserrat Medium" panose="00000600000000000000" pitchFamily="2" charset="-52"/>
              </a:rPr>
              <a:t> ПЗФ, </a:t>
            </a:r>
            <a:r>
              <a:rPr lang="ru-RU" sz="2000" dirty="0" err="1">
                <a:latin typeface="Montserrat Medium" panose="00000600000000000000" pitchFamily="2" charset="-52"/>
              </a:rPr>
              <a:t>що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зазнали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впливу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внаслідок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війни</a:t>
            </a:r>
            <a:endParaRPr lang="uk-UA" sz="2000" dirty="0">
              <a:latin typeface="Montserrat Medium" panose="00000600000000000000" pitchFamily="2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0472F-FEFA-8C4E-BD8C-36D98E58CA1B}"/>
              </a:ext>
            </a:extLst>
          </p:cNvPr>
          <p:cNvSpPr txBox="1"/>
          <p:nvPr/>
        </p:nvSpPr>
        <p:spPr>
          <a:xfrm>
            <a:off x="10207488" y="2258428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Montserrat Medium" panose="00000600000000000000" pitchFamily="2" charset="-52"/>
              </a:rPr>
              <a:t>Будівництво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реабілітаційних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центрів</a:t>
            </a:r>
            <a:r>
              <a:rPr lang="ru-RU" sz="2000" dirty="0">
                <a:latin typeface="Montserrat Medium" panose="00000600000000000000" pitchFamily="2" charset="-52"/>
              </a:rPr>
              <a:t> для </a:t>
            </a:r>
            <a:r>
              <a:rPr lang="ru-RU" sz="2000" dirty="0" err="1">
                <a:latin typeface="Montserrat Medium" panose="00000600000000000000" pitchFamily="2" charset="-52"/>
              </a:rPr>
              <a:t>відновлення</a:t>
            </a:r>
            <a:r>
              <a:rPr lang="ru-RU" sz="2000" dirty="0">
                <a:latin typeface="Montserrat Medium" panose="00000600000000000000" pitchFamily="2" charset="-52"/>
              </a:rPr>
              <a:t> диких тварин, </a:t>
            </a:r>
            <a:r>
              <a:rPr lang="ru-RU" sz="2000" dirty="0" err="1">
                <a:latin typeface="Montserrat Medium" panose="00000600000000000000" pitchFamily="2" charset="-52"/>
              </a:rPr>
              <a:t>зокрема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дельфінів</a:t>
            </a:r>
            <a:endParaRPr lang="uk-UA" sz="2000" dirty="0">
              <a:latin typeface="Montserrat Medium" panose="00000600000000000000" pitchFamily="2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D32487-AD63-FFA1-9469-AB074084AC14}"/>
              </a:ext>
            </a:extLst>
          </p:cNvPr>
          <p:cNvSpPr txBox="1"/>
          <p:nvPr/>
        </p:nvSpPr>
        <p:spPr>
          <a:xfrm>
            <a:off x="10281849" y="4416365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Montserrat Medium" panose="00000600000000000000" pitchFamily="2" charset="-52"/>
              </a:rPr>
              <a:t>Залучення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міжнародної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підтримки</a:t>
            </a:r>
            <a:r>
              <a:rPr lang="ru-RU" sz="2000" dirty="0">
                <a:latin typeface="Montserrat Medium" panose="00000600000000000000" pitchFamily="2" charset="-52"/>
              </a:rPr>
              <a:t> та </a:t>
            </a:r>
            <a:r>
              <a:rPr lang="ru-RU" sz="2000" dirty="0" err="1">
                <a:latin typeface="Montserrat Medium" panose="00000600000000000000" pitchFamily="2" charset="-52"/>
              </a:rPr>
              <a:t>допомоги</a:t>
            </a:r>
            <a:endParaRPr lang="uk-UA" sz="2000" dirty="0">
              <a:latin typeface="Montserrat Medium" panose="00000600000000000000" pitchFamily="2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9AD158-E275-5D3B-F4E4-8082CE385F55}"/>
              </a:ext>
            </a:extLst>
          </p:cNvPr>
          <p:cNvSpPr txBox="1"/>
          <p:nvPr/>
        </p:nvSpPr>
        <p:spPr>
          <a:xfrm>
            <a:off x="10207488" y="6022714"/>
            <a:ext cx="579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Montserrat Medium" panose="00000600000000000000" pitchFamily="2" charset="-52"/>
              </a:rPr>
              <a:t>Запровадження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довгострокового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моніторингу</a:t>
            </a:r>
            <a:r>
              <a:rPr lang="ru-RU" sz="2000" dirty="0">
                <a:latin typeface="Montserrat Medium" panose="00000600000000000000" pitchFamily="2" charset="-52"/>
              </a:rPr>
              <a:t> та </a:t>
            </a:r>
            <a:r>
              <a:rPr lang="ru-RU" sz="2000" dirty="0" err="1">
                <a:latin typeface="Montserrat Medium" panose="00000600000000000000" pitchFamily="2" charset="-52"/>
              </a:rPr>
              <a:t>досліджень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щодо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відновлення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екосистем</a:t>
            </a:r>
            <a:r>
              <a:rPr lang="ru-RU" sz="2000" dirty="0">
                <a:latin typeface="Montserrat Medium" panose="00000600000000000000" pitchFamily="2" charset="-52"/>
              </a:rPr>
              <a:t> та </a:t>
            </a:r>
            <a:r>
              <a:rPr lang="ru-RU" sz="2000" dirty="0" err="1">
                <a:latin typeface="Montserrat Medium" panose="00000600000000000000" pitchFamily="2" charset="-52"/>
              </a:rPr>
              <a:t>популяцій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видів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флори</a:t>
            </a:r>
            <a:r>
              <a:rPr lang="ru-RU" sz="2000" dirty="0">
                <a:latin typeface="Montserrat Medium" panose="00000600000000000000" pitchFamily="2" charset="-52"/>
              </a:rPr>
              <a:t> та </a:t>
            </a:r>
            <a:r>
              <a:rPr lang="ru-RU" sz="2000" dirty="0" err="1">
                <a:latin typeface="Montserrat Medium" panose="00000600000000000000" pitchFamily="2" charset="-52"/>
              </a:rPr>
              <a:t>фауни</a:t>
            </a:r>
            <a:r>
              <a:rPr lang="ru-RU" sz="2000" dirty="0">
                <a:latin typeface="Montserrat Medium" panose="00000600000000000000" pitchFamily="2" charset="-52"/>
              </a:rPr>
              <a:t>, </a:t>
            </a:r>
            <a:r>
              <a:rPr lang="ru-RU" sz="2000" dirty="0" err="1">
                <a:latin typeface="Montserrat Medium" panose="00000600000000000000" pitchFamily="2" charset="-52"/>
              </a:rPr>
              <a:t>що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зазнали</a:t>
            </a:r>
            <a:endParaRPr lang="uk-UA" sz="2000" dirty="0">
              <a:latin typeface="Montserrat Medium" panose="00000600000000000000" pitchFamily="2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CD2C8C-AEF7-31BB-A4B2-BB3BA007D8C0}"/>
              </a:ext>
            </a:extLst>
          </p:cNvPr>
          <p:cNvSpPr txBox="1"/>
          <p:nvPr/>
        </p:nvSpPr>
        <p:spPr>
          <a:xfrm>
            <a:off x="10207488" y="8243857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Montserrat Medium" panose="00000600000000000000" pitchFamily="2" charset="-52"/>
              </a:rPr>
              <a:t>Реалізація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заходів</a:t>
            </a:r>
            <a:r>
              <a:rPr lang="ru-RU" sz="2000" dirty="0">
                <a:latin typeface="Montserrat Medium" panose="00000600000000000000" pitchFamily="2" charset="-52"/>
              </a:rPr>
              <a:t> з контролю </a:t>
            </a:r>
            <a:r>
              <a:rPr lang="ru-RU" sz="2000" dirty="0" err="1">
                <a:latin typeface="Montserrat Medium" panose="00000600000000000000" pitchFamily="2" charset="-52"/>
              </a:rPr>
              <a:t>інвазивних</a:t>
            </a:r>
            <a:r>
              <a:rPr lang="ru-RU" sz="2000" dirty="0">
                <a:latin typeface="Montserrat Medium" panose="00000600000000000000" pitchFamily="2" charset="-52"/>
              </a:rPr>
              <a:t> </a:t>
            </a:r>
            <a:r>
              <a:rPr lang="ru-RU" sz="2000" dirty="0" err="1">
                <a:latin typeface="Montserrat Medium" panose="00000600000000000000" pitchFamily="2" charset="-52"/>
              </a:rPr>
              <a:t>видів</a:t>
            </a:r>
            <a:endParaRPr lang="uk-UA" sz="2000" dirty="0"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1352</Words>
  <Application>Microsoft Office PowerPoint</Application>
  <PresentationFormat>Довільний</PresentationFormat>
  <Paragraphs>101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6" baseType="lpstr">
      <vt:lpstr>Montserrat ExtraBold</vt:lpstr>
      <vt:lpstr>Arial</vt:lpstr>
      <vt:lpstr>Calibri</vt:lpstr>
      <vt:lpstr>Montserrat Medium</vt:lpstr>
      <vt:lpstr>Lora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злочинів екоциду вчинених російськими окупантами на території України</dc:title>
  <dc:creator>Anastasiia Lypai</dc:creator>
  <cp:lastModifiedBy>Tetiana Dubovyk</cp:lastModifiedBy>
  <cp:revision>33</cp:revision>
  <cp:lastPrinted>2023-10-05T06:48:16Z</cp:lastPrinted>
  <dcterms:created xsi:type="dcterms:W3CDTF">2006-08-16T00:00:00Z</dcterms:created>
  <dcterms:modified xsi:type="dcterms:W3CDTF">2023-10-06T07:50:25Z</dcterms:modified>
  <dc:identifier>DAFuJzKXmZg</dc:identifier>
</cp:coreProperties>
</file>