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5119350" cy="1069181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-52"/>
      <p:regular r:id="rId23"/>
      <p:bold r:id="rId24"/>
      <p:italic r:id="rId25"/>
      <p:boldItalic r:id="rId26"/>
    </p:embeddedFont>
    <p:embeddedFont>
      <p:font typeface="Montserrat ExtraBold" panose="020B0604020202020204" charset="-52"/>
      <p:bold r:id="rId27"/>
      <p:boldItalic r:id="rId28"/>
    </p:embeddedFont>
    <p:embeddedFont>
      <p:font typeface="Montserrat Medium" panose="020B0604020202020204" charset="-52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17">
          <p15:clr>
            <a:srgbClr val="A4A3A4"/>
          </p15:clr>
        </p15:guide>
        <p15:guide id="2" orient="horz" pos="3367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RG7yV3V1IBj+9cvjXoBRBub/6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1051" y="77"/>
      </p:cViewPr>
      <p:guideLst>
        <p:guide orient="horz" pos="3367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7550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15f0d7853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415f0d7853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413a4cbe70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2413a4cbe70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4143c4515a_1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24143c4515a_1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4143c4515a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24143c4515a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4143c4515a_1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24143c4515a_1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413a4cbe70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g2413a4cbe70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415f0d7853_17_1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g2415f0d7853_17_1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143c4515a_1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4143c4515a_1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143c4515a_1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24143c4515a_1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15f0d7853_17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2415f0d7853_17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415f0d7853_17_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415f0d7853_17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4143c4515a_1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24143c4515a_1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413a4cbe70_1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2413a4cbe70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415f0d7853_17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2415f0d7853_17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79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15f0d7853_17_1277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00" cy="3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415f0d7853_17_1277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400" cy="2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89" name="Google Shape;89;g2415f0d7853_17_127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415f0d7853_17_127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415f0d7853_17_127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15f0d7853_17_1283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415f0d7853_17_1283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2415f0d7853_17_128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415f0d7853_17_128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415f0d7853_17_128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15f0d7853_17_1289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00" cy="4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415f0d7853_17_1289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00" cy="2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2415f0d7853_17_128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415f0d7853_17_128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415f0d7853_17_128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15f0d7853_17_129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415f0d7853_17_1295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g2415f0d7853_17_1295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2415f0d7853_17_129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415f0d7853_17_129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415f0d7853_17_129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15f0d7853_17_1302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415f0d7853_17_1302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3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114" name="Google Shape;114;g2415f0d7853_17_1302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3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2415f0d7853_17_1302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8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116" name="Google Shape;116;g2415f0d7853_17_1302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8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2415f0d7853_17_130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415f0d7853_17_130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2415f0d7853_17_130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15f0d7853_17_131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415f0d7853_17_131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415f0d7853_17_131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415f0d7853_17_131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15f0d7853_17_131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415f0d7853_17_131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415f0d7853_17_131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15f0d7853_17_1320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5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415f0d7853_17_1320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2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45401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132" name="Google Shape;132;g2415f0d7853_17_1320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5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133" name="Google Shape;133;g2415f0d7853_17_132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415f0d7853_17_132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415f0d7853_17_132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15f0d7853_17_1327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5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415f0d7853_17_1327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200" cy="7598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415f0d7853_17_1327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5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140" name="Google Shape;140;g2415f0d7853_17_132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415f0d7853_17_132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415f0d7853_17_132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15f0d7853_17_1334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415f0d7853_17_1334"/>
          <p:cNvSpPr txBox="1">
            <a:spLocks noGrp="1"/>
          </p:cNvSpPr>
          <p:nvPr>
            <p:ph type="body" idx="1"/>
          </p:nvPr>
        </p:nvSpPr>
        <p:spPr>
          <a:xfrm rot="5400000">
            <a:off x="4167745" y="-282050"/>
            <a:ext cx="6783900" cy="13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415f0d7853_17_133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415f0d7853_17_133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415f0d7853_17_133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15f0d7853_17_1340"/>
          <p:cNvSpPr txBox="1">
            <a:spLocks noGrp="1"/>
          </p:cNvSpPr>
          <p:nvPr>
            <p:ph type="title"/>
          </p:nvPr>
        </p:nvSpPr>
        <p:spPr>
          <a:xfrm rot="5400000">
            <a:off x="7919396" y="3469640"/>
            <a:ext cx="9060900" cy="3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415f0d7853_17_1340"/>
          <p:cNvSpPr txBox="1">
            <a:spLocks noGrp="1"/>
          </p:cNvSpPr>
          <p:nvPr>
            <p:ph type="body" idx="1"/>
          </p:nvPr>
        </p:nvSpPr>
        <p:spPr>
          <a:xfrm rot="5400000">
            <a:off x="1304694" y="304040"/>
            <a:ext cx="9060900" cy="9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415f0d7853_17_134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415f0d7853_17_134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415f0d7853_17_134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15f0d7853_17_127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g2415f0d7853_17_127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415f0d7853_17_127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2415f0d7853_17_127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415f0d7853_17_127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5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g2415f0d7853_12_0"/>
          <p:cNvGrpSpPr/>
          <p:nvPr/>
        </p:nvGrpSpPr>
        <p:grpSpPr>
          <a:xfrm>
            <a:off x="0" y="-1007"/>
            <a:ext cx="15119350" cy="10692266"/>
            <a:chOff x="0" y="888689"/>
            <a:chExt cx="15119350" cy="9803123"/>
          </a:xfrm>
        </p:grpSpPr>
        <p:pic>
          <p:nvPicPr>
            <p:cNvPr id="160" name="Google Shape;160;g2415f0d7853_12_0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 flipH="1">
              <a:off x="1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g2415f0d7853_12_0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>
              <a:off x="0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g2415f0d7853_12_0"/>
          <p:cNvSpPr/>
          <p:nvPr/>
        </p:nvSpPr>
        <p:spPr>
          <a:xfrm>
            <a:off x="1927475" y="5041075"/>
            <a:ext cx="112644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415f0d7853_12_0"/>
          <p:cNvSpPr txBox="1"/>
          <p:nvPr/>
        </p:nvSpPr>
        <p:spPr>
          <a:xfrm>
            <a:off x="2237150" y="5386225"/>
            <a:ext cx="105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МІНДОВКІЛЛЯ: </a:t>
            </a:r>
            <a:r>
              <a:rPr lang="en-US" sz="3600" dirty="0" smtClean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6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ВІДНОВЛЕННЯ</a:t>
            </a:r>
            <a:endParaRPr sz="36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64" name="Google Shape;164;g2415f0d7853_1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0588" y="3081650"/>
            <a:ext cx="5138163" cy="12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g2413a4cbe70_1_59"/>
          <p:cNvGrpSpPr/>
          <p:nvPr/>
        </p:nvGrpSpPr>
        <p:grpSpPr>
          <a:xfrm>
            <a:off x="0" y="888668"/>
            <a:ext cx="15119350" cy="9803123"/>
            <a:chOff x="0" y="888689"/>
            <a:chExt cx="15119350" cy="9803123"/>
          </a:xfrm>
        </p:grpSpPr>
        <p:pic>
          <p:nvPicPr>
            <p:cNvPr id="460" name="Google Shape;460;g2413a4cbe70_1_59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 flipH="1">
              <a:off x="1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g2413a4cbe70_1_59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>
              <a:off x="0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2" name="Google Shape;462;g2413a4cbe70_1_59"/>
          <p:cNvSpPr txBox="1"/>
          <p:nvPr/>
        </p:nvSpPr>
        <p:spPr>
          <a:xfrm>
            <a:off x="1422871" y="169973"/>
            <a:ext cx="5470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НАДРА</a:t>
            </a:r>
            <a:endParaRPr sz="3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3" name="Google Shape;463;g2413a4cbe70_1_59"/>
          <p:cNvSpPr/>
          <p:nvPr/>
        </p:nvSpPr>
        <p:spPr>
          <a:xfrm>
            <a:off x="529448" y="1292600"/>
            <a:ext cx="73062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2413a4cbe70_1_59"/>
          <p:cNvSpPr txBox="1"/>
          <p:nvPr/>
        </p:nvSpPr>
        <p:spPr>
          <a:xfrm>
            <a:off x="733359" y="1644719"/>
            <a:ext cx="8231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Залучення інвестицій у видобування та перероблення критичної сировини 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5" name="Google Shape;465;g2413a4cbe70_1_59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28B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ДОВГОСТРОКОВІ ЗАВДАННЯ:</a:t>
            </a:r>
            <a:endParaRPr/>
          </a:p>
        </p:txBody>
      </p:sp>
      <p:sp>
        <p:nvSpPr>
          <p:cNvPr id="466" name="Google Shape;466;g2413a4cbe70_1_59"/>
          <p:cNvSpPr/>
          <p:nvPr/>
        </p:nvSpPr>
        <p:spPr>
          <a:xfrm>
            <a:off x="545468" y="2812086"/>
            <a:ext cx="7290000" cy="22005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g2413a4cbe70_1_59"/>
          <p:cNvSpPr txBox="1"/>
          <p:nvPr/>
        </p:nvSpPr>
        <p:spPr>
          <a:xfrm>
            <a:off x="743021" y="3459635"/>
            <a:ext cx="6834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Україна має значний потенціал  для забезпечення видобування та переробки критичних мінералів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розробки родовищ та переробки критичної сировини Україні потрібні інвестиції та передові технології 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2" name="Google Shape;472;g2413a4cbe70_1_59"/>
          <p:cNvSpPr/>
          <p:nvPr/>
        </p:nvSpPr>
        <p:spPr>
          <a:xfrm>
            <a:off x="542194" y="8053829"/>
            <a:ext cx="7306200" cy="1521300"/>
          </a:xfrm>
          <a:prstGeom prst="roundRect">
            <a:avLst>
              <a:gd name="adj" fmla="val 1310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g2413a4cbe70_1_59"/>
          <p:cNvPicPr preferRelativeResize="0"/>
          <p:nvPr/>
        </p:nvPicPr>
        <p:blipFill rotWithShape="1">
          <a:blip r:embed="rId4">
            <a:alphaModFix/>
          </a:blip>
          <a:srcRect t="21509" b="7103"/>
          <a:stretch/>
        </p:blipFill>
        <p:spPr>
          <a:xfrm rot="10800000">
            <a:off x="8036050" y="-29376"/>
            <a:ext cx="7083300" cy="26439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sp>
        <p:nvSpPr>
          <p:cNvPr id="477" name="Google Shape;477;g2413a4cbe70_1_59"/>
          <p:cNvSpPr/>
          <p:nvPr/>
        </p:nvSpPr>
        <p:spPr>
          <a:xfrm>
            <a:off x="539075" y="5140300"/>
            <a:ext cx="7290000" cy="27708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2413a4cbe70_1_59"/>
          <p:cNvSpPr txBox="1"/>
          <p:nvPr/>
        </p:nvSpPr>
        <p:spPr>
          <a:xfrm>
            <a:off x="726959" y="5611212"/>
            <a:ext cx="68349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у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червні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2021 р.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ЄС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уклали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Меморандум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Стратегічне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партнерство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щодо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сировинних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ресурсів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співробітництво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з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Україною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визначено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пріоритетним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проєктом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Стратегії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ЄС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щодо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критичної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сировини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2030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року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грудня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2022 р.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Законом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№2805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було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внесено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зміни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Кодексу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надра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відповідно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кращих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світових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практик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європейських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рекомендацій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0" name="Google Shape;480;g2413a4cbe70_1_59"/>
          <p:cNvSpPr txBox="1"/>
          <p:nvPr/>
        </p:nvSpPr>
        <p:spPr>
          <a:xfrm>
            <a:off x="743021" y="8611835"/>
            <a:ext cx="68349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Україна входить до ТОП-10 країн світу за видобутком титанових руд, цирконію та природного графіту 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Україна має поклади 22 з 34 видів критичної сировини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82" name="Google Shape;482;g2413a4cbe70_1_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46" y="77721"/>
            <a:ext cx="725439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g2413a4cbe70_1_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88091" y="9696475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4143c4515a_10_28"/>
          <p:cNvSpPr txBox="1"/>
          <p:nvPr/>
        </p:nvSpPr>
        <p:spPr>
          <a:xfrm>
            <a:off x="1422875" y="169975"/>
            <a:ext cx="5949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МОНІТОРИНГ ДОВКІЛЛЯ</a:t>
            </a:r>
            <a:endParaRPr sz="3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91" name="Google Shape;491;g24143c4515a_10_28"/>
          <p:cNvSpPr/>
          <p:nvPr/>
        </p:nvSpPr>
        <p:spPr>
          <a:xfrm>
            <a:off x="529445" y="1292592"/>
            <a:ext cx="140604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7B6F35">
                <a:alpha val="278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24143c4515a_10_28"/>
          <p:cNvSpPr txBox="1"/>
          <p:nvPr/>
        </p:nvSpPr>
        <p:spPr>
          <a:xfrm>
            <a:off x="733359" y="1739781"/>
            <a:ext cx="10261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Створення мережі стаціонарних постів моніторингу та пересувних лабораторій для фіксації та оцінки збитків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93" name="Google Shape;493;g24143c4515a_10_28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КОРОТКОСТРОКОВІ ЗАВДАННЯ:</a:t>
            </a:r>
            <a:endParaRPr/>
          </a:p>
        </p:txBody>
      </p:sp>
      <p:sp>
        <p:nvSpPr>
          <p:cNvPr id="494" name="Google Shape;494;g24143c4515a_10_28"/>
          <p:cNvSpPr/>
          <p:nvPr/>
        </p:nvSpPr>
        <p:spPr>
          <a:xfrm>
            <a:off x="627985" y="2967634"/>
            <a:ext cx="7290000" cy="22005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7B6F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g24143c4515a_10_28"/>
          <p:cNvSpPr txBox="1"/>
          <p:nvPr/>
        </p:nvSpPr>
        <p:spPr>
          <a:xfrm>
            <a:off x="749383" y="3243435"/>
            <a:ext cx="6834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Оцінка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шкоди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довкіллю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війни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потребує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нових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підходів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сучасного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обладнання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оперативного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реагування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притягнення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країни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агресора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відповідальності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завдяки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своєчасному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фіксуванню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завданої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шкоди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Відновлення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системи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моніторингу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довкілля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що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постраждала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внаслідок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воєнних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дій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деокупованих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територіях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04" name="Google Shape;504;g24143c4515a_10_28"/>
          <p:cNvPicPr preferRelativeResize="0"/>
          <p:nvPr/>
        </p:nvPicPr>
        <p:blipFill rotWithShape="1">
          <a:blip r:embed="rId3">
            <a:alphaModFix/>
          </a:blip>
          <a:srcRect t="1475" b="1475"/>
          <a:stretch/>
        </p:blipFill>
        <p:spPr>
          <a:xfrm>
            <a:off x="0" y="7404751"/>
            <a:ext cx="7835700" cy="33129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pic>
        <p:nvPicPr>
          <p:cNvPr id="507" name="Google Shape;507;g24143c4515a_1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450" y="191075"/>
            <a:ext cx="585001" cy="58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24143c4515a_10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g24143c4515a_11_0"/>
          <p:cNvGrpSpPr/>
          <p:nvPr/>
        </p:nvGrpSpPr>
        <p:grpSpPr>
          <a:xfrm>
            <a:off x="0" y="886968"/>
            <a:ext cx="15119350" cy="9803123"/>
            <a:chOff x="0" y="888689"/>
            <a:chExt cx="15119350" cy="9803123"/>
          </a:xfrm>
        </p:grpSpPr>
        <p:pic>
          <p:nvPicPr>
            <p:cNvPr id="514" name="Google Shape;514;g24143c4515a_11_0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 flipH="1">
              <a:off x="1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g24143c4515a_11_0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>
              <a:off x="0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6" name="Google Shape;516;g24143c4515a_11_0"/>
          <p:cNvSpPr txBox="1"/>
          <p:nvPr/>
        </p:nvSpPr>
        <p:spPr>
          <a:xfrm>
            <a:off x="1422875" y="169975"/>
            <a:ext cx="577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МОНІТОРИНГ ДОВКІЛЛЯ</a:t>
            </a:r>
            <a:endParaRPr sz="3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17" name="Google Shape;517;g24143c4515a_11_0"/>
          <p:cNvSpPr/>
          <p:nvPr/>
        </p:nvSpPr>
        <p:spPr>
          <a:xfrm>
            <a:off x="529448" y="1292600"/>
            <a:ext cx="73062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g24143c4515a_11_0"/>
          <p:cNvSpPr txBox="1"/>
          <p:nvPr/>
        </p:nvSpPr>
        <p:spPr>
          <a:xfrm>
            <a:off x="733351" y="1644725"/>
            <a:ext cx="6987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Створення національної системи 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моніторингу довкілля, верифікованої до міжнародних стандартів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19" name="Google Shape;519;g24143c4515a_11_0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28B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ДОВГОСТРОКОВІ ЗАВДАННЯ:</a:t>
            </a:r>
            <a:endParaRPr/>
          </a:p>
        </p:txBody>
      </p:sp>
      <p:sp>
        <p:nvSpPr>
          <p:cNvPr id="520" name="Google Shape;520;g24143c4515a_11_0"/>
          <p:cNvSpPr/>
          <p:nvPr/>
        </p:nvSpPr>
        <p:spPr>
          <a:xfrm>
            <a:off x="545468" y="2812086"/>
            <a:ext cx="7290000" cy="22005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24143c4515a_11_0"/>
          <p:cNvSpPr txBox="1"/>
          <p:nvPr/>
        </p:nvSpPr>
        <p:spPr>
          <a:xfrm>
            <a:off x="733359" y="2874848"/>
            <a:ext cx="3720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ОБГРУНТУВАННЯ</a:t>
            </a:r>
            <a:endParaRPr sz="16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25" name="Google Shape;525;g24143c4515a_11_0"/>
          <p:cNvSpPr txBox="1"/>
          <p:nvPr/>
        </p:nvSpPr>
        <p:spPr>
          <a:xfrm>
            <a:off x="743021" y="3169948"/>
            <a:ext cx="68349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Післявоєнна відбудова країни – постійний якісний контроль за станом довкілля.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Весь світ має право знати реальний стан навколишнього середовища країни, на якій відбувалися воєнні дії, використовувалася різного виду зброя.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Обладнання існуючої системи застаріле, не відповідає міжнародним стандартам та викликам післявоєнної відбудови;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Відсутня можливість оперативно збирати та передавати якісні дані про стан довкілля;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Потреба впровадження підходів міжнародного законодавства та ефективних управлінських рішень з метою попередження та зменшення шкідливих впливів на здоров’я людини та зменшення транскордонного забруднення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30" name="Google Shape;530;g24143c4515a_11_0"/>
          <p:cNvPicPr preferRelativeResize="0"/>
          <p:nvPr/>
        </p:nvPicPr>
        <p:blipFill rotWithShape="1">
          <a:blip r:embed="rId4">
            <a:alphaModFix/>
          </a:blip>
          <a:srcRect t="21393" b="7507"/>
          <a:stretch/>
        </p:blipFill>
        <p:spPr>
          <a:xfrm rot="10800000">
            <a:off x="8036050" y="-29425"/>
            <a:ext cx="7083300" cy="31167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sp>
        <p:nvSpPr>
          <p:cNvPr id="534" name="Google Shape;534;g24143c4515a_11_0"/>
          <p:cNvSpPr txBox="1"/>
          <p:nvPr/>
        </p:nvSpPr>
        <p:spPr>
          <a:xfrm>
            <a:off x="743021" y="7904960"/>
            <a:ext cx="6834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наявні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132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фіксованих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пунктів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спостережень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лише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5 з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них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відповідають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еталонним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методам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оцінювання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</a:t>
            </a:r>
            <a:endParaRPr dirty="0" smtClean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моніторинг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здійснюється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5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забруднювачами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атмосферного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повітря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</a:t>
            </a:r>
            <a:endParaRPr dirty="0" smtClean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система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моніторингу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становить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менше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10%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базової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потреби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36" name="Google Shape;536;g24143c4515a_1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50" y="191075"/>
            <a:ext cx="585001" cy="58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g24143c4515a_1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g24143c4515a_11_28"/>
          <p:cNvGrpSpPr/>
          <p:nvPr/>
        </p:nvGrpSpPr>
        <p:grpSpPr>
          <a:xfrm>
            <a:off x="0" y="1018468"/>
            <a:ext cx="15119350" cy="9803123"/>
            <a:chOff x="0" y="888689"/>
            <a:chExt cx="15119350" cy="9803123"/>
          </a:xfrm>
        </p:grpSpPr>
        <p:pic>
          <p:nvPicPr>
            <p:cNvPr id="543" name="Google Shape;543;g24143c4515a_11_28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 flipH="1">
              <a:off x="1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g24143c4515a_11_28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>
              <a:off x="0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5" name="Google Shape;545;g24143c4515a_11_28"/>
          <p:cNvSpPr txBox="1"/>
          <p:nvPr/>
        </p:nvSpPr>
        <p:spPr>
          <a:xfrm>
            <a:off x="1422875" y="169975"/>
            <a:ext cx="577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КЛІМАТИЧНА ПОЛІТИКА: </a:t>
            </a:r>
            <a:endParaRPr sz="21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ПРАКТИЧНІ ДІЇ</a:t>
            </a:r>
            <a:endParaRPr sz="21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46" name="Google Shape;546;g24143c4515a_11_28"/>
          <p:cNvSpPr/>
          <p:nvPr/>
        </p:nvSpPr>
        <p:spPr>
          <a:xfrm>
            <a:off x="529448" y="1292600"/>
            <a:ext cx="73062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24143c4515a_11_28"/>
          <p:cNvSpPr txBox="1"/>
          <p:nvPr/>
        </p:nvSpPr>
        <p:spPr>
          <a:xfrm>
            <a:off x="733351" y="1720925"/>
            <a:ext cx="6987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Впровадження системи торгівлі викидами парникових газів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48" name="Google Shape;548;g24143c4515a_11_28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28B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ДОВГОСТРОКОВІ ЗАВДАННЯ:</a:t>
            </a:r>
            <a:endParaRPr/>
          </a:p>
        </p:txBody>
      </p:sp>
      <p:sp>
        <p:nvSpPr>
          <p:cNvPr id="549" name="Google Shape;549;g24143c4515a_11_28"/>
          <p:cNvSpPr/>
          <p:nvPr/>
        </p:nvSpPr>
        <p:spPr>
          <a:xfrm>
            <a:off x="545468" y="2812086"/>
            <a:ext cx="7290000" cy="22005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g24143c4515a_11_28"/>
          <p:cNvSpPr txBox="1"/>
          <p:nvPr/>
        </p:nvSpPr>
        <p:spPr>
          <a:xfrm>
            <a:off x="743021" y="3560898"/>
            <a:ext cx="6834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Україна готова впроваджувати торгівлю викидами парниковими газами з іншими країнами. При військових діях Україна втратила значну кількість промислових об’єктів, що зменшило викиди парникових газів від базового року більше ніж на 60%.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5" name="Google Shape;555;g24143c4515a_11_28"/>
          <p:cNvSpPr/>
          <p:nvPr/>
        </p:nvSpPr>
        <p:spPr>
          <a:xfrm>
            <a:off x="539069" y="7346954"/>
            <a:ext cx="7306200" cy="1521300"/>
          </a:xfrm>
          <a:prstGeom prst="roundRect">
            <a:avLst>
              <a:gd name="adj" fmla="val 1310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9" name="Google Shape;559;g24143c4515a_11_28"/>
          <p:cNvPicPr preferRelativeResize="0"/>
          <p:nvPr/>
        </p:nvPicPr>
        <p:blipFill rotWithShape="1">
          <a:blip r:embed="rId4">
            <a:alphaModFix/>
          </a:blip>
          <a:srcRect t="21771" b="28499"/>
          <a:stretch/>
        </p:blipFill>
        <p:spPr>
          <a:xfrm rot="10800000">
            <a:off x="8036050" y="-29275"/>
            <a:ext cx="7083300" cy="39633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sp>
        <p:nvSpPr>
          <p:cNvPr id="563" name="Google Shape;563;g24143c4515a_11_28"/>
          <p:cNvSpPr txBox="1"/>
          <p:nvPr/>
        </p:nvSpPr>
        <p:spPr>
          <a:xfrm>
            <a:off x="743021" y="7913223"/>
            <a:ext cx="6834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Станом на 2021 рік зменшення викидів СO2 на 62% від 1990 р.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Війна зруйнувала більше 30% найбільшої промисловості.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Базова післявоєнна лінія прогнозує зменшення СО2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 рівня нижчого від 65%.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65" name="Google Shape;565;g24143c4515a_11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475" y="246925"/>
            <a:ext cx="585001" cy="58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g24143c4515a_11_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g2413a4cbe70_1_92" descr="Зображення, що містить Бурштин, помаранчевий, розмиття, жовтий&#10;&#10;Автоматично згенерований опис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-25" y="886968"/>
            <a:ext cx="15119348" cy="982883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g2413a4cbe70_1_92"/>
          <p:cNvSpPr txBox="1"/>
          <p:nvPr/>
        </p:nvSpPr>
        <p:spPr>
          <a:xfrm>
            <a:off x="1426464" y="240313"/>
            <a:ext cx="1139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3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ХІМІЧНЕ ЗАБРУДНЕННЯ</a:t>
            </a:r>
            <a:endParaRPr sz="3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73" name="Google Shape;573;g2413a4cbe70_1_92"/>
          <p:cNvSpPr/>
          <p:nvPr/>
        </p:nvSpPr>
        <p:spPr>
          <a:xfrm>
            <a:off x="529445" y="1292592"/>
            <a:ext cx="140604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7B6F35">
                <a:alpha val="278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g2413a4cbe70_1_92"/>
          <p:cNvSpPr txBox="1"/>
          <p:nvPr/>
        </p:nvSpPr>
        <p:spPr>
          <a:xfrm>
            <a:off x="733350" y="1913213"/>
            <a:ext cx="12619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Проведення інвентаризації територій та об’єктів, які зазнали хімічного забруднення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75" name="Google Shape;575;g2413a4cbe70_1_92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КОРОТКОСТРОКОВІ ЗАВДАННЯ:</a:t>
            </a:r>
            <a:endParaRPr/>
          </a:p>
        </p:txBody>
      </p:sp>
      <p:sp>
        <p:nvSpPr>
          <p:cNvPr id="576" name="Google Shape;576;g2413a4cbe70_1_92"/>
          <p:cNvSpPr/>
          <p:nvPr/>
        </p:nvSpPr>
        <p:spPr>
          <a:xfrm>
            <a:off x="545468" y="2812086"/>
            <a:ext cx="7290000" cy="22005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7B6F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g2413a4cbe70_1_92"/>
          <p:cNvSpPr txBox="1"/>
          <p:nvPr/>
        </p:nvSpPr>
        <p:spPr>
          <a:xfrm>
            <a:off x="747383" y="3214798"/>
            <a:ext cx="6834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Внаслідок використання вибухових речовин і боєприпасів, вибухів на складах зброї та розливу паливно-мастильних матеріалів та інших нафтопродуктів у довкілля потрапляють отруйні хімічні речовини (миш’як, кадмій, ртуть, інші отруйні речовини, важкі метали і канцерогени), які осідають в грунтах на десятки років і стають причиною їх деградації та мутації рослинного світу.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2" name="Google Shape;582;g2413a4cbe70_1_92"/>
          <p:cNvSpPr/>
          <p:nvPr/>
        </p:nvSpPr>
        <p:spPr>
          <a:xfrm>
            <a:off x="529450" y="5201446"/>
            <a:ext cx="7306200" cy="2200500"/>
          </a:xfrm>
          <a:prstGeom prst="roundRect">
            <a:avLst>
              <a:gd name="adj" fmla="val 1310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6" name="Google Shape;586;g2413a4cbe70_1_92"/>
          <p:cNvPicPr preferRelativeResize="0"/>
          <p:nvPr/>
        </p:nvPicPr>
        <p:blipFill rotWithShape="1">
          <a:blip r:embed="rId4">
            <a:alphaModFix/>
          </a:blip>
          <a:srcRect t="31094" b="3443"/>
          <a:stretch/>
        </p:blipFill>
        <p:spPr>
          <a:xfrm>
            <a:off x="0" y="7792943"/>
            <a:ext cx="7835400" cy="29247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sp>
        <p:nvSpPr>
          <p:cNvPr id="587" name="Google Shape;587;g2413a4cbe70_1_92"/>
          <p:cNvSpPr txBox="1"/>
          <p:nvPr/>
        </p:nvSpPr>
        <p:spPr>
          <a:xfrm>
            <a:off x="585983" y="5723872"/>
            <a:ext cx="6834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даний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час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кількість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знешкоджених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території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вибухових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пристроїв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перевищує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360,339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застосовано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більше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2,200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авіаційних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бомб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Пошкоджено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зруйновано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більш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ніж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426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великих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середніх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промислових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підприємств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9" name="Google Shape;589;g2413a4cbe70_1_92"/>
          <p:cNvPicPr preferRelativeResize="0"/>
          <p:nvPr/>
        </p:nvPicPr>
        <p:blipFill rotWithShape="1">
          <a:blip r:embed="rId5">
            <a:alphaModFix/>
          </a:blip>
          <a:srcRect l="28532" t="16411" r="27913" b="16357"/>
          <a:stretch/>
        </p:blipFill>
        <p:spPr>
          <a:xfrm>
            <a:off x="530352" y="74651"/>
            <a:ext cx="498486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2413a4cbe70_1_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g2415f0d7853_17_1243"/>
          <p:cNvGrpSpPr/>
          <p:nvPr/>
        </p:nvGrpSpPr>
        <p:grpSpPr>
          <a:xfrm>
            <a:off x="0" y="886968"/>
            <a:ext cx="15119350" cy="9803123"/>
            <a:chOff x="0" y="888689"/>
            <a:chExt cx="15119350" cy="9803123"/>
          </a:xfrm>
        </p:grpSpPr>
        <p:pic>
          <p:nvPicPr>
            <p:cNvPr id="596" name="Google Shape;596;g2415f0d7853_17_1243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 flipH="1">
              <a:off x="1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g2415f0d7853_17_1243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>
              <a:off x="0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8" name="Google Shape;598;g2415f0d7853_17_1243"/>
          <p:cNvSpPr/>
          <p:nvPr/>
        </p:nvSpPr>
        <p:spPr>
          <a:xfrm>
            <a:off x="529448" y="1292600"/>
            <a:ext cx="73062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g2415f0d7853_17_1243"/>
          <p:cNvSpPr txBox="1"/>
          <p:nvPr/>
        </p:nvSpPr>
        <p:spPr>
          <a:xfrm>
            <a:off x="574925" y="1803925"/>
            <a:ext cx="747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Відновлення та ревіталізація територій, які зазнали хімічного забруднення внаслідок бойових дій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00" name="Google Shape;600;g2415f0d7853_17_1243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28B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ДОВГОСТРОКОВІ ЗАВДАННЯ:</a:t>
            </a:r>
            <a:endParaRPr/>
          </a:p>
        </p:txBody>
      </p:sp>
      <p:sp>
        <p:nvSpPr>
          <p:cNvPr id="601" name="Google Shape;601;g2415f0d7853_17_1243"/>
          <p:cNvSpPr/>
          <p:nvPr/>
        </p:nvSpPr>
        <p:spPr>
          <a:xfrm>
            <a:off x="545468" y="2812086"/>
            <a:ext cx="7290000" cy="22005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g2415f0d7853_17_1243"/>
          <p:cNvSpPr txBox="1"/>
          <p:nvPr/>
        </p:nvSpPr>
        <p:spPr>
          <a:xfrm>
            <a:off x="743021" y="3459635"/>
            <a:ext cx="6834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Території та грунти, які забруднені внаслідок війни потребують повернення до природного стану та відновлення для забезпечення належного рівня стану навколишнього природного середовища з урахуванням кращих світових практик у сфері хімічної безпеки.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7" name="Google Shape;607;g2415f0d7853_17_1243"/>
          <p:cNvSpPr/>
          <p:nvPr/>
        </p:nvSpPr>
        <p:spPr>
          <a:xfrm>
            <a:off x="539069" y="7346954"/>
            <a:ext cx="7306200" cy="1521300"/>
          </a:xfrm>
          <a:prstGeom prst="roundRect">
            <a:avLst>
              <a:gd name="adj" fmla="val 1310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1" name="Google Shape;611;g2415f0d7853_17_1243"/>
          <p:cNvPicPr preferRelativeResize="0"/>
          <p:nvPr/>
        </p:nvPicPr>
        <p:blipFill rotWithShape="1">
          <a:blip r:embed="rId4">
            <a:alphaModFix/>
          </a:blip>
          <a:srcRect l="3016" r="3007"/>
          <a:stretch/>
        </p:blipFill>
        <p:spPr>
          <a:xfrm rot="10800000">
            <a:off x="8036050" y="-29425"/>
            <a:ext cx="7083300" cy="42210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sp>
        <p:nvSpPr>
          <p:cNvPr id="612" name="Google Shape;612;g2415f0d7853_17_1243"/>
          <p:cNvSpPr/>
          <p:nvPr/>
        </p:nvSpPr>
        <p:spPr>
          <a:xfrm>
            <a:off x="539069" y="5140300"/>
            <a:ext cx="7290000" cy="20391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g2415f0d7853_17_1243"/>
          <p:cNvSpPr txBox="1"/>
          <p:nvPr/>
        </p:nvSpPr>
        <p:spPr>
          <a:xfrm>
            <a:off x="726959" y="5732237"/>
            <a:ext cx="683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Прийнято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Закон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забезпечення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хімічної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безпеки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управління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хімічною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продукцією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5" name="Google Shape;615;g2415f0d7853_17_1243"/>
          <p:cNvSpPr txBox="1"/>
          <p:nvPr/>
        </p:nvSpPr>
        <p:spPr>
          <a:xfrm>
            <a:off x="743021" y="7828760"/>
            <a:ext cx="6834900" cy="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Відновлення та ревіталізація об'єктів та територій: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 2026 року -  30%;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 2030 року – 70%.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17" name="Google Shape;617;g2415f0d7853_17_1243"/>
          <p:cNvPicPr preferRelativeResize="0"/>
          <p:nvPr/>
        </p:nvPicPr>
        <p:blipFill rotWithShape="1">
          <a:blip r:embed="rId5">
            <a:alphaModFix/>
          </a:blip>
          <a:srcRect l="28532" t="16411" r="27913" b="16357"/>
          <a:stretch/>
        </p:blipFill>
        <p:spPr>
          <a:xfrm>
            <a:off x="530352" y="74651"/>
            <a:ext cx="498486" cy="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g2415f0d7853_17_1243"/>
          <p:cNvSpPr txBox="1"/>
          <p:nvPr/>
        </p:nvSpPr>
        <p:spPr>
          <a:xfrm>
            <a:off x="1426470" y="240325"/>
            <a:ext cx="577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3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ХІМІЧНЕ ЗАБРУДНЕННЯ</a:t>
            </a:r>
            <a:endParaRPr sz="3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619" name="Google Shape;619;g2415f0d7853_17_12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" descr="Зображення, що містить Бурштин, помаранчевий, розмиття, жовтий&#10;&#10;Автоматично згенерований опис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-138791" y="862978"/>
            <a:ext cx="15119348" cy="982883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 txBox="1"/>
          <p:nvPr/>
        </p:nvSpPr>
        <p:spPr>
          <a:xfrm>
            <a:off x="1422871" y="169973"/>
            <a:ext cx="54709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ВІДХОДИ</a:t>
            </a:r>
            <a:endParaRPr sz="3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529445" y="1292592"/>
            <a:ext cx="14060460" cy="12750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7B6F35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733359" y="1644719"/>
            <a:ext cx="10261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Необхідність придбання спеціалізованого обладнання для перероблення відходів руйнації 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529444" y="1142878"/>
            <a:ext cx="4586683" cy="50184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КОРОТКОСТРОКОВІ ЗАВДАННЯ:</a:t>
            </a:r>
            <a:endParaRPr/>
          </a:p>
        </p:txBody>
      </p:sp>
      <p:pic>
        <p:nvPicPr>
          <p:cNvPr id="174" name="Google Shape;174;p1" descr="Зображення, що містить чорний, темрява&#10;&#10;Автоматично згенерований опис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963" y="89571"/>
            <a:ext cx="732272" cy="73227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"/>
          <p:cNvSpPr/>
          <p:nvPr/>
        </p:nvSpPr>
        <p:spPr>
          <a:xfrm>
            <a:off x="545468" y="2812086"/>
            <a:ext cx="7290137" cy="2200478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7B6F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749383" y="3167235"/>
            <a:ext cx="6834900" cy="185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uk-UA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загальна</a:t>
            </a:r>
            <a:r>
              <a:rPr lang="ru-RU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кількість</a:t>
            </a:r>
            <a:r>
              <a:rPr lang="ru-RU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відходів</a:t>
            </a:r>
            <a:r>
              <a:rPr lang="ru-RU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руйнації</a:t>
            </a:r>
            <a:r>
              <a:rPr lang="ru-RU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становить 11-12 млн. тонн.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endParaRPr dirty="0" smtClean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27.09.2023 р.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прийнято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постанову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КМУ №1073 «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затвердження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Порядку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поводження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з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відходами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що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утворились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у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зв’язку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з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пошкодженням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руйнуванням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будівель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споруд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внаслідок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бойових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дій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терористичних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актів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диверсій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або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проведенням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робіт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з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ліквідації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їх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наслідків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...»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5" name="Google Shape;185;p1" descr="Зображення, що містить просто неба, будівля, небо, знесення"/>
          <p:cNvPicPr preferRelativeResize="0"/>
          <p:nvPr/>
        </p:nvPicPr>
        <p:blipFill rotWithShape="1">
          <a:blip r:embed="rId5">
            <a:alphaModFix/>
          </a:blip>
          <a:srcRect t="34544" b="9467"/>
          <a:stretch/>
        </p:blipFill>
        <p:spPr>
          <a:xfrm>
            <a:off x="0" y="7631885"/>
            <a:ext cx="8437800" cy="31494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pic>
        <p:nvPicPr>
          <p:cNvPr id="188" name="Google Shape;18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24143c4515a_11_56" descr="Зображення, що містить Бурштин, помаранчевий, розмиття, жовтий&#10;&#10;Автоматично згенерований опис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891725"/>
            <a:ext cx="15119348" cy="98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4143c4515a_11_56"/>
          <p:cNvSpPr txBox="1"/>
          <p:nvPr/>
        </p:nvSpPr>
        <p:spPr>
          <a:xfrm>
            <a:off x="1422875" y="169975"/>
            <a:ext cx="11500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ЗБЕРЕЖЕННЯ ЖИВОЇ ПРИРОДИ, РЕКРЕАЦІЯ</a:t>
            </a:r>
            <a:endParaRPr sz="3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4" name="Google Shape;224;g24143c4515a_11_56"/>
          <p:cNvSpPr/>
          <p:nvPr/>
        </p:nvSpPr>
        <p:spPr>
          <a:xfrm>
            <a:off x="529450" y="1292600"/>
            <a:ext cx="142572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7B6F35">
                <a:alpha val="278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4143c4515a_11_56"/>
          <p:cNvSpPr txBox="1"/>
          <p:nvPr/>
        </p:nvSpPr>
        <p:spPr>
          <a:xfrm>
            <a:off x="733359" y="1644719"/>
            <a:ext cx="10261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Облаштування центрів реабілітації диких тварин, які постраждали внаслідок військових дій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6" name="Google Shape;226;g24143c4515a_11_56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КОРОТКОСТРОКОВІ ЗАВДАННЯ:</a:t>
            </a:r>
            <a:endParaRPr/>
          </a:p>
        </p:txBody>
      </p:sp>
      <p:sp>
        <p:nvSpPr>
          <p:cNvPr id="227" name="Google Shape;227;g24143c4515a_11_56"/>
          <p:cNvSpPr/>
          <p:nvPr/>
        </p:nvSpPr>
        <p:spPr>
          <a:xfrm>
            <a:off x="2050869" y="2812086"/>
            <a:ext cx="9014173" cy="22005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7B6F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4143c4515a_11_56"/>
          <p:cNvSpPr txBox="1"/>
          <p:nvPr/>
        </p:nvSpPr>
        <p:spPr>
          <a:xfrm>
            <a:off x="2364376" y="3395835"/>
            <a:ext cx="775933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збройна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агресія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російської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федерації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проти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завдала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значної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шкоди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біорізноманіттю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потерпають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бойових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дій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найбільш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вразливі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види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такі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як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кажани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китоподібні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великі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ссавці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птахи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їх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лікування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відновлення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планується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створити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11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центрів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реабілітації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у  8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національних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природних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парках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3" name="Google Shape;233;g24143c4515a_11_56"/>
          <p:cNvSpPr/>
          <p:nvPr/>
        </p:nvSpPr>
        <p:spPr>
          <a:xfrm>
            <a:off x="537375" y="5159363"/>
            <a:ext cx="7306200" cy="2338500"/>
          </a:xfrm>
          <a:prstGeom prst="roundRect">
            <a:avLst>
              <a:gd name="adj" fmla="val 1310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24143c4515a_11_56"/>
          <p:cNvPicPr preferRelativeResize="0"/>
          <p:nvPr/>
        </p:nvPicPr>
        <p:blipFill rotWithShape="1">
          <a:blip r:embed="rId4">
            <a:alphaModFix/>
          </a:blip>
          <a:srcRect b="10905"/>
          <a:stretch/>
        </p:blipFill>
        <p:spPr>
          <a:xfrm>
            <a:off x="0" y="7644656"/>
            <a:ext cx="8232600" cy="30729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sp>
        <p:nvSpPr>
          <p:cNvPr id="238" name="Google Shape;238;g24143c4515a_11_56"/>
          <p:cNvSpPr txBox="1"/>
          <p:nvPr/>
        </p:nvSpPr>
        <p:spPr>
          <a:xfrm>
            <a:off x="585975" y="5647675"/>
            <a:ext cx="7224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</a:t>
            </a:r>
            <a:r>
              <a:rPr lang="uk-UA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00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видів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тварин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</a:t>
            </a:r>
            <a:r>
              <a:rPr lang="uk-UA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750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видів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рослин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грибів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занесених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Червоної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книги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під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загрозою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знищення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загинуло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900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дельфінів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знищення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біля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</a:t>
            </a:r>
            <a:r>
              <a:rPr lang="uk-UA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,5 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тис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лісових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екосистем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національному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природному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парку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Святі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гори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».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масове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знищення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біоресурсів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Оскільському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Трав’янському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Муромському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водосховищах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Молочному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лимані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НПП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Нижньодніпровський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40" name="Google Shape;240;g24143c4515a_11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821" y="220475"/>
            <a:ext cx="671250" cy="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24143c4515a_11_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24143c4515a_11_81" descr="Зображення, що містить Бурштин, помаранчевий, розмиття, жовтий&#10;&#10;Автоматично згенерований опис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-32600" y="1024963"/>
            <a:ext cx="15119348" cy="9644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4143c4515a_11_81"/>
          <p:cNvSpPr txBox="1"/>
          <p:nvPr/>
        </p:nvSpPr>
        <p:spPr>
          <a:xfrm>
            <a:off x="1422875" y="169975"/>
            <a:ext cx="11500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ЗБЕРЕЖЕННЯ ЖИВОЇ ПРИРОДИ, РЕКРЕАЦІЯ</a:t>
            </a:r>
            <a:endParaRPr sz="3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8" name="Google Shape;248;g24143c4515a_11_81"/>
          <p:cNvSpPr/>
          <p:nvPr/>
        </p:nvSpPr>
        <p:spPr>
          <a:xfrm>
            <a:off x="529445" y="1292592"/>
            <a:ext cx="140604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7B6F35">
                <a:alpha val="278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24143c4515a_11_81"/>
          <p:cNvSpPr txBox="1"/>
          <p:nvPr/>
        </p:nvSpPr>
        <p:spPr>
          <a:xfrm>
            <a:off x="733359" y="1644719"/>
            <a:ext cx="102615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Створення мережі об’єктів для розвитку туризму та психологічної реабілітації в природі людей, які зазнали впливу війни 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(будівництво глемпінгів)</a:t>
            </a:r>
            <a:r>
              <a:rPr lang="en-US" sz="1900" i="1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0" name="Google Shape;250;g24143c4515a_11_81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КОРОТКОСТРОКОВІ ЗАВДАННЯ:</a:t>
            </a:r>
            <a:endParaRPr/>
          </a:p>
        </p:txBody>
      </p:sp>
      <p:sp>
        <p:nvSpPr>
          <p:cNvPr id="251" name="Google Shape;251;g24143c4515a_11_81"/>
          <p:cNvSpPr/>
          <p:nvPr/>
        </p:nvSpPr>
        <p:spPr>
          <a:xfrm>
            <a:off x="545475" y="2812074"/>
            <a:ext cx="7290000" cy="24135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7B6F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4143c4515a_11_81"/>
          <p:cNvSpPr txBox="1"/>
          <p:nvPr/>
        </p:nvSpPr>
        <p:spPr>
          <a:xfrm>
            <a:off x="749383" y="3460960"/>
            <a:ext cx="6834900" cy="133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Війна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зупинила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туризм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 ПЗФ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2021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рік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- 542834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відвідувачів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2022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рік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- 145784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відвідувачів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Окупація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замінування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900 </a:t>
            </a:r>
            <a:r>
              <a:rPr lang="uk-UA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об»єктів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ПЗФ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Руйнування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інфраструктури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1" name="Google Shape;261;g24143c4515a_11_81"/>
          <p:cNvPicPr preferRelativeResize="0"/>
          <p:nvPr/>
        </p:nvPicPr>
        <p:blipFill rotWithShape="1">
          <a:blip r:embed="rId4">
            <a:alphaModFix/>
          </a:blip>
          <a:srcRect t="35626" b="14621"/>
          <a:stretch/>
        </p:blipFill>
        <p:spPr>
          <a:xfrm>
            <a:off x="0" y="7698978"/>
            <a:ext cx="8036100" cy="29994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pic>
        <p:nvPicPr>
          <p:cNvPr id="263" name="Google Shape;263;g24143c4515a_11_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971" y="126850"/>
            <a:ext cx="671250" cy="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4143c4515a_11_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415f0d7853_17_312"/>
          <p:cNvSpPr txBox="1"/>
          <p:nvPr/>
        </p:nvSpPr>
        <p:spPr>
          <a:xfrm>
            <a:off x="1422871" y="169973"/>
            <a:ext cx="54708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ЗБЕРЕЖЕННЯ ЖИВОЇ ПРИРОДИ, РЕКРЕАЦІЯ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3" name="Google Shape;273;g2415f0d7853_17_312"/>
          <p:cNvSpPr/>
          <p:nvPr/>
        </p:nvSpPr>
        <p:spPr>
          <a:xfrm>
            <a:off x="529450" y="1292600"/>
            <a:ext cx="7306200" cy="132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2415f0d7853_17_312"/>
          <p:cNvSpPr txBox="1"/>
          <p:nvPr/>
        </p:nvSpPr>
        <p:spPr>
          <a:xfrm>
            <a:off x="733351" y="1644725"/>
            <a:ext cx="7083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Відновлення за міжнародними стандартами національних природних парків та заповідників, пошкоджених військовими діями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5" name="Google Shape;275;g2415f0d7853_17_312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28B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ДОВГОСТРОКОВІ ЗАВДАННЯ:</a:t>
            </a:r>
            <a:endParaRPr/>
          </a:p>
        </p:txBody>
      </p:sp>
      <p:sp>
        <p:nvSpPr>
          <p:cNvPr id="276" name="Google Shape;276;g2415f0d7853_17_312"/>
          <p:cNvSpPr/>
          <p:nvPr/>
        </p:nvSpPr>
        <p:spPr>
          <a:xfrm>
            <a:off x="526651" y="3267301"/>
            <a:ext cx="7290000" cy="22005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2415f0d7853_17_312"/>
          <p:cNvSpPr txBox="1"/>
          <p:nvPr/>
        </p:nvSpPr>
        <p:spPr>
          <a:xfrm>
            <a:off x="743025" y="3459631"/>
            <a:ext cx="68349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Вражені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війною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 900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об’єктів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 ПЗФ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загальною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площею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 1,24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млн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га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Montserrat Medium"/>
                <a:cs typeface="Times New Roman" panose="02020603050405020304" pitchFamily="18" charset="0"/>
                <a:sym typeface="Montserrat Medium"/>
              </a:rPr>
              <a:t>;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Зазнали руйнувань 10 установ природно-заповідного фонду загальнодержавного значення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sp>
        <p:nvSpPr>
          <p:cNvPr id="282" name="Google Shape;282;g2415f0d7853_17_312"/>
          <p:cNvSpPr/>
          <p:nvPr/>
        </p:nvSpPr>
        <p:spPr>
          <a:xfrm>
            <a:off x="539075" y="5708469"/>
            <a:ext cx="7306200" cy="2547257"/>
          </a:xfrm>
          <a:prstGeom prst="roundRect">
            <a:avLst>
              <a:gd name="adj" fmla="val 1310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2415f0d7853_17_312"/>
          <p:cNvPicPr preferRelativeResize="0"/>
          <p:nvPr/>
        </p:nvPicPr>
        <p:blipFill rotWithShape="1">
          <a:blip r:embed="rId3">
            <a:alphaModFix/>
          </a:blip>
          <a:srcRect t="24552" b="9108"/>
          <a:stretch/>
        </p:blipFill>
        <p:spPr>
          <a:xfrm rot="10800000">
            <a:off x="8036050" y="-29374"/>
            <a:ext cx="7083300" cy="43008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sp>
        <p:nvSpPr>
          <p:cNvPr id="290" name="Google Shape;290;g2415f0d7853_17_312"/>
          <p:cNvSpPr txBox="1"/>
          <p:nvPr/>
        </p:nvSpPr>
        <p:spPr>
          <a:xfrm>
            <a:off x="743025" y="6466114"/>
            <a:ext cx="68327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національних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природних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парків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</a:t>
            </a:r>
            <a:r>
              <a:rPr lang="uk-UA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планується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міжнародними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стандартами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Святі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Гори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»,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Меотида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»,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Великий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Луг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»,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Джарилгацький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Гетьманський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Олешківські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піски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»,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Білобрежжя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Святослава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»,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Десня́нсько-Старогутський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»,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Нижньодніпровський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Приазовський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національний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природний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парк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2" name="Google Shape;292;g2415f0d7853_17_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446" y="137950"/>
            <a:ext cx="671250" cy="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415f0d7853_17_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g2415f0d7853_17_727"/>
          <p:cNvGrpSpPr/>
          <p:nvPr/>
        </p:nvGrpSpPr>
        <p:grpSpPr>
          <a:xfrm>
            <a:off x="0" y="886968"/>
            <a:ext cx="15119350" cy="9803123"/>
            <a:chOff x="0" y="888689"/>
            <a:chExt cx="15119350" cy="9803123"/>
          </a:xfrm>
        </p:grpSpPr>
        <p:pic>
          <p:nvPicPr>
            <p:cNvPr id="353" name="Google Shape;353;g2415f0d7853_17_727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 flipH="1">
              <a:off x="1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g2415f0d7853_17_727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>
              <a:off x="0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5" name="Google Shape;355;g2415f0d7853_17_727"/>
          <p:cNvSpPr txBox="1"/>
          <p:nvPr/>
        </p:nvSpPr>
        <p:spPr>
          <a:xfrm>
            <a:off x="1422875" y="169975"/>
            <a:ext cx="5779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РОЗМІНУВАННЯ </a:t>
            </a:r>
            <a:endParaRPr sz="2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ПРИРОДНИХ ЕКОСИСТЕМ</a:t>
            </a:r>
            <a:endParaRPr sz="2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56" name="Google Shape;356;g2415f0d7853_17_727"/>
          <p:cNvSpPr/>
          <p:nvPr/>
        </p:nvSpPr>
        <p:spPr>
          <a:xfrm>
            <a:off x="529448" y="1292600"/>
            <a:ext cx="73062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2415f0d7853_17_727"/>
          <p:cNvSpPr txBox="1"/>
          <p:nvPr/>
        </p:nvSpPr>
        <p:spPr>
          <a:xfrm>
            <a:off x="733351" y="1644725"/>
            <a:ext cx="6987300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900" dirty="0" err="1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Розмінування</a:t>
            </a:r>
            <a:r>
              <a:rPr lang="en-US" sz="19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вкритих</a:t>
            </a:r>
            <a:r>
              <a:rPr lang="en-US" sz="19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лісом</a:t>
            </a:r>
            <a:r>
              <a:rPr lang="en-US" sz="19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1900" dirty="0" err="1" smtClean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площ</a:t>
            </a:r>
            <a:endParaRPr sz="19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58" name="Google Shape;358;g2415f0d7853_17_727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28B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ДОВГОСТРОКОВІ ЗАВДАННЯ:</a:t>
            </a:r>
            <a:endParaRPr/>
          </a:p>
        </p:txBody>
      </p:sp>
      <p:sp>
        <p:nvSpPr>
          <p:cNvPr id="359" name="Google Shape;359;g2415f0d7853_17_727"/>
          <p:cNvSpPr/>
          <p:nvPr/>
        </p:nvSpPr>
        <p:spPr>
          <a:xfrm>
            <a:off x="582000" y="2805575"/>
            <a:ext cx="7237500" cy="11649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2415f0d7853_17_727"/>
          <p:cNvSpPr txBox="1"/>
          <p:nvPr/>
        </p:nvSpPr>
        <p:spPr>
          <a:xfrm>
            <a:off x="779546" y="3359485"/>
            <a:ext cx="683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Ліквідація наслідків війни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5" name="Google Shape;365;g2415f0d7853_17_727"/>
          <p:cNvSpPr/>
          <p:nvPr/>
        </p:nvSpPr>
        <p:spPr>
          <a:xfrm>
            <a:off x="526169" y="6302329"/>
            <a:ext cx="7306200" cy="1521300"/>
          </a:xfrm>
          <a:prstGeom prst="roundRect">
            <a:avLst>
              <a:gd name="adj" fmla="val 1310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415f0d7853_17_727"/>
          <p:cNvSpPr/>
          <p:nvPr/>
        </p:nvSpPr>
        <p:spPr>
          <a:xfrm>
            <a:off x="529450" y="4215250"/>
            <a:ext cx="7290000" cy="18423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2415f0d7853_17_727"/>
          <p:cNvSpPr txBox="1"/>
          <p:nvPr/>
        </p:nvSpPr>
        <p:spPr>
          <a:xfrm>
            <a:off x="733400" y="4736832"/>
            <a:ext cx="6834900" cy="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Ефективне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ведення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лісового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господарства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 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запобігання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пожежам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залучення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екосистем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природного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функціонування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2" name="Google Shape;372;g2415f0d7853_17_727"/>
          <p:cNvSpPr txBox="1"/>
          <p:nvPr/>
        </p:nvSpPr>
        <p:spPr>
          <a:xfrm>
            <a:off x="727971" y="6931485"/>
            <a:ext cx="68349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близько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418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тис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-UA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земель лісового фонду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є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замінованими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74" name="Google Shape;374;g2415f0d7853_17_7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450" y="107975"/>
            <a:ext cx="585001" cy="58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415f0d7853_17_7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415f0d7853_17_727"/>
          <p:cNvPicPr preferRelativeResize="0"/>
          <p:nvPr/>
        </p:nvPicPr>
        <p:blipFill rotWithShape="1">
          <a:blip r:embed="rId6">
            <a:alphaModFix/>
          </a:blip>
          <a:srcRect t="20003" b="16167"/>
          <a:stretch/>
        </p:blipFill>
        <p:spPr>
          <a:xfrm rot="10800000">
            <a:off x="8594950" y="-29550"/>
            <a:ext cx="6524400" cy="36654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pic>
        <p:nvPicPr>
          <p:cNvPr id="377" name="Google Shape;377;g2415f0d7853_17_727"/>
          <p:cNvPicPr preferRelativeResize="0"/>
          <p:nvPr/>
        </p:nvPicPr>
        <p:blipFill rotWithShape="1">
          <a:blip r:embed="rId7">
            <a:alphaModFix/>
          </a:blip>
          <a:srcRect t="7769" b="7778"/>
          <a:stretch/>
        </p:blipFill>
        <p:spPr>
          <a:xfrm rot="10800000">
            <a:off x="10904675" y="3771938"/>
            <a:ext cx="4224600" cy="23742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4143c4515a_11_133"/>
          <p:cNvSpPr txBox="1"/>
          <p:nvPr/>
        </p:nvSpPr>
        <p:spPr>
          <a:xfrm>
            <a:off x="1422875" y="169975"/>
            <a:ext cx="10731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РОЗМІНУВАННЯ ПРИРОДНИХ ЕКОСИСТЕМ </a:t>
            </a:r>
            <a:endParaRPr sz="25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84" name="Google Shape;384;g24143c4515a_11_133"/>
          <p:cNvSpPr/>
          <p:nvPr/>
        </p:nvSpPr>
        <p:spPr>
          <a:xfrm>
            <a:off x="529445" y="1292592"/>
            <a:ext cx="140604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7B6F35">
                <a:alpha val="278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24143c4515a_11_133"/>
          <p:cNvSpPr txBox="1"/>
          <p:nvPr/>
        </p:nvSpPr>
        <p:spPr>
          <a:xfrm>
            <a:off x="733359" y="1779131"/>
            <a:ext cx="10261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Розмінування деокупованих природоохоронних територій міжнародного значення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86" name="Google Shape;386;g24143c4515a_11_133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КОРОТКОСТРОКОВІ ЗАВДАННЯ:</a:t>
            </a:r>
            <a:endParaRPr/>
          </a:p>
        </p:txBody>
      </p:sp>
      <p:sp>
        <p:nvSpPr>
          <p:cNvPr id="387" name="Google Shape;387;g24143c4515a_11_133"/>
          <p:cNvSpPr/>
          <p:nvPr/>
        </p:nvSpPr>
        <p:spPr>
          <a:xfrm>
            <a:off x="545468" y="2812086"/>
            <a:ext cx="7290000" cy="22005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7B6F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24143c4515a_11_133"/>
          <p:cNvSpPr txBox="1"/>
          <p:nvPr/>
        </p:nvSpPr>
        <p:spPr>
          <a:xfrm>
            <a:off x="749375" y="3167223"/>
            <a:ext cx="6834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Окуповано</a:t>
            </a:r>
            <a:r>
              <a:rPr lang="en-US" dirty="0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endParaRPr dirty="0">
              <a:solidFill>
                <a:srgbClr val="1D222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1400"/>
              <a:buFont typeface="Montserrat Medium"/>
              <a:buChar char="●"/>
            </a:pPr>
            <a:r>
              <a:rPr lang="en-US" dirty="0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 </a:t>
            </a:r>
            <a:r>
              <a:rPr lang="en-US" dirty="0" err="1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національних</a:t>
            </a:r>
            <a:r>
              <a:rPr lang="en-US" dirty="0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природних</a:t>
            </a:r>
            <a:r>
              <a:rPr lang="en-US" dirty="0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парків</a:t>
            </a:r>
            <a:r>
              <a:rPr lang="en-US" dirty="0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8 </a:t>
            </a:r>
            <a:r>
              <a:rPr lang="en-US" dirty="0" err="1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природних</a:t>
            </a:r>
            <a:r>
              <a:rPr lang="en-US" dirty="0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 </a:t>
            </a:r>
            <a:r>
              <a:rPr lang="en-US" dirty="0" err="1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біосферних</a:t>
            </a:r>
            <a:r>
              <a:rPr lang="en-US" dirty="0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заповідники</a:t>
            </a:r>
            <a:r>
              <a:rPr lang="en-US" dirty="0">
                <a:solidFill>
                  <a:srgbClr val="1D22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 </a:t>
            </a:r>
            <a:endParaRPr dirty="0">
              <a:solidFill>
                <a:srgbClr val="1D222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82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території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Смарагдової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мережі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площею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1,9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млн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Деокуповані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об'єкти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ПЗФ, 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потребують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розмінування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очищення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пошкодженої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військової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техніки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залишків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снарядів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3" name="Google Shape;393;g24143c4515a_11_133"/>
          <p:cNvSpPr/>
          <p:nvPr/>
        </p:nvSpPr>
        <p:spPr>
          <a:xfrm>
            <a:off x="529450" y="5201445"/>
            <a:ext cx="7306200" cy="2343300"/>
          </a:xfrm>
          <a:prstGeom prst="roundRect">
            <a:avLst>
              <a:gd name="adj" fmla="val 1310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g24143c4515a_11_133"/>
          <p:cNvPicPr preferRelativeResize="0"/>
          <p:nvPr/>
        </p:nvPicPr>
        <p:blipFill rotWithShape="1">
          <a:blip r:embed="rId3">
            <a:alphaModFix/>
          </a:blip>
          <a:srcRect t="17342" b="17336"/>
          <a:stretch/>
        </p:blipFill>
        <p:spPr>
          <a:xfrm>
            <a:off x="0" y="7792836"/>
            <a:ext cx="7835700" cy="29247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sp>
        <p:nvSpPr>
          <p:cNvPr id="398" name="Google Shape;398;g24143c4515a_11_133"/>
          <p:cNvSpPr txBox="1"/>
          <p:nvPr/>
        </p:nvSpPr>
        <p:spPr>
          <a:xfrm>
            <a:off x="585975" y="5723875"/>
            <a:ext cx="6834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П’ята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частина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природно-заповідного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фонду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постраждала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війни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близько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1,24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млн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).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Ураження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зазнали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160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територій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Смарагдової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мережі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площею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2,9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млн.га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Частина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природоохоронних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об’єктів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вже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деокупована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ЗСУ (НПП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Дворічанський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»,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Святі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гори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 «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Кам’янська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Січ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») і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їх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територія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залишається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замінованою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00" name="Google Shape;400;g24143c4515a_11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450" y="107975"/>
            <a:ext cx="585001" cy="58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24143c4515a_11_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2413a4cbe70_1_254" descr="Зображення, що містить Бурштин, помаранчевий, розмиття, жовтий&#10;&#10;Автоматично згенерований опис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888664"/>
            <a:ext cx="15119348" cy="982883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413a4cbe70_1_254"/>
          <p:cNvSpPr txBox="1"/>
          <p:nvPr/>
        </p:nvSpPr>
        <p:spPr>
          <a:xfrm>
            <a:off x="1422875" y="169975"/>
            <a:ext cx="5949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ВОДНІ РЕСУРСИ</a:t>
            </a:r>
            <a:endParaRPr sz="3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08" name="Google Shape;408;g2413a4cbe70_1_254"/>
          <p:cNvSpPr/>
          <p:nvPr/>
        </p:nvSpPr>
        <p:spPr>
          <a:xfrm>
            <a:off x="529445" y="1292592"/>
            <a:ext cx="140604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7B6F35">
                <a:alpha val="2784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2413a4cbe70_1_254"/>
          <p:cNvSpPr txBox="1"/>
          <p:nvPr/>
        </p:nvSpPr>
        <p:spPr>
          <a:xfrm>
            <a:off x="733359" y="1886407"/>
            <a:ext cx="10261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Запобігання втратам водних ресурсів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g2413a4cbe70_1_254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КОРОТКОСТРОКОВІ ЗАВДАННЯ:</a:t>
            </a:r>
            <a:endParaRPr/>
          </a:p>
        </p:txBody>
      </p:sp>
      <p:sp>
        <p:nvSpPr>
          <p:cNvPr id="411" name="Google Shape;411;g2413a4cbe70_1_254"/>
          <p:cNvSpPr/>
          <p:nvPr/>
        </p:nvSpPr>
        <p:spPr>
          <a:xfrm>
            <a:off x="545468" y="2812086"/>
            <a:ext cx="7290000" cy="22005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7B6F35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413a4cbe70_1_254"/>
          <p:cNvSpPr txBox="1"/>
          <p:nvPr/>
        </p:nvSpPr>
        <p:spPr>
          <a:xfrm>
            <a:off x="749383" y="3167235"/>
            <a:ext cx="68349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питне водопостачання для 350 тисяч домогосподарств південно-східних регіонів України;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відновлення захисних масивів на каскаді Дніпровських водосховищ в тому числі Каховська ГЕС;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відновлення осушувально-зволожувальної системи по річках Ірпінь, Здвиж та Трубіж.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21" name="Google Shape;421;g2413a4cbe70_1_254"/>
          <p:cNvPicPr preferRelativeResize="0"/>
          <p:nvPr/>
        </p:nvPicPr>
        <p:blipFill rotWithShape="1">
          <a:blip r:embed="rId4">
            <a:alphaModFix/>
          </a:blip>
          <a:srcRect t="26346"/>
          <a:stretch/>
        </p:blipFill>
        <p:spPr>
          <a:xfrm>
            <a:off x="0" y="7170887"/>
            <a:ext cx="9501900" cy="35466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pic>
        <p:nvPicPr>
          <p:cNvPr id="424" name="Google Shape;424;g2413a4cbe70_1_2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475" y="160625"/>
            <a:ext cx="585001" cy="58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2413a4cbe70_1_2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g2415f0d7853_17_934"/>
          <p:cNvGrpSpPr/>
          <p:nvPr/>
        </p:nvGrpSpPr>
        <p:grpSpPr>
          <a:xfrm>
            <a:off x="0" y="886968"/>
            <a:ext cx="15119350" cy="9803123"/>
            <a:chOff x="0" y="888689"/>
            <a:chExt cx="15119350" cy="9803123"/>
          </a:xfrm>
        </p:grpSpPr>
        <p:pic>
          <p:nvPicPr>
            <p:cNvPr id="431" name="Google Shape;431;g2415f0d7853_17_934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 flipH="1">
              <a:off x="1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g2415f0d7853_17_934"/>
            <p:cNvPicPr preferRelativeResize="0"/>
            <p:nvPr/>
          </p:nvPicPr>
          <p:blipFill rotWithShape="1">
            <a:blip r:embed="rId3">
              <a:alphaModFix/>
            </a:blip>
            <a:srcRect l="10426" t="15973"/>
            <a:stretch/>
          </p:blipFill>
          <p:spPr>
            <a:xfrm>
              <a:off x="0" y="888689"/>
              <a:ext cx="15119349" cy="98031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3" name="Google Shape;433;g2415f0d7853_17_934"/>
          <p:cNvSpPr txBox="1"/>
          <p:nvPr/>
        </p:nvSpPr>
        <p:spPr>
          <a:xfrm>
            <a:off x="1422875" y="169975"/>
            <a:ext cx="577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ВОДНІ РЕСУРСИ</a:t>
            </a:r>
            <a:endParaRPr sz="32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4" name="Google Shape;434;g2415f0d7853_17_934"/>
          <p:cNvSpPr/>
          <p:nvPr/>
        </p:nvSpPr>
        <p:spPr>
          <a:xfrm>
            <a:off x="529448" y="1292600"/>
            <a:ext cx="7306200" cy="1275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1000" sy="101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2415f0d7853_17_934"/>
          <p:cNvSpPr txBox="1"/>
          <p:nvPr/>
        </p:nvSpPr>
        <p:spPr>
          <a:xfrm>
            <a:off x="733351" y="1644725"/>
            <a:ext cx="6987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Відновлення гідротехнічних споруд для збільшення водності України</a:t>
            </a:r>
            <a:endParaRPr sz="19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6" name="Google Shape;436;g2415f0d7853_17_934"/>
          <p:cNvSpPr/>
          <p:nvPr/>
        </p:nvSpPr>
        <p:spPr>
          <a:xfrm>
            <a:off x="529444" y="1142878"/>
            <a:ext cx="4586700" cy="501900"/>
          </a:xfrm>
          <a:prstGeom prst="roundRect">
            <a:avLst>
              <a:gd name="adj" fmla="val 16667"/>
            </a:avLst>
          </a:prstGeom>
          <a:solidFill>
            <a:srgbClr val="28BA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ДОВГОСТРОКОВІ ЗАВДАННЯ:</a:t>
            </a:r>
            <a:endParaRPr/>
          </a:p>
        </p:txBody>
      </p:sp>
      <p:sp>
        <p:nvSpPr>
          <p:cNvPr id="437" name="Google Shape;437;g2415f0d7853_17_934"/>
          <p:cNvSpPr/>
          <p:nvPr/>
        </p:nvSpPr>
        <p:spPr>
          <a:xfrm>
            <a:off x="545475" y="2812079"/>
            <a:ext cx="7290000" cy="13626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2415f0d7853_17_934"/>
          <p:cNvSpPr txBox="1"/>
          <p:nvPr/>
        </p:nvSpPr>
        <p:spPr>
          <a:xfrm>
            <a:off x="743021" y="3459635"/>
            <a:ext cx="683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Початок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реформування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водної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галузі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створення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НАК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3" name="Google Shape;443;g2415f0d7853_17_934"/>
          <p:cNvSpPr/>
          <p:nvPr/>
        </p:nvSpPr>
        <p:spPr>
          <a:xfrm>
            <a:off x="512175" y="6652223"/>
            <a:ext cx="7306200" cy="2216100"/>
          </a:xfrm>
          <a:prstGeom prst="roundRect">
            <a:avLst>
              <a:gd name="adj" fmla="val 1310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g2415f0d7853_17_934"/>
          <p:cNvPicPr preferRelativeResize="0"/>
          <p:nvPr/>
        </p:nvPicPr>
        <p:blipFill rotWithShape="1">
          <a:blip r:embed="rId4">
            <a:alphaModFix/>
          </a:blip>
          <a:srcRect t="7847" b="7856"/>
          <a:stretch/>
        </p:blipFill>
        <p:spPr>
          <a:xfrm rot="10800000">
            <a:off x="8036050" y="-29250"/>
            <a:ext cx="7083300" cy="4689900"/>
          </a:xfrm>
          <a:prstGeom prst="round1Rect">
            <a:avLst>
              <a:gd name="adj" fmla="val 28033"/>
            </a:avLst>
          </a:prstGeom>
          <a:noFill/>
          <a:ln>
            <a:noFill/>
          </a:ln>
        </p:spPr>
      </p:pic>
      <p:sp>
        <p:nvSpPr>
          <p:cNvPr id="448" name="Google Shape;448;g2415f0d7853_17_934"/>
          <p:cNvSpPr/>
          <p:nvPr/>
        </p:nvSpPr>
        <p:spPr>
          <a:xfrm>
            <a:off x="515469" y="4383850"/>
            <a:ext cx="7290000" cy="2039100"/>
          </a:xfrm>
          <a:prstGeom prst="roundRect">
            <a:avLst>
              <a:gd name="adj" fmla="val 12560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5FB995">
                <a:alpha val="568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2415f0d7853_17_934"/>
          <p:cNvSpPr txBox="1"/>
          <p:nvPr/>
        </p:nvSpPr>
        <p:spPr>
          <a:xfrm>
            <a:off x="719425" y="4905432"/>
            <a:ext cx="6834900" cy="1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Розробка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затвердження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планів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управління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річковими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басейнами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згідно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Європейської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моделі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Прозорий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контроль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використанням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ресурсів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Вода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рентабельний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товар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1" name="Google Shape;451;g2415f0d7853_17_934"/>
          <p:cNvSpPr txBox="1"/>
          <p:nvPr/>
        </p:nvSpPr>
        <p:spPr>
          <a:xfrm>
            <a:off x="713983" y="7281385"/>
            <a:ext cx="6834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88%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території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України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з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низькою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водозабезпеченістю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понад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5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тис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гідротехнічних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споруд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потребують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капітального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ремонту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 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uk-UA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720 </a:t>
            </a:r>
            <a:r>
              <a:rPr lang="en-US" dirty="0" err="1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об'єктів</a:t>
            </a:r>
            <a:r>
              <a:rPr lang="en-US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водогосподарської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інфраструктури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знищено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або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пошкоджено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 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</a:pP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понад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10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тис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кілометрів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річок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несуть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ризики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затоплення</a:t>
            </a:r>
            <a:r>
              <a:rPr lang="en-US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53" name="Google Shape;453;g2415f0d7853_17_9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475" y="160625"/>
            <a:ext cx="585001" cy="58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2415f0d7853_17_9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0541" y="9461000"/>
            <a:ext cx="3601758" cy="8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1165</Words>
  <Application>Microsoft Office PowerPoint</Application>
  <PresentationFormat>Произвольный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Calibri</vt:lpstr>
      <vt:lpstr>Montserrat</vt:lpstr>
      <vt:lpstr>Montserrat ExtraBold</vt:lpstr>
      <vt:lpstr>Montserrat Medium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Tetiana Dubovyk</dc:creator>
  <cp:lastModifiedBy>Ковальчук Тетяна Олександрівна</cp:lastModifiedBy>
  <cp:revision>20</cp:revision>
  <dcterms:created xsi:type="dcterms:W3CDTF">2023-05-08T18:29:26Z</dcterms:created>
  <dcterms:modified xsi:type="dcterms:W3CDTF">2023-10-06T13:09:05Z</dcterms:modified>
</cp:coreProperties>
</file>