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75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3" r:id="rId18"/>
    <p:sldId id="274" r:id="rId19"/>
    <p:sldId id="272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Montserrat ExtraBold" panose="020B0604020202020204" charset="-52"/>
      <p:bold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 Medium" panose="020B0604020202020204" charset="-52"/>
      <p:regular r:id="rId29"/>
      <p: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06" userDrawn="1">
          <p15:clr>
            <a:srgbClr val="A4A3A4"/>
          </p15:clr>
        </p15:guide>
        <p15:guide id="2" orient="horz" pos="890" userDrawn="1">
          <p15:clr>
            <a:srgbClr val="A4A3A4"/>
          </p15:clr>
        </p15:guide>
        <p15:guide id="3" pos="13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 Тевкун" initials="ТТ" lastIdx="3" clrIdx="0">
    <p:extLst>
      <p:ext uri="{19B8F6BF-5375-455C-9EA6-DF929625EA0E}">
        <p15:presenceInfo xmlns:p15="http://schemas.microsoft.com/office/powerpoint/2012/main" userId="3a4d13f805725a65" providerId="Windows Live"/>
      </p:ext>
    </p:extLst>
  </p:cmAuthor>
  <p:cmAuthor id="2" name="User" initials="U" lastIdx="7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DAA6"/>
    <a:srgbClr val="E31E24"/>
    <a:srgbClr val="71E8AC"/>
    <a:srgbClr val="3F3F3F"/>
    <a:srgbClr val="E95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Помірний стиль 1 –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083E6E3-FA7D-4D7B-A595-EF9225AFEA82}" styleName="Світлий стиль 1 –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ітлий стиль 3 –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6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2"/>
      </p:cViewPr>
      <p:guideLst>
        <p:guide pos="506"/>
        <p:guide orient="horz" pos="890"/>
        <p:guide pos="13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16493E-618F-4F39-8AE2-671850334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D4FAC13-BC4C-4FC5-BE85-172E08176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EC550F-BE37-45F9-B812-EE4DAA3F6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1A8F5F-6086-47C1-8068-EED73908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C26525-4241-49C8-ACE6-DB5DB4B6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8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9C4914-A09D-449E-BCB0-92E9098D3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9F9CC1A-820C-46FA-9C39-645384179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FC1D2A9-42C8-432E-B35F-1BEF6A662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8800E1-E19C-4009-8FFF-FDD33672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7FF1D2-D708-4C43-B12F-BCDBEE22F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9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9B8B24E-22E3-4BD1-BCA8-209F78828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FF02985-FA18-4564-B5AB-0EC5F374A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D83A465-4043-4C95-BB33-98924702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694DAE-D9E3-4A0B-BCA9-37BCD479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24C519-FAE5-4123-BC91-D56A5F1C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98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95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80C0FF-B7FB-492E-84DC-1A0E478CD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4DE39D0-BD8E-448F-8B65-85ED2016C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0C306E-BFF4-49F7-A70C-98EF5BC5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E84DA3-B37A-439F-8981-4069FFB27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41F1BB2-4067-4A5D-BC8B-0D8DF5B48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2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97B703-2AD3-4F6B-9591-42964C91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A8C84A3-057C-468A-91AB-D41CD84F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3D52BC-0019-4630-9CF3-E5346201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2F3F0B-0474-495C-9AEB-55B007AD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36D91B-DFE5-48AF-9F74-56500AC8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C867C6-B491-4057-BA6F-9BE6E5732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325BE8C-9B9B-4568-8479-7B86ECA5E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3F6AC5E-7446-40DB-8827-1EDC383A5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7D3FBC7-C9C9-4338-B478-7ABB078CC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CA32395-3E65-4F6A-A938-541436187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409D8C3-C691-49EC-B4A6-2951A187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3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648167-6946-4E3D-B9D3-2EC506C9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14DEED7-51AA-4D57-A04A-0FF673684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EA7F991-91A6-4372-A488-86401AB07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BCFDD26-D0C4-42CE-AD74-255E45B8D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5E0DEA6-1765-4C30-9014-93BB3E2E1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17F5B93-7280-40C4-9A65-434B851F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7E10407-37C0-4455-A037-2DC741A1E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46D28DB-A0CB-431A-BE99-7929997D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9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06B8A3-E8E9-4C70-BB87-C289BB22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98785B6-6476-434D-A803-B213BC410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4A08C9F-FAAA-4119-A468-7F2929E8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4B75414-B0A7-4D63-B171-3CCE9FDD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0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ECE76A1-3C27-4467-B4FA-27669564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802C0C1-D2AC-4FC1-B75C-8A576C5EA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5CEC105-D4FA-4522-ACF0-6814B0DC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5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217EA3-C09F-4AA7-94E9-41340518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CD2804-2926-489A-888E-CBA03A95B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A50643E-C7D6-405B-A9A5-FEA8DB382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7EF9076-450A-4B04-873E-5847DCB3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0E8E88B-8008-4451-93C1-4F2EE1D5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4886E95-1C60-413E-99CB-1D0E9C615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3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0184C6-AB53-46A4-A390-CC494FB4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738BD7C-E9DA-43CC-9C7F-7CF144F0C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004C8CB-7CB7-420A-B7F7-53061B29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DE42A31-72C6-440A-9C7E-9CACF6CA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2B063A2-6855-432D-8B03-9426D2CB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2676778-DF9E-4FB6-873A-C1993B5E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2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97A931-ECE4-4602-B08F-0AFB6621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333AE41-F011-4E64-B764-A53CF125C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9ABFD8-8521-401C-904E-38DE61AB7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D2878-D9F2-4F39-8CF1-666F29528395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240256-65ED-4223-947E-A37EC51B7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464312-FE98-4C04-AD7E-52192D555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26C0E-827E-4ED0-A697-B3A8F79E8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4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hyperlink" Target="https://zakon.rada.gov.ua/laws/show/139-2017-%D0%BF" TargetMode="Externa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Бірюза, Бірюзовий, вода, зелений&#10;&#10;Автоматично згенерований опис">
            <a:extLst>
              <a:ext uri="{FF2B5EF4-FFF2-40B4-BE49-F238E27FC236}">
                <a16:creationId xmlns:a16="http://schemas.microsoft.com/office/drawing/2014/main" xmlns="" id="{A2FF5B85-DE5A-5B09-5C30-4745D4FC31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" y="1"/>
            <a:ext cx="12191680" cy="6858000"/>
          </a:xfrm>
          <a:prstGeom prst="rect">
            <a:avLst/>
          </a:prstGeom>
        </p:spPr>
      </p:pic>
      <p:pic>
        <p:nvPicPr>
          <p:cNvPr id="12" name="Рисунок 11" descr="Зображення, що містить Електронна інженерія, електроніка, Компонент схеми, Електронний компонент&#10;&#10;Автоматично згенерований опис">
            <a:extLst>
              <a:ext uri="{FF2B5EF4-FFF2-40B4-BE49-F238E27FC236}">
                <a16:creationId xmlns:a16="http://schemas.microsoft.com/office/drawing/2014/main" xmlns="" id="{0FFA353D-F31D-7AD0-1403-43F05A8DD4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7"/>
          <a:stretch/>
        </p:blipFill>
        <p:spPr>
          <a:xfrm>
            <a:off x="3961944" y="0"/>
            <a:ext cx="822989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2A09D82-A83B-A75B-A81A-BEB23BDEB11D}"/>
              </a:ext>
            </a:extLst>
          </p:cNvPr>
          <p:cNvSpPr txBox="1"/>
          <p:nvPr/>
        </p:nvSpPr>
        <p:spPr>
          <a:xfrm>
            <a:off x="701809" y="1375949"/>
            <a:ext cx="6777317" cy="411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4" dirty="0">
                <a:solidFill>
                  <a:schemeClr val="bg1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/>
            </a:r>
            <a:br>
              <a:rPr lang="ru-RU" sz="2904" dirty="0">
                <a:solidFill>
                  <a:schemeClr val="bg1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</a:br>
            <a:r>
              <a:rPr lang="ru-RU" sz="2904" b="1" dirty="0">
                <a:latin typeface="Montserrat ExtraBold" panose="00000900000000000000" pitchFamily="2" charset="-52"/>
                <a:cs typeface="DIN Pro Black" panose="020B0A04020101010102" pitchFamily="34" charset="0"/>
              </a:rPr>
              <a:t>ВПРОВАДЖЕННЯ СИСТЕМИ РОЗШИРЕНОЇ ВІДПОВІДАЛЬНОСТІ ВИРОБНИКА ДЛЯ ЕЛЕКТРИЧНОГО ТА ЕЛЕКТРОННОГО ОБЛАДНАННЯ </a:t>
            </a:r>
            <a:endParaRPr lang="ru-RU" sz="2904" dirty="0">
              <a:latin typeface="Montserrat ExtraBold" panose="00000900000000000000" pitchFamily="2" charset="-52"/>
              <a:cs typeface="DIN Pro Black" panose="020B0A04020101010102" pitchFamily="34" charset="0"/>
            </a:endParaRPr>
          </a:p>
          <a:p>
            <a:r>
              <a:rPr lang="ru-RU" sz="2904" dirty="0">
                <a:solidFill>
                  <a:schemeClr val="bg1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  <a:t/>
            </a:r>
            <a:br>
              <a:rPr lang="ru-RU" sz="2904" dirty="0">
                <a:solidFill>
                  <a:schemeClr val="bg1"/>
                </a:solidFill>
                <a:latin typeface="Montserrat ExtraBold" panose="00000900000000000000" pitchFamily="2" charset="-52"/>
                <a:cs typeface="DIN Pro Black" panose="020B0A04020101010102" pitchFamily="34" charset="0"/>
              </a:rPr>
            </a:br>
            <a:endParaRPr lang="en-US" sz="2904" dirty="0">
              <a:solidFill>
                <a:schemeClr val="bg1"/>
              </a:solidFill>
              <a:latin typeface="Montserrat ExtraBold" panose="000009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FC6893-97C9-A212-6FCF-28A5DCCAD3F5}"/>
              </a:ext>
            </a:extLst>
          </p:cNvPr>
          <p:cNvSpPr txBox="1"/>
          <p:nvPr/>
        </p:nvSpPr>
        <p:spPr>
          <a:xfrm>
            <a:off x="701809" y="4902010"/>
            <a:ext cx="5132960" cy="160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34" dirty="0">
                <a:latin typeface="Montserrat ExtraBold" panose="00000900000000000000" pitchFamily="2" charset="-52"/>
              </a:rPr>
              <a:t>Проект Закону </a:t>
            </a:r>
            <a:r>
              <a:rPr lang="ru-RU" sz="1634" dirty="0" err="1">
                <a:latin typeface="Montserrat ExtraBold" panose="00000900000000000000" pitchFamily="2" charset="-52"/>
              </a:rPr>
              <a:t>України</a:t>
            </a:r>
            <a:r>
              <a:rPr lang="ru-RU" sz="1634" dirty="0">
                <a:latin typeface="Montserrat ExtraBold" panose="00000900000000000000" pitchFamily="2" charset="-52"/>
              </a:rPr>
              <a:t> </a:t>
            </a:r>
            <a:endParaRPr lang="en-US" sz="1634" dirty="0">
              <a:latin typeface="Montserrat ExtraBold" panose="00000900000000000000" pitchFamily="2" charset="-52"/>
            </a:endParaRPr>
          </a:p>
          <a:p>
            <a:r>
              <a:rPr lang="ru-RU" sz="1634" dirty="0">
                <a:latin typeface="Montserrat Medium" panose="00000600000000000000" pitchFamily="2" charset="-52"/>
              </a:rPr>
              <a:t>«Про </a:t>
            </a:r>
            <a:r>
              <a:rPr lang="ru-RU" sz="1634" dirty="0" err="1">
                <a:latin typeface="Montserrat Medium" panose="00000600000000000000" pitchFamily="2" charset="-52"/>
              </a:rPr>
              <a:t>електричне</a:t>
            </a:r>
            <a:r>
              <a:rPr lang="ru-RU" sz="1634" dirty="0">
                <a:latin typeface="Montserrat Medium" panose="00000600000000000000" pitchFamily="2" charset="-52"/>
              </a:rPr>
              <a:t> та </a:t>
            </a:r>
            <a:r>
              <a:rPr lang="ru-RU" sz="1634" dirty="0" err="1">
                <a:latin typeface="Montserrat Medium" panose="00000600000000000000" pitchFamily="2" charset="-52"/>
              </a:rPr>
              <a:t>електронне</a:t>
            </a:r>
            <a:r>
              <a:rPr lang="ru-RU" sz="1634" dirty="0">
                <a:latin typeface="Montserrat Medium" panose="00000600000000000000" pitchFamily="2" charset="-52"/>
              </a:rPr>
              <a:t> </a:t>
            </a:r>
            <a:r>
              <a:rPr lang="ru-RU" sz="1634" dirty="0" err="1">
                <a:latin typeface="Montserrat Medium" panose="00000600000000000000" pitchFamily="2" charset="-52"/>
              </a:rPr>
              <a:t>обладнання</a:t>
            </a:r>
            <a:r>
              <a:rPr lang="ru-RU" sz="1634" dirty="0">
                <a:latin typeface="Montserrat Medium" panose="00000600000000000000" pitchFamily="2" charset="-52"/>
              </a:rPr>
              <a:t> та  </a:t>
            </a:r>
            <a:r>
              <a:rPr lang="ru-RU" sz="1634" dirty="0" err="1">
                <a:latin typeface="Montserrat Medium" panose="00000600000000000000" pitchFamily="2" charset="-52"/>
              </a:rPr>
              <a:t>відходи</a:t>
            </a:r>
            <a:r>
              <a:rPr lang="ru-RU" sz="1634" dirty="0">
                <a:latin typeface="Montserrat Medium" panose="00000600000000000000" pitchFamily="2" charset="-52"/>
              </a:rPr>
              <a:t> </a:t>
            </a:r>
            <a:r>
              <a:rPr lang="ru-RU" sz="1634" dirty="0" err="1">
                <a:latin typeface="Montserrat Medium" panose="00000600000000000000" pitchFamily="2" charset="-52"/>
              </a:rPr>
              <a:t>електронного</a:t>
            </a:r>
            <a:r>
              <a:rPr lang="ru-RU" sz="1634" dirty="0">
                <a:latin typeface="Montserrat Medium" panose="00000600000000000000" pitchFamily="2" charset="-52"/>
              </a:rPr>
              <a:t> та </a:t>
            </a:r>
            <a:r>
              <a:rPr lang="ru-RU" sz="1634" dirty="0" err="1">
                <a:latin typeface="Montserrat Medium" panose="00000600000000000000" pitchFamily="2" charset="-52"/>
              </a:rPr>
              <a:t>електричного</a:t>
            </a:r>
            <a:r>
              <a:rPr lang="ru-RU" sz="1634" dirty="0">
                <a:latin typeface="Montserrat Medium" panose="00000600000000000000" pitchFamily="2" charset="-52"/>
              </a:rPr>
              <a:t> </a:t>
            </a:r>
            <a:r>
              <a:rPr lang="ru-RU" sz="1634" dirty="0" err="1">
                <a:latin typeface="Montserrat Medium" panose="00000600000000000000" pitchFamily="2" charset="-52"/>
              </a:rPr>
              <a:t>обладнання</a:t>
            </a:r>
            <a:r>
              <a:rPr lang="ru-RU" sz="1634" dirty="0">
                <a:latin typeface="Montserrat Medium" panose="00000600000000000000" pitchFamily="2" charset="-52"/>
              </a:rPr>
              <a:t>» </a:t>
            </a:r>
          </a:p>
          <a:p>
            <a:r>
              <a:rPr lang="ru-RU" sz="1634" dirty="0">
                <a:latin typeface="Montserrat Medium" panose="00000600000000000000" pitchFamily="2" charset="-52"/>
              </a:rPr>
              <a:t/>
            </a:r>
            <a:br>
              <a:rPr lang="ru-RU" sz="1634" dirty="0">
                <a:latin typeface="Montserrat Medium" panose="00000600000000000000" pitchFamily="2" charset="-52"/>
              </a:rPr>
            </a:br>
            <a:endParaRPr lang="en-US" sz="1634" dirty="0">
              <a:latin typeface="Montserrat Medium" panose="00000600000000000000" pitchFamily="2" charset="-52"/>
            </a:endParaRP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xmlns="" id="{A08681AA-0142-FFF9-8B54-C621FC26C344}"/>
              </a:ext>
            </a:extLst>
          </p:cNvPr>
          <p:cNvSpPr/>
          <p:nvPr/>
        </p:nvSpPr>
        <p:spPr>
          <a:xfrm>
            <a:off x="8170689" y="6028807"/>
            <a:ext cx="3745360" cy="4653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998" dirty="0" err="1">
                <a:solidFill>
                  <a:schemeClr val="tx1"/>
                </a:solidFill>
                <a:latin typeface="Montserrat Medium" panose="00000600000000000000" pitchFamily="2" charset="-52"/>
              </a:rPr>
              <a:t>Імплементує</a:t>
            </a:r>
            <a:r>
              <a:rPr lang="ru-RU" sz="998" dirty="0">
                <a:solidFill>
                  <a:schemeClr val="tx1"/>
                </a:solidFill>
                <a:latin typeface="Montserrat Medium" panose="00000600000000000000" pitchFamily="2" charset="-52"/>
              </a:rPr>
              <a:t> Директиву про </a:t>
            </a:r>
            <a:r>
              <a:rPr lang="ru-RU" sz="998" dirty="0" err="1">
                <a:solidFill>
                  <a:schemeClr val="tx1"/>
                </a:solidFill>
                <a:latin typeface="Montserrat Medium" panose="00000600000000000000" pitchFamily="2" charset="-52"/>
              </a:rPr>
              <a:t>відходи</a:t>
            </a:r>
            <a:r>
              <a:rPr lang="ru-RU" sz="998" dirty="0">
                <a:solidFill>
                  <a:schemeClr val="tx1"/>
                </a:solidFill>
                <a:latin typeface="Montserrat Medium" panose="00000600000000000000" pitchFamily="2" charset="-52"/>
              </a:rPr>
              <a:t> </a:t>
            </a:r>
            <a:r>
              <a:rPr lang="ru-RU" sz="998" dirty="0" err="1">
                <a:solidFill>
                  <a:schemeClr val="tx1"/>
                </a:solidFill>
                <a:latin typeface="Montserrat Medium" panose="00000600000000000000" pitchFamily="2" charset="-52"/>
              </a:rPr>
              <a:t>електричного</a:t>
            </a:r>
            <a:r>
              <a:rPr lang="ru-RU" sz="998" dirty="0">
                <a:solidFill>
                  <a:schemeClr val="tx1"/>
                </a:solidFill>
                <a:latin typeface="Montserrat Medium" panose="00000600000000000000" pitchFamily="2" charset="-52"/>
              </a:rPr>
              <a:t> </a:t>
            </a:r>
            <a:r>
              <a:rPr lang="en-US" sz="998" dirty="0">
                <a:solidFill>
                  <a:schemeClr val="tx1"/>
                </a:solidFill>
                <a:latin typeface="Montserrat Medium" panose="00000600000000000000" pitchFamily="2" charset="-52"/>
              </a:rPr>
              <a:t/>
            </a:r>
            <a:br>
              <a:rPr lang="en-US" sz="998" dirty="0">
                <a:solidFill>
                  <a:schemeClr val="tx1"/>
                </a:solidFill>
                <a:latin typeface="Montserrat Medium" panose="00000600000000000000" pitchFamily="2" charset="-52"/>
              </a:rPr>
            </a:br>
            <a:r>
              <a:rPr lang="ru-RU" sz="998" dirty="0">
                <a:solidFill>
                  <a:schemeClr val="tx1"/>
                </a:solidFill>
                <a:latin typeface="Montserrat Medium" panose="00000600000000000000" pitchFamily="2" charset="-52"/>
              </a:rPr>
              <a:t>і </a:t>
            </a:r>
            <a:r>
              <a:rPr lang="ru-RU" sz="998" dirty="0" err="1">
                <a:solidFill>
                  <a:schemeClr val="tx1"/>
                </a:solidFill>
                <a:latin typeface="Montserrat Medium" panose="00000600000000000000" pitchFamily="2" charset="-52"/>
              </a:rPr>
              <a:t>електронного</a:t>
            </a:r>
            <a:r>
              <a:rPr lang="ru-RU" sz="998" dirty="0">
                <a:solidFill>
                  <a:schemeClr val="tx1"/>
                </a:solidFill>
                <a:latin typeface="Montserrat Medium" panose="00000600000000000000" pitchFamily="2" charset="-52"/>
              </a:rPr>
              <a:t> </a:t>
            </a:r>
            <a:r>
              <a:rPr lang="ru-RU" sz="998" dirty="0" err="1">
                <a:solidFill>
                  <a:schemeClr val="tx1"/>
                </a:solidFill>
                <a:latin typeface="Montserrat Medium" panose="00000600000000000000" pitchFamily="2" charset="-52"/>
              </a:rPr>
              <a:t>обладнання</a:t>
            </a:r>
            <a:r>
              <a:rPr lang="ru-RU" sz="998" dirty="0">
                <a:solidFill>
                  <a:schemeClr val="tx1"/>
                </a:solidFill>
                <a:latin typeface="Montserrat Medium" panose="00000600000000000000" pitchFamily="2" charset="-52"/>
              </a:rPr>
              <a:t> </a:t>
            </a:r>
            <a:r>
              <a:rPr lang="ru-RU" sz="998" dirty="0">
                <a:solidFill>
                  <a:schemeClr val="tx1"/>
                </a:solidFill>
                <a:latin typeface="Montserrat ExtraBold" panose="00000900000000000000" pitchFamily="2" charset="-52"/>
              </a:rPr>
              <a:t>2012/19 ЄС</a:t>
            </a:r>
          </a:p>
        </p:txBody>
      </p:sp>
      <p:pic>
        <p:nvPicPr>
          <p:cNvPr id="15" name="Рисунок 14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7202D807-517D-95B0-F40E-377B6C1BE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7" y="1008530"/>
            <a:ext cx="1811899" cy="4481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1BAD0C0C-C450-B9F3-75A3-A1178339310E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pic>
        <p:nvPicPr>
          <p:cNvPr id="3" name="Рисунок 2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73EC691F-4A80-B8CB-C0BF-F22B8B5B66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E55DB42F-97D3-434A-95C4-7B82ECB59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399765"/>
              </p:ext>
            </p:extLst>
          </p:nvPr>
        </p:nvGraphicFramePr>
        <p:xfrm>
          <a:off x="826156" y="1133583"/>
          <a:ext cx="10553411" cy="5342781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374329">
                  <a:extLst>
                    <a:ext uri="{9D8B030D-6E8A-4147-A177-3AD203B41FA5}">
                      <a16:colId xmlns:a16="http://schemas.microsoft.com/office/drawing/2014/main" xmlns="" val="601845863"/>
                    </a:ext>
                  </a:extLst>
                </a:gridCol>
                <a:gridCol w="2383022">
                  <a:extLst>
                    <a:ext uri="{9D8B030D-6E8A-4147-A177-3AD203B41FA5}">
                      <a16:colId xmlns:a16="http://schemas.microsoft.com/office/drawing/2014/main" xmlns="" val="3120578756"/>
                    </a:ext>
                  </a:extLst>
                </a:gridCol>
                <a:gridCol w="2125576">
                  <a:extLst>
                    <a:ext uri="{9D8B030D-6E8A-4147-A177-3AD203B41FA5}">
                      <a16:colId xmlns:a16="http://schemas.microsoft.com/office/drawing/2014/main" xmlns="" val="1692496557"/>
                    </a:ext>
                  </a:extLst>
                </a:gridCol>
                <a:gridCol w="2341936">
                  <a:extLst>
                    <a:ext uri="{9D8B030D-6E8A-4147-A177-3AD203B41FA5}">
                      <a16:colId xmlns:a16="http://schemas.microsoft.com/office/drawing/2014/main" xmlns="" val="3085496399"/>
                    </a:ext>
                  </a:extLst>
                </a:gridCol>
                <a:gridCol w="1128393">
                  <a:extLst>
                    <a:ext uri="{9D8B030D-6E8A-4147-A177-3AD203B41FA5}">
                      <a16:colId xmlns:a16="http://schemas.microsoft.com/office/drawing/2014/main" xmlns="" val="2404571016"/>
                    </a:ext>
                  </a:extLst>
                </a:gridCol>
                <a:gridCol w="1200155">
                  <a:extLst>
                    <a:ext uri="{9D8B030D-6E8A-4147-A177-3AD203B41FA5}">
                      <a16:colId xmlns:a16="http://schemas.microsoft.com/office/drawing/2014/main" xmlns="" val="183669947"/>
                    </a:ext>
                  </a:extLst>
                </a:gridCol>
              </a:tblGrid>
              <a:tr h="80979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РІК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>
                    <a:solidFill>
                      <a:srgbClr val="5FDAA6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ВВЕДЕННЯ В ОБІГ  </a:t>
                      </a:r>
                      <a:r>
                        <a:rPr lang="bg-BG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(П)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>
                    <a:solidFill>
                      <a:srgbClr val="5F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ДАНІ ПО ЗБИРАННЮ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bg-BG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(ЗБ)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>
                    <a:solidFill>
                      <a:srgbClr val="5F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РОЗРАХУНОК ПОКАЗНИКА ПО ЗБИРАННЮ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bg-BG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(ПЗБ)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>
                    <a:solidFill>
                      <a:srgbClr val="5F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ПОКАЗНИК ПО ЗБИРАННЮ (ПЗ</a:t>
                      </a:r>
                      <a:r>
                        <a:rPr lang="bg-BG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Б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), 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>
                    <a:solidFill>
                      <a:srgbClr val="5FDA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ВИМОГИ ДО ЗВІТНОСТІ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>
                    <a:solidFill>
                      <a:srgbClr val="5FD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0970515"/>
                  </a:ext>
                </a:extLst>
              </a:tr>
              <a:tr h="504396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(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набрання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чинності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Законом</a:t>
                      </a:r>
                      <a:r>
                        <a:rPr lang="bg-BG" sz="9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en-GB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2097040465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 +1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першому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-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en-GB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2248767534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другому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-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en-GB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2593556327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X+3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третьому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Збирання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третьому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(З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3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1049153023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четвертому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Збирання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четвертому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(З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4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4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=[3*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4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/(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2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3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)]*100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10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2517256272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п’ятому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(П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5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Збирання у п’ятому році (З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5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5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=[3*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5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/(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2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3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4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)]*100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15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1134229651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X+6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 у шостому році (П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6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Збирання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шостому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(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6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6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=[3*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6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/(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3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4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5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)]*100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20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1847390050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X+7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 у сьомому році (П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7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Збиранн</a:t>
                      </a:r>
                      <a:r>
                        <a:rPr lang="uk-UA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я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сьомому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(З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7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7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=[3* 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7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/(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4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5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6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)]*100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25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3636995632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X+8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 у восьмому році (П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Збирання у восьмому році (З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b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=[3* 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/(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5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6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7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)]*100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35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6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1915648193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X+9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 у дев’ятому році (П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9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Збиранн</a:t>
                      </a:r>
                      <a:r>
                        <a:rPr lang="uk-UA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я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дев’ятому році (З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b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9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9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=[3* 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9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/(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6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7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)]*100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45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7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696617219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X+10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 у десятому році (П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10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Збирання у десятому році (З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b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10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10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=[3*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10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/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7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9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)]*100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55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1861485807"/>
                  </a:ext>
                </a:extLst>
              </a:tr>
              <a:tr h="3263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X+11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одинадцятому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(П</a:t>
                      </a:r>
                      <a:r>
                        <a:rPr lang="ru-RU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11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Збирання у  11 році (З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b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11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ru-RU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=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[3*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11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/(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9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</a:t>
                      </a:r>
                      <a:r>
                        <a:rPr lang="en-US" sz="900" baseline="-250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10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)]*100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65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9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3065555797"/>
                  </a:ext>
                </a:extLst>
              </a:tr>
              <a:tr h="38062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X+n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Продажі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у поточному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році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n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Збирання у поточному році  n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ПЗбn = [3*Збn/(Пn-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3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+Пn-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2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+Пn</a:t>
                      </a:r>
                      <a:r>
                        <a:rPr lang="bg-BG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-1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)]*100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65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ПЗ</a:t>
                      </a:r>
                      <a:r>
                        <a:rPr lang="bg-BG" sz="9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б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n-2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907" marR="52907" marT="0" marB="0" anchor="ctr"/>
                </a:tc>
                <a:extLst>
                  <a:ext uri="{0D108BD9-81ED-4DB2-BD59-A6C34878D82A}">
                    <a16:rowId xmlns:a16="http://schemas.microsoft.com/office/drawing/2014/main" xmlns="" val="40611104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B10FF9-569B-EA1F-9914-85FF29897D8D}"/>
              </a:ext>
            </a:extLst>
          </p:cNvPr>
          <p:cNvSpPr txBox="1"/>
          <p:nvPr/>
        </p:nvSpPr>
        <p:spPr>
          <a:xfrm>
            <a:off x="701808" y="189136"/>
            <a:ext cx="7875264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МІНІМАЛЬНІ ЦІЛЬОВІ ПОКАЗНИКИ ЗІ ЗБИРАННЯ ВЕЕО:</a:t>
            </a:r>
            <a:endParaRPr lang="uk-UA" sz="1815" dirty="0"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48332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58CCF21C-5BCE-B24E-7B35-CCB11AECBF42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pic>
        <p:nvPicPr>
          <p:cNvPr id="6" name="Рисунок 5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8592F175-CE0C-AA22-9592-6F248FDD7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28DB142-6335-7548-BCA5-6084982BA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446649"/>
              </p:ext>
            </p:extLst>
          </p:nvPr>
        </p:nvGraphicFramePr>
        <p:xfrm>
          <a:off x="803275" y="1125538"/>
          <a:ext cx="10824618" cy="4846765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891997">
                  <a:extLst>
                    <a:ext uri="{9D8B030D-6E8A-4147-A177-3AD203B41FA5}">
                      <a16:colId xmlns:a16="http://schemas.microsoft.com/office/drawing/2014/main" xmlns="" val="1086164833"/>
                    </a:ext>
                  </a:extLst>
                </a:gridCol>
                <a:gridCol w="7932621">
                  <a:extLst>
                    <a:ext uri="{9D8B030D-6E8A-4147-A177-3AD203B41FA5}">
                      <a16:colId xmlns:a16="http://schemas.microsoft.com/office/drawing/2014/main" xmlns="" val="1803495967"/>
                    </a:ext>
                  </a:extLst>
                </a:gridCol>
              </a:tblGrid>
              <a:tr h="692395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ДЛЯ ВЕЕО КАТЕГОРІЙ </a:t>
                      </a:r>
                      <a:b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</a:b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1 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ТА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4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 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5FDAA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85 % ваги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обладнання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 повинно бути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відновлене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, </a:t>
                      </a:r>
                      <a:r>
                        <a:rPr lang="uk-UA" sz="1200" b="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з нього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8193882"/>
                  </a:ext>
                </a:extLst>
              </a:tr>
              <a:tr h="692395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80% ваги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обладнання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uk-UA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повинно бути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підготовленого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для повторного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використання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або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рециклінговано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38897685"/>
                  </a:ext>
                </a:extLst>
              </a:tr>
              <a:tr h="692395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ДЛЯ ВЕЕО </a:t>
                      </a:r>
                      <a:b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</a:b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КАТЕГОРІЇ 2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 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5FDAA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80% ваги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обладнання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 повинно бути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відновлене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,</a:t>
                      </a:r>
                      <a:r>
                        <a:rPr lang="uk-UA" sz="1200" b="0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 з нього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88209531"/>
                  </a:ext>
                </a:extLst>
              </a:tr>
              <a:tr h="692395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70% ваги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обладнання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,</a:t>
                      </a:r>
                      <a:r>
                        <a:rPr lang="uk-UA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повинно бути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підготовленого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для повторного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використання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або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рециклінговано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83580956"/>
                  </a:ext>
                </a:extLst>
              </a:tr>
              <a:tr h="692395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ДЛЯ ВЕЕО </a:t>
                      </a:r>
                      <a:b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</a:b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КАТЕГОРІЙ 5 </a:t>
                      </a:r>
                      <a:r>
                        <a:rPr lang="uk-UA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ТА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6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 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5FDAA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75% ваги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обладнання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 повинно бути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відновлене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, </a:t>
                      </a:r>
                      <a:r>
                        <a:rPr lang="uk-UA" sz="1200" b="0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з нього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71345277"/>
                  </a:ext>
                </a:extLst>
              </a:tr>
              <a:tr h="692395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55% ваги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обладнання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,</a:t>
                      </a:r>
                      <a:r>
                        <a:rPr lang="uk-UA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повинно бути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підготовленого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для повторного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використання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або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рециклінговано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03533727"/>
                  </a:ext>
                </a:extLst>
              </a:tr>
              <a:tr h="69239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ДЛЯ ВЕЕО </a:t>
                      </a:r>
                      <a:b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</a:b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КАТЕГОРІЇ 3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5FDAA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813560" algn="l"/>
                        </a:tabLst>
                      </a:pP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80% ваги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обладнання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 повинно бути 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</a:rPr>
                        <a:t>рециклінговано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530835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F9267A-367F-4E6E-A204-4B68E4B55529}"/>
              </a:ext>
            </a:extLst>
          </p:cNvPr>
          <p:cNvSpPr txBox="1"/>
          <p:nvPr/>
        </p:nvSpPr>
        <p:spPr>
          <a:xfrm>
            <a:off x="701808" y="50603"/>
            <a:ext cx="9342944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МІНІМАЛЬНІ ЦІЛЬОВІ ПОКАЗНИКИ З ПІДГОТОВКИ ДО ПОВТОРНОГО ВИКОРИСТАННЯ, РЕЦИКЛІНГУ ТА ВІДНОВЛЕННЯ ВЕЕО:</a:t>
            </a:r>
            <a:endParaRPr lang="uk-UA" sz="1815" dirty="0"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364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54DB50D3-0ED8-7FE9-A9C5-1B0BF8A65824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xmlns="" id="{288D0782-5CDF-4D3A-8150-9860D924098B}"/>
              </a:ext>
            </a:extLst>
          </p:cNvPr>
          <p:cNvSpPr/>
          <p:nvPr/>
        </p:nvSpPr>
        <p:spPr>
          <a:xfrm>
            <a:off x="1605739" y="2503131"/>
            <a:ext cx="4035491" cy="1077218"/>
          </a:xfrm>
          <a:prstGeom prst="roundRect">
            <a:avLst>
              <a:gd name="adj" fmla="val 1200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BB64A23D-06D3-51B5-29AC-2B2D00C8D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994B9B-9D35-4139-1118-B5D358C6C749}"/>
              </a:ext>
            </a:extLst>
          </p:cNvPr>
          <p:cNvSpPr txBox="1"/>
          <p:nvPr/>
        </p:nvSpPr>
        <p:spPr>
          <a:xfrm>
            <a:off x="701808" y="50603"/>
            <a:ext cx="9342944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СИСТЕМА ПРИЙМАННЯ ТА ЗБИРАННЯ ВЕЕО ВІД ПРИВАТНИХ ДОМОГОСПОДАРСТВ</a:t>
            </a:r>
            <a:endParaRPr lang="uk-UA" sz="1815" dirty="0">
              <a:latin typeface="Montserrat ExtraBold" panose="000009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2609BF2-5690-47B1-A6F2-332FFEA33CB1}"/>
              </a:ext>
            </a:extLst>
          </p:cNvPr>
          <p:cNvSpPr txBox="1"/>
          <p:nvPr/>
        </p:nvSpPr>
        <p:spPr>
          <a:xfrm>
            <a:off x="1454022" y="2503131"/>
            <a:ext cx="396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effectLst/>
              <a:latin typeface="Montserrat Medium" panose="00000600000000000000" pitchFamily="2" charset="-52"/>
            </a:endParaRPr>
          </a:p>
          <a:p>
            <a:pPr lvl="1" fontAlgn="base"/>
            <a:r>
              <a:rPr lang="ru-RU" sz="1400" dirty="0" err="1">
                <a:latin typeface="Montserrat Medium" panose="00000600000000000000" pitchFamily="2" charset="-52"/>
              </a:rPr>
              <a:t>має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охоплювати</a:t>
            </a:r>
            <a:r>
              <a:rPr lang="ru-RU" sz="1400" dirty="0">
                <a:latin typeface="Montserrat Medium" panose="00000600000000000000" pitchFamily="2" charset="-52"/>
              </a:rPr>
              <a:t> всю </a:t>
            </a:r>
            <a:r>
              <a:rPr lang="ru-RU" sz="1400" dirty="0" err="1">
                <a:latin typeface="Montserrat Medium" panose="00000600000000000000" pitchFamily="2" charset="-52"/>
              </a:rPr>
              <a:t>територію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країни</a:t>
            </a:r>
            <a:endParaRPr lang="ru-RU" sz="1400" dirty="0">
              <a:latin typeface="Montserrat Medium" panose="00000600000000000000" pitchFamily="2" charset="-52"/>
            </a:endParaRPr>
          </a:p>
          <a:p>
            <a:endParaRPr lang="en-US" sz="1400" dirty="0">
              <a:latin typeface="Montserrat Medium" panose="000006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62D06E-96E9-45F0-BD5C-93563731752A}"/>
              </a:ext>
            </a:extLst>
          </p:cNvPr>
          <p:cNvSpPr txBox="1"/>
          <p:nvPr/>
        </p:nvSpPr>
        <p:spPr>
          <a:xfrm>
            <a:off x="701808" y="6244505"/>
            <a:ext cx="1009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Montserrat Medium" panose="00000600000000000000" pitchFamily="2" charset="-52"/>
              </a:rPr>
              <a:t>(*) </a:t>
            </a:r>
            <a:r>
              <a:rPr lang="ru-RU" sz="1000" dirty="0" err="1">
                <a:latin typeface="Montserrat Medium" panose="00000600000000000000" pitchFamily="2" charset="-52"/>
              </a:rPr>
              <a:t>Виконання</a:t>
            </a:r>
            <a:r>
              <a:rPr lang="ru-RU" sz="1000" dirty="0">
                <a:latin typeface="Montserrat Medium" panose="00000600000000000000" pitchFamily="2" charset="-52"/>
              </a:rPr>
              <a:t> </a:t>
            </a:r>
            <a:r>
              <a:rPr lang="ru-RU" sz="1000" dirty="0" err="1">
                <a:latin typeface="Montserrat Medium" panose="00000600000000000000" pitchFamily="2" charset="-52"/>
              </a:rPr>
              <a:t>вимог</a:t>
            </a:r>
            <a:r>
              <a:rPr lang="ru-RU" sz="1000" dirty="0">
                <a:latin typeface="Montserrat Medium" panose="00000600000000000000" pitchFamily="2" charset="-52"/>
              </a:rPr>
              <a:t> до </a:t>
            </a:r>
            <a:r>
              <a:rPr lang="ru-RU" sz="1000" dirty="0" err="1">
                <a:latin typeface="Montserrat Medium" panose="00000600000000000000" pitchFamily="2" charset="-52"/>
              </a:rPr>
              <a:t>Національної</a:t>
            </a:r>
            <a:r>
              <a:rPr lang="ru-RU" sz="1000" dirty="0">
                <a:latin typeface="Montserrat Medium" panose="00000600000000000000" pitchFamily="2" charset="-52"/>
              </a:rPr>
              <a:t> </a:t>
            </a:r>
            <a:r>
              <a:rPr lang="ru-RU" sz="1000" dirty="0" err="1">
                <a:latin typeface="Montserrat Medium" panose="00000600000000000000" pitchFamily="2" charset="-52"/>
              </a:rPr>
              <a:t>системи</a:t>
            </a:r>
            <a:r>
              <a:rPr lang="ru-RU" sz="1000" dirty="0">
                <a:latin typeface="Montserrat Medium" panose="00000600000000000000" pitchFamily="2" charset="-52"/>
              </a:rPr>
              <a:t> </a:t>
            </a:r>
            <a:r>
              <a:rPr lang="ru-RU" sz="1000" dirty="0" err="1">
                <a:latin typeface="Montserrat Medium" panose="00000600000000000000" pitchFamily="2" charset="-52"/>
              </a:rPr>
              <a:t>здійснюється</a:t>
            </a:r>
            <a:r>
              <a:rPr lang="ru-RU" sz="1000" dirty="0">
                <a:latin typeface="Montserrat Medium" panose="00000600000000000000" pitchFamily="2" charset="-52"/>
              </a:rPr>
              <a:t> ОКРВВ і ОРВВ </a:t>
            </a:r>
            <a:r>
              <a:rPr lang="ru-RU" sz="1000" b="1" dirty="0" err="1">
                <a:latin typeface="Montserrat Medium" panose="00000600000000000000" pitchFamily="2" charset="-52"/>
              </a:rPr>
              <a:t>пропорційно</a:t>
            </a:r>
            <a:r>
              <a:rPr lang="ru-RU" sz="1000" b="1" dirty="0">
                <a:latin typeface="Montserrat Medium" panose="00000600000000000000" pitchFamily="2" charset="-52"/>
              </a:rPr>
              <a:t> до </a:t>
            </a:r>
            <a:r>
              <a:rPr lang="ru-RU" sz="1000" b="1" dirty="0" err="1">
                <a:latin typeface="Montserrat Medium" panose="00000600000000000000" pitchFamily="2" charset="-52"/>
              </a:rPr>
              <a:t>їх</a:t>
            </a:r>
            <a:r>
              <a:rPr lang="ru-RU" sz="1000" b="1" dirty="0">
                <a:latin typeface="Montserrat Medium" panose="00000600000000000000" pitchFamily="2" charset="-52"/>
              </a:rPr>
              <a:t> </a:t>
            </a:r>
            <a:r>
              <a:rPr lang="ru-RU" sz="1000" b="1" dirty="0" err="1">
                <a:latin typeface="Montserrat Medium" panose="00000600000000000000" pitchFamily="2" charset="-52"/>
              </a:rPr>
              <a:t>ринкової</a:t>
            </a:r>
            <a:r>
              <a:rPr lang="ru-RU" sz="1000" b="1" dirty="0">
                <a:latin typeface="Montserrat Medium" panose="00000600000000000000" pitchFamily="2" charset="-52"/>
              </a:rPr>
              <a:t> </a:t>
            </a:r>
            <a:r>
              <a:rPr lang="ru-RU" sz="1000" b="1" dirty="0" err="1">
                <a:latin typeface="Montserrat Medium" panose="00000600000000000000" pitchFamily="2" charset="-52"/>
              </a:rPr>
              <a:t>частки</a:t>
            </a:r>
            <a:endParaRPr lang="ru-RU" sz="1000" dirty="0">
              <a:effectLst/>
              <a:latin typeface="Montserrat Medium" panose="00000600000000000000" pitchFamily="2" charset="-52"/>
            </a:endParaRPr>
          </a:p>
          <a:p>
            <a:r>
              <a:rPr lang="ru-RU" sz="1000" dirty="0">
                <a:latin typeface="Montserrat Medium" panose="00000600000000000000" pitchFamily="2" charset="-52"/>
              </a:rPr>
              <a:t>(*) ОКРВВ і ОРВВ </a:t>
            </a:r>
            <a:r>
              <a:rPr lang="ru-RU" sz="1000" dirty="0" err="1">
                <a:latin typeface="Montserrat Medium" panose="00000600000000000000" pitchFamily="2" charset="-52"/>
              </a:rPr>
              <a:t>утворюють</a:t>
            </a:r>
            <a:r>
              <a:rPr lang="ru-RU" sz="1000" dirty="0">
                <a:latin typeface="Montserrat Medium" panose="00000600000000000000" pitchFamily="2" charset="-52"/>
              </a:rPr>
              <a:t> </a:t>
            </a:r>
            <a:r>
              <a:rPr lang="ru-RU" sz="1000" dirty="0" err="1">
                <a:latin typeface="Montserrat Medium" panose="00000600000000000000" pitchFamily="2" charset="-52"/>
              </a:rPr>
              <a:t>Координаційний</a:t>
            </a:r>
            <a:r>
              <a:rPr lang="ru-RU" sz="1000" dirty="0">
                <a:latin typeface="Montserrat Medium" panose="00000600000000000000" pitchFamily="2" charset="-52"/>
              </a:rPr>
              <a:t> </a:t>
            </a:r>
            <a:r>
              <a:rPr lang="ru-RU" sz="1000" dirty="0" err="1">
                <a:latin typeface="Montserrat Medium" panose="00000600000000000000" pitchFamily="2" charset="-52"/>
              </a:rPr>
              <a:t>комітет</a:t>
            </a:r>
            <a:r>
              <a:rPr lang="ru-RU" sz="1000" dirty="0">
                <a:latin typeface="Montserrat Medium" panose="00000600000000000000" pitchFamily="2" charset="-52"/>
              </a:rPr>
              <a:t>, одним </a:t>
            </a:r>
            <a:r>
              <a:rPr lang="ru-RU" sz="1000" dirty="0" err="1">
                <a:latin typeface="Montserrat Medium" panose="00000600000000000000" pitchFamily="2" charset="-52"/>
              </a:rPr>
              <a:t>із</a:t>
            </a:r>
            <a:r>
              <a:rPr lang="ru-RU" sz="1000" dirty="0">
                <a:latin typeface="Montserrat Medium" panose="00000600000000000000" pitchFamily="2" charset="-52"/>
              </a:rPr>
              <a:t> </a:t>
            </a:r>
            <a:r>
              <a:rPr lang="ru-RU" sz="1000" dirty="0" err="1">
                <a:latin typeface="Montserrat Medium" panose="00000600000000000000" pitchFamily="2" charset="-52"/>
              </a:rPr>
              <a:t>завдань</a:t>
            </a:r>
            <a:r>
              <a:rPr lang="ru-RU" sz="1000" dirty="0">
                <a:latin typeface="Montserrat Medium" panose="00000600000000000000" pitchFamily="2" charset="-52"/>
              </a:rPr>
              <a:t> </a:t>
            </a:r>
            <a:r>
              <a:rPr lang="ru-RU" sz="1000" dirty="0" err="1">
                <a:latin typeface="Montserrat Medium" panose="00000600000000000000" pitchFamily="2" charset="-52"/>
              </a:rPr>
              <a:t>якого</a:t>
            </a:r>
            <a:r>
              <a:rPr lang="ru-RU" sz="1000" dirty="0">
                <a:latin typeface="Montserrat Medium" panose="00000600000000000000" pitchFamily="2" charset="-52"/>
              </a:rPr>
              <a:t> є </a:t>
            </a:r>
            <a:r>
              <a:rPr lang="ru-RU" sz="1000" dirty="0" err="1">
                <a:latin typeface="Montserrat Medium" panose="00000600000000000000" pitchFamily="2" charset="-52"/>
              </a:rPr>
              <a:t>організація</a:t>
            </a:r>
            <a:r>
              <a:rPr lang="ru-RU" sz="1000" dirty="0">
                <a:latin typeface="Montserrat Medium" panose="00000600000000000000" pitchFamily="2" charset="-52"/>
              </a:rPr>
              <a:t> </a:t>
            </a:r>
            <a:r>
              <a:rPr lang="ru-RU" sz="1000" dirty="0" err="1">
                <a:latin typeface="Montserrat Medium" panose="00000600000000000000" pitchFamily="2" charset="-52"/>
              </a:rPr>
              <a:t>Національної</a:t>
            </a:r>
            <a:r>
              <a:rPr lang="ru-RU" sz="1000" dirty="0">
                <a:latin typeface="Montserrat Medium" panose="00000600000000000000" pitchFamily="2" charset="-52"/>
              </a:rPr>
              <a:t> </a:t>
            </a:r>
            <a:r>
              <a:rPr lang="ru-RU" sz="1000" dirty="0" err="1">
                <a:latin typeface="Montserrat Medium" panose="00000600000000000000" pitchFamily="2" charset="-52"/>
              </a:rPr>
              <a:t>системи</a:t>
            </a:r>
            <a:r>
              <a:rPr lang="ru-RU" sz="1000" dirty="0">
                <a:latin typeface="Montserrat Medium" panose="00000600000000000000" pitchFamily="2" charset="-52"/>
              </a:rPr>
              <a:t> </a:t>
            </a:r>
            <a:r>
              <a:rPr lang="ru-RU" sz="1000" dirty="0" err="1">
                <a:latin typeface="Montserrat Medium" panose="00000600000000000000" pitchFamily="2" charset="-52"/>
              </a:rPr>
              <a:t>приймання</a:t>
            </a:r>
            <a:r>
              <a:rPr lang="ru-RU" sz="1000" dirty="0">
                <a:latin typeface="Montserrat Medium" panose="00000600000000000000" pitchFamily="2" charset="-52"/>
              </a:rPr>
              <a:t> та </a:t>
            </a:r>
            <a:r>
              <a:rPr lang="ru-RU" sz="1000" dirty="0" err="1">
                <a:latin typeface="Montserrat Medium" panose="00000600000000000000" pitchFamily="2" charset="-52"/>
              </a:rPr>
              <a:t>збирання</a:t>
            </a:r>
            <a:r>
              <a:rPr lang="ru-RU" sz="1000" dirty="0">
                <a:latin typeface="Montserrat Medium" panose="00000600000000000000" pitchFamily="2" charset="-52"/>
              </a:rPr>
              <a:t> ВЕЕО</a:t>
            </a:r>
            <a:endParaRPr lang="ru-RU" sz="1000" dirty="0">
              <a:effectLst/>
              <a:latin typeface="Montserrat Medium" panose="00000600000000000000" pitchFamily="2" charset="-52"/>
            </a:endParaRPr>
          </a:p>
          <a:p>
            <a:r>
              <a:rPr lang="ru-RU" sz="1000" dirty="0">
                <a:latin typeface="Montserrat Medium" panose="00000600000000000000" pitchFamily="2" charset="-52"/>
              </a:rPr>
              <a:t/>
            </a:r>
            <a:br>
              <a:rPr lang="ru-RU" sz="1000" dirty="0">
                <a:latin typeface="Montserrat Medium" panose="00000600000000000000" pitchFamily="2" charset="-52"/>
              </a:rPr>
            </a:br>
            <a:endParaRPr lang="en-US" sz="1000" dirty="0">
              <a:latin typeface="Montserrat Medium" panose="00000600000000000000" pitchFamily="2" charset="-52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23616EDB-567B-459A-3376-373C8F070800}"/>
              </a:ext>
            </a:extLst>
          </p:cNvPr>
          <p:cNvSpPr/>
          <p:nvPr/>
        </p:nvSpPr>
        <p:spPr>
          <a:xfrm>
            <a:off x="1258048" y="1522817"/>
            <a:ext cx="9675904" cy="686500"/>
          </a:xfrm>
          <a:prstGeom prst="roundRect">
            <a:avLst>
              <a:gd name="adj" fmla="val 19311"/>
            </a:avLst>
          </a:prstGeom>
          <a:solidFill>
            <a:srgbClr val="5FDAA6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Montserrat ExtraBold" panose="00000900000000000000" pitchFamily="2" charset="-52"/>
              </a:rPr>
              <a:t>СТВОРЮЄТЬСЯ НАЦІОНАЛЬНА СИСТЕМА ПРИЙМАННЯ ТА ЗБИРАННЯ ВЕЕО ВІД ПРИВАТНИХ ДОМОГОСПОДАРСТВ</a:t>
            </a:r>
            <a:endParaRPr lang="en-US" sz="1600" dirty="0">
              <a:solidFill>
                <a:schemeClr val="tx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07326EA2-56C3-F430-1463-2871E9B41FF9}"/>
              </a:ext>
            </a:extLst>
          </p:cNvPr>
          <p:cNvSpPr/>
          <p:nvPr/>
        </p:nvSpPr>
        <p:spPr>
          <a:xfrm>
            <a:off x="1258048" y="2750659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97A9EA7-60CA-4096-AAA8-2739EB86F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96" y="2901840"/>
            <a:ext cx="447465" cy="301518"/>
          </a:xfrm>
          <a:prstGeom prst="rect">
            <a:avLst/>
          </a:prstGeom>
        </p:spPr>
      </p:pic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xmlns="" id="{8DAD0F58-E42E-EF1D-4C2F-8259F46CD0D3}"/>
              </a:ext>
            </a:extLst>
          </p:cNvPr>
          <p:cNvSpPr/>
          <p:nvPr/>
        </p:nvSpPr>
        <p:spPr>
          <a:xfrm>
            <a:off x="1605739" y="3731163"/>
            <a:ext cx="4035491" cy="1077218"/>
          </a:xfrm>
          <a:prstGeom prst="roundRect">
            <a:avLst>
              <a:gd name="adj" fmla="val 1200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4834377-7CF8-6957-8277-6D2FACB88A87}"/>
              </a:ext>
            </a:extLst>
          </p:cNvPr>
          <p:cNvSpPr txBox="1"/>
          <p:nvPr/>
        </p:nvSpPr>
        <p:spPr>
          <a:xfrm>
            <a:off x="1454022" y="3868056"/>
            <a:ext cx="39628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effectLst/>
              <a:latin typeface="Montserrat Medium" panose="00000600000000000000" pitchFamily="2" charset="-52"/>
            </a:endParaRPr>
          </a:p>
          <a:p>
            <a:pPr lvl="1" fontAlgn="base"/>
            <a:r>
              <a:rPr lang="ru-RU" sz="1400" dirty="0" err="1">
                <a:latin typeface="Montserrat Medium" panose="00000600000000000000" pitchFamily="2" charset="-52"/>
              </a:rPr>
              <a:t>створюється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виробниками</a:t>
            </a:r>
            <a:endParaRPr lang="ru-RU" sz="1400" dirty="0">
              <a:latin typeface="Montserrat Medium" panose="00000600000000000000" pitchFamily="2" charset="-52"/>
            </a:endParaRPr>
          </a:p>
          <a:p>
            <a:endParaRPr lang="en-US" sz="1400" dirty="0">
              <a:latin typeface="Montserrat Medium" panose="00000600000000000000" pitchFamily="2" charset="-52"/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xmlns="" id="{FD54AC97-19BD-54D2-D244-1703E74E56F5}"/>
              </a:ext>
            </a:extLst>
          </p:cNvPr>
          <p:cNvSpPr/>
          <p:nvPr/>
        </p:nvSpPr>
        <p:spPr>
          <a:xfrm>
            <a:off x="1258048" y="3978691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4" name="Рисунок 23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6F7A7F9-67CB-40D3-AB33-A3A455057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79" y="4106803"/>
            <a:ext cx="313097" cy="331941"/>
          </a:xfrm>
          <a:prstGeom prst="rect">
            <a:avLst/>
          </a:prstGeom>
        </p:spPr>
      </p:pic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xmlns="" id="{D82F648B-06F5-002C-6BF8-EDA0ABBD17CC}"/>
              </a:ext>
            </a:extLst>
          </p:cNvPr>
          <p:cNvSpPr/>
          <p:nvPr/>
        </p:nvSpPr>
        <p:spPr>
          <a:xfrm>
            <a:off x="6898461" y="2529247"/>
            <a:ext cx="4035491" cy="1077218"/>
          </a:xfrm>
          <a:prstGeom prst="roundRect">
            <a:avLst>
              <a:gd name="adj" fmla="val 1200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xmlns="" id="{C781475A-3EEE-C058-DB25-FC9E59765395}"/>
              </a:ext>
            </a:extLst>
          </p:cNvPr>
          <p:cNvSpPr/>
          <p:nvPr/>
        </p:nvSpPr>
        <p:spPr>
          <a:xfrm>
            <a:off x="6674098" y="2776775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 descr="Группа людей">
            <a:extLst>
              <a:ext uri="{FF2B5EF4-FFF2-40B4-BE49-F238E27FC236}">
                <a16:creationId xmlns:a16="http://schemas.microsoft.com/office/drawing/2014/main" xmlns="" id="{8AE480EC-F2F1-4176-8489-7B5CC405B5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47902" y="2837786"/>
            <a:ext cx="434554" cy="4345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DD6C8F6-A1A0-448C-9399-9ABF5C51D157}"/>
              </a:ext>
            </a:extLst>
          </p:cNvPr>
          <p:cNvSpPr txBox="1"/>
          <p:nvPr/>
        </p:nvSpPr>
        <p:spPr>
          <a:xfrm>
            <a:off x="7330064" y="2737885"/>
            <a:ext cx="338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Montserrat Medium" panose="00000600000000000000" pitchFamily="2" charset="-52"/>
              </a:rPr>
              <a:t>має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містити</a:t>
            </a:r>
            <a:r>
              <a:rPr lang="ru-RU" sz="1400" dirty="0">
                <a:latin typeface="Montserrat Medium" panose="00000600000000000000" pitchFamily="2" charset="-52"/>
              </a:rPr>
              <a:t> не </a:t>
            </a:r>
            <a:r>
              <a:rPr lang="ru-RU" sz="1400" dirty="0" err="1">
                <a:latin typeface="Montserrat Medium" panose="00000600000000000000" pitchFamily="2" charset="-52"/>
              </a:rPr>
              <a:t>менше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ніж</a:t>
            </a:r>
            <a:r>
              <a:rPr lang="ru-RU" sz="1400" dirty="0">
                <a:latin typeface="Montserrat Medium" panose="00000600000000000000" pitchFamily="2" charset="-52"/>
              </a:rPr>
              <a:t> 1 </a:t>
            </a:r>
            <a:r>
              <a:rPr lang="ru-RU" sz="1400" dirty="0" err="1">
                <a:latin typeface="Montserrat Medium" panose="00000600000000000000" pitchFamily="2" charset="-52"/>
              </a:rPr>
              <a:t>місце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приймання</a:t>
            </a:r>
            <a:r>
              <a:rPr lang="ru-RU" sz="1400" dirty="0">
                <a:latin typeface="Montserrat Medium" panose="00000600000000000000" pitchFamily="2" charset="-52"/>
              </a:rPr>
              <a:t> на </a:t>
            </a:r>
            <a:r>
              <a:rPr lang="ru-RU" sz="1400" dirty="0">
                <a:latin typeface="Montserrat ExtraBold" panose="00000900000000000000" pitchFamily="2" charset="-52"/>
              </a:rPr>
              <a:t>25 000 </a:t>
            </a:r>
            <a:r>
              <a:rPr lang="ru-RU" sz="1400" dirty="0" err="1">
                <a:latin typeface="Montserrat Medium" panose="00000600000000000000" pitchFamily="2" charset="-52"/>
              </a:rPr>
              <a:t>мешканців</a:t>
            </a:r>
            <a:endParaRPr lang="en-US" sz="1400" dirty="0">
              <a:solidFill>
                <a:srgbClr val="3F3F3F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xmlns="" id="{80343E53-D8A8-3F3C-8143-CB973F261AF8}"/>
              </a:ext>
            </a:extLst>
          </p:cNvPr>
          <p:cNvSpPr/>
          <p:nvPr/>
        </p:nvSpPr>
        <p:spPr>
          <a:xfrm>
            <a:off x="6857004" y="3731162"/>
            <a:ext cx="4035491" cy="1753911"/>
          </a:xfrm>
          <a:prstGeom prst="roundRect">
            <a:avLst>
              <a:gd name="adj" fmla="val 1200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xmlns="" id="{FE5046E3-F049-ECDA-65A6-C025162EFDC1}"/>
              </a:ext>
            </a:extLst>
          </p:cNvPr>
          <p:cNvSpPr/>
          <p:nvPr/>
        </p:nvSpPr>
        <p:spPr>
          <a:xfrm>
            <a:off x="6632641" y="3978691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02CED07-62E0-C58A-E2EC-8DD56EADA5EA}"/>
              </a:ext>
            </a:extLst>
          </p:cNvPr>
          <p:cNvSpPr txBox="1"/>
          <p:nvPr/>
        </p:nvSpPr>
        <p:spPr>
          <a:xfrm>
            <a:off x="7288607" y="3939801"/>
            <a:ext cx="33868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Montserrat Medium" panose="00000600000000000000" pitchFamily="2" charset="-52"/>
              </a:rPr>
              <a:t>якщо</a:t>
            </a:r>
            <a:r>
              <a:rPr lang="ru-RU" sz="1400" dirty="0">
                <a:latin typeface="Montserrat Medium" panose="00000600000000000000" pitchFamily="2" charset="-52"/>
              </a:rPr>
              <a:t> населений пункт </a:t>
            </a:r>
            <a:r>
              <a:rPr lang="ru-RU" sz="1400" dirty="0" err="1">
                <a:latin typeface="Montserrat Medium" panose="00000600000000000000" pitchFamily="2" charset="-52"/>
              </a:rPr>
              <a:t>має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ExtraBold" panose="00000900000000000000" pitchFamily="2" charset="-52"/>
              </a:rPr>
              <a:t>менше</a:t>
            </a:r>
            <a:r>
              <a:rPr lang="ru-RU" sz="1400" dirty="0">
                <a:latin typeface="Montserrat ExtraBold" panose="00000900000000000000" pitchFamily="2" charset="-52"/>
              </a:rPr>
              <a:t> за </a:t>
            </a:r>
          </a:p>
          <a:p>
            <a:r>
              <a:rPr lang="ru-RU" sz="1400" dirty="0">
                <a:latin typeface="Montserrat ExtraBold" panose="00000900000000000000" pitchFamily="2" charset="-52"/>
              </a:rPr>
              <a:t>25 000 </a:t>
            </a:r>
            <a:r>
              <a:rPr lang="ru-RU" sz="1400" dirty="0" err="1">
                <a:latin typeface="Montserrat ExtraBold" panose="00000900000000000000" pitchFamily="2" charset="-52"/>
              </a:rPr>
              <a:t>мешканців</a:t>
            </a:r>
            <a:r>
              <a:rPr lang="ru-RU" sz="1400" dirty="0">
                <a:latin typeface="Montserrat ExtraBold" panose="00000900000000000000" pitchFamily="2" charset="-52"/>
              </a:rPr>
              <a:t> </a:t>
            </a:r>
            <a:r>
              <a:rPr lang="ru-RU" sz="1400" dirty="0">
                <a:latin typeface="Montserrat Medium" panose="00000600000000000000" pitchFamily="2" charset="-52"/>
              </a:rPr>
              <a:t>–</a:t>
            </a:r>
            <a:r>
              <a:rPr lang="ru-RU" sz="1400" dirty="0" err="1">
                <a:latin typeface="Montserrat Medium" panose="00000600000000000000" pitchFamily="2" charset="-52"/>
              </a:rPr>
              <a:t>здійснюється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приймання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оснащеними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транспортними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засобами</a:t>
            </a:r>
            <a:r>
              <a:rPr lang="ru-RU" sz="1400" dirty="0">
                <a:latin typeface="Montserrat Medium" panose="00000600000000000000" pitchFamily="2" charset="-52"/>
              </a:rPr>
              <a:t>, </a:t>
            </a:r>
            <a:r>
              <a:rPr lang="ru-RU" sz="1400" dirty="0" err="1">
                <a:latin typeface="Montserrat Medium" panose="00000600000000000000" pitchFamily="2" charset="-52"/>
              </a:rPr>
              <a:t>що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містять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закриті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контейнери</a:t>
            </a:r>
            <a:endParaRPr lang="en-US" sz="1400" dirty="0">
              <a:solidFill>
                <a:srgbClr val="3F3F3F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28" name="Рисунок 27" descr="Отходы">
            <a:extLst>
              <a:ext uri="{FF2B5EF4-FFF2-40B4-BE49-F238E27FC236}">
                <a16:creationId xmlns:a16="http://schemas.microsoft.com/office/drawing/2014/main" xmlns="" id="{6E2F9D93-0DA3-41BF-9243-7C7AE376A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761870" y="4106803"/>
            <a:ext cx="309692" cy="30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1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68EAEE5A-C9F3-3473-2DC9-51C4E8AD5697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xmlns="" id="{7E3917F9-716E-2793-B748-44885B938B46}"/>
              </a:ext>
            </a:extLst>
          </p:cNvPr>
          <p:cNvSpPr/>
          <p:nvPr/>
        </p:nvSpPr>
        <p:spPr>
          <a:xfrm>
            <a:off x="796993" y="2035462"/>
            <a:ext cx="6197163" cy="3131173"/>
          </a:xfrm>
          <a:prstGeom prst="roundRect">
            <a:avLst>
              <a:gd name="adj" fmla="val 8988"/>
            </a:avLst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C000"/>
              </a:buClr>
            </a:pPr>
            <a:endParaRPr lang="en-US" sz="1400" dirty="0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xmlns="" id="{58CF60F3-759D-4F61-ADB3-BADB2196958B}"/>
              </a:ext>
            </a:extLst>
          </p:cNvPr>
          <p:cNvSpPr/>
          <p:nvPr/>
        </p:nvSpPr>
        <p:spPr>
          <a:xfrm>
            <a:off x="984412" y="4888351"/>
            <a:ext cx="9675904" cy="686500"/>
          </a:xfrm>
          <a:prstGeom prst="roundRect">
            <a:avLst>
              <a:gd name="adj" fmla="val 19311"/>
            </a:avLst>
          </a:prstGeom>
          <a:solidFill>
            <a:srgbClr val="5FDAA6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AD01F4FF-AD3E-255E-CD86-B87966502828}"/>
              </a:ext>
            </a:extLst>
          </p:cNvPr>
          <p:cNvSpPr/>
          <p:nvPr/>
        </p:nvSpPr>
        <p:spPr>
          <a:xfrm>
            <a:off x="5975805" y="1055262"/>
            <a:ext cx="5681438" cy="5366285"/>
          </a:xfrm>
          <a:prstGeom prst="roundRect">
            <a:avLst>
              <a:gd name="adj" fmla="val 9341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B007FA96-DEB8-88E1-2CB8-B5BE8C58623A}"/>
              </a:ext>
            </a:extLst>
          </p:cNvPr>
          <p:cNvSpPr/>
          <p:nvPr/>
        </p:nvSpPr>
        <p:spPr>
          <a:xfrm>
            <a:off x="5684724" y="1055262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96CC7FB2-0032-7FFC-7241-927586445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3D8424-7310-4638-A7A2-84358AD18A1E}"/>
              </a:ext>
            </a:extLst>
          </p:cNvPr>
          <p:cNvSpPr txBox="1"/>
          <p:nvPr/>
        </p:nvSpPr>
        <p:spPr>
          <a:xfrm>
            <a:off x="1217339" y="2426138"/>
            <a:ext cx="42174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 ExtraBold" panose="00000900000000000000" pitchFamily="2" charset="-52"/>
              </a:rPr>
              <a:t>ПРОВОДЯТЬ ІНФОРМАЦІЙНІ КАМПАНІЇ</a:t>
            </a:r>
            <a:r>
              <a:rPr lang="ru-RU" sz="2000" dirty="0">
                <a:latin typeface="Montserrat ExtraBold" panose="00000900000000000000" pitchFamily="2" charset="-52"/>
              </a:rPr>
              <a:t> </a:t>
            </a:r>
          </a:p>
          <a:p>
            <a:r>
              <a:rPr lang="ru-RU" sz="1600" dirty="0">
                <a:latin typeface="Montserrat Medium" panose="00000600000000000000" pitchFamily="2" charset="-52"/>
              </a:rPr>
              <a:t>для </a:t>
            </a:r>
            <a:r>
              <a:rPr lang="ru-RU" sz="1600" dirty="0" err="1">
                <a:latin typeface="Montserrat Medium" panose="00000600000000000000" pitchFamily="2" charset="-52"/>
              </a:rPr>
              <a:t>громадськості</a:t>
            </a:r>
            <a:r>
              <a:rPr lang="ru-RU" sz="1600" dirty="0">
                <a:latin typeface="Montserrat Medium" panose="00000600000000000000" pitchFamily="2" charset="-52"/>
              </a:rPr>
              <a:t> з метою</a:t>
            </a:r>
            <a:r>
              <a:rPr lang="ru-RU" sz="1600" b="1" dirty="0">
                <a:latin typeface="Montserrat Medium" panose="00000600000000000000" pitchFamily="2" charset="-52"/>
              </a:rPr>
              <a:t> </a:t>
            </a:r>
            <a:r>
              <a:rPr lang="ru-RU" sz="1600" b="1" dirty="0" err="1">
                <a:latin typeface="Montserrat Medium" panose="00000600000000000000" pitchFamily="2" charset="-52"/>
              </a:rPr>
              <a:t>запобігання</a:t>
            </a:r>
            <a:r>
              <a:rPr lang="ru-RU" sz="1600" b="1" dirty="0">
                <a:latin typeface="Montserrat Medium" panose="00000600000000000000" pitchFamily="2" charset="-52"/>
              </a:rPr>
              <a:t> </a:t>
            </a:r>
            <a:r>
              <a:rPr lang="ru-RU" sz="1600" b="1" dirty="0" err="1">
                <a:latin typeface="Montserrat Medium" panose="00000600000000000000" pitchFamily="2" charset="-52"/>
              </a:rPr>
              <a:t>утворенню</a:t>
            </a:r>
            <a:r>
              <a:rPr lang="ru-RU" sz="1600" b="1" dirty="0">
                <a:latin typeface="Montserrat Medium" panose="00000600000000000000" pitchFamily="2" charset="-52"/>
              </a:rPr>
              <a:t> ВЕЕО</a:t>
            </a:r>
            <a:r>
              <a:rPr lang="ru-RU" sz="1600" dirty="0">
                <a:latin typeface="Montserrat Medium" panose="00000600000000000000" pitchFamily="2" charset="-52"/>
              </a:rPr>
              <a:t>, </a:t>
            </a:r>
            <a:r>
              <a:rPr lang="ru-RU" sz="1600" dirty="0" err="1">
                <a:latin typeface="Montserrat Medium" panose="00000600000000000000" pitchFamily="2" charset="-52"/>
              </a:rPr>
              <a:t>заохочення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відповідального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споживання</a:t>
            </a:r>
            <a:r>
              <a:rPr lang="ru-RU" sz="1600" dirty="0">
                <a:latin typeface="Montserrat Medium" panose="00000600000000000000" pitchFamily="2" charset="-52"/>
              </a:rPr>
              <a:t> ЕЕО та </a:t>
            </a:r>
            <a:r>
              <a:rPr lang="ru-RU" sz="1600" dirty="0" err="1">
                <a:latin typeface="Montserrat Medium" panose="00000600000000000000" pitchFamily="2" charset="-52"/>
              </a:rPr>
              <a:t>роздільного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збирання</a:t>
            </a:r>
            <a:r>
              <a:rPr lang="ru-RU" sz="1600" dirty="0">
                <a:latin typeface="Montserrat Medium" panose="00000600000000000000" pitchFamily="2" charset="-52"/>
              </a:rPr>
              <a:t> ВЕЕО </a:t>
            </a:r>
            <a:r>
              <a:rPr lang="ru-RU" sz="1600" dirty="0" err="1">
                <a:latin typeface="Montserrat Medium" panose="00000600000000000000" pitchFamily="2" charset="-52"/>
              </a:rPr>
              <a:t>від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приватних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домогосподарств</a:t>
            </a:r>
            <a:r>
              <a:rPr lang="ru-RU" dirty="0">
                <a:latin typeface="Montserrat Medium" panose="00000600000000000000" pitchFamily="2" charset="-52"/>
              </a:rPr>
              <a:t/>
            </a:r>
            <a:br>
              <a:rPr lang="ru-RU" dirty="0">
                <a:latin typeface="Montserrat Medium" panose="00000600000000000000" pitchFamily="2" charset="-52"/>
              </a:rPr>
            </a:br>
            <a:endParaRPr lang="en-US" dirty="0">
              <a:latin typeface="Montserrat Medium" panose="000006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65942C-B231-4A5B-AEE8-4350F127E059}"/>
              </a:ext>
            </a:extLst>
          </p:cNvPr>
          <p:cNvSpPr txBox="1"/>
          <p:nvPr/>
        </p:nvSpPr>
        <p:spPr>
          <a:xfrm>
            <a:off x="1273622" y="5053695"/>
            <a:ext cx="3442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ontserrat ExtraBold" panose="00000900000000000000" pitchFamily="2" charset="-52"/>
              </a:rPr>
              <a:t>не </a:t>
            </a:r>
            <a:r>
              <a:rPr lang="ru-RU" sz="1600" b="1" dirty="0" err="1">
                <a:latin typeface="Montserrat ExtraBold" panose="00000900000000000000" pitchFamily="2" charset="-52"/>
              </a:rPr>
              <a:t>рідше</a:t>
            </a:r>
            <a:r>
              <a:rPr lang="ru-RU" sz="1600" b="1" dirty="0">
                <a:latin typeface="Montserrat ExtraBold" panose="00000900000000000000" pitchFamily="2" charset="-52"/>
              </a:rPr>
              <a:t> </a:t>
            </a:r>
            <a:r>
              <a:rPr lang="ru-RU" sz="1600" b="1" dirty="0" err="1">
                <a:latin typeface="Montserrat ExtraBold" panose="00000900000000000000" pitchFamily="2" charset="-52"/>
              </a:rPr>
              <a:t>ніж</a:t>
            </a:r>
            <a:r>
              <a:rPr lang="ru-RU" sz="1600" b="1" dirty="0">
                <a:latin typeface="Montserrat ExtraBold" panose="00000900000000000000" pitchFamily="2" charset="-52"/>
              </a:rPr>
              <a:t> 1 раз на </a:t>
            </a:r>
            <a:r>
              <a:rPr lang="ru-RU" sz="1600" b="1" dirty="0" err="1">
                <a:latin typeface="Montserrat ExtraBold" panose="00000900000000000000" pitchFamily="2" charset="-52"/>
              </a:rPr>
              <a:t>рік</a:t>
            </a:r>
            <a:r>
              <a:rPr lang="ru-RU" sz="1600" b="1" dirty="0">
                <a:latin typeface="Montserrat ExtraBold" panose="00000900000000000000" pitchFamily="2" charset="-52"/>
              </a:rPr>
              <a:t> </a:t>
            </a:r>
            <a:endParaRPr lang="ru-RU" sz="1600" b="1" dirty="0">
              <a:effectLst/>
              <a:latin typeface="Montserrat ExtraBold" panose="00000900000000000000" pitchFamily="2" charset="-52"/>
            </a:endParaRPr>
          </a:p>
          <a:p>
            <a:endParaRPr lang="en-US" sz="1600" b="1" dirty="0">
              <a:latin typeface="Montserrat ExtraBold" panose="000009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323945-0484-4A70-A8DB-4819BB11213B}"/>
              </a:ext>
            </a:extLst>
          </p:cNvPr>
          <p:cNvSpPr txBox="1"/>
          <p:nvPr/>
        </p:nvSpPr>
        <p:spPr>
          <a:xfrm>
            <a:off x="6362157" y="1512038"/>
            <a:ext cx="517182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000"/>
              </a:buClr>
            </a:pPr>
            <a:r>
              <a:rPr lang="ru-RU" b="1" dirty="0">
                <a:latin typeface="Montserrat ExtraBold" panose="00000900000000000000" pitchFamily="2" charset="-52"/>
              </a:rPr>
              <a:t>НАДАЮТЬ ІНФОРМАЦІЮ ДЛЯ КІНЦЕВИХ СПОЖИВАЧІВ</a:t>
            </a:r>
            <a:r>
              <a:rPr lang="ru-RU" dirty="0">
                <a:latin typeface="Montserrat ExtraBold" panose="00000900000000000000" pitchFamily="2" charset="-52"/>
              </a:rPr>
              <a:t> ЩОДО:</a:t>
            </a:r>
            <a:endParaRPr lang="ru-RU" b="0" dirty="0">
              <a:effectLst/>
              <a:latin typeface="Montserrat ExtraBold" panose="00000900000000000000" pitchFamily="2" charset="-52"/>
            </a:endParaRPr>
          </a:p>
          <a:p>
            <a:pPr marL="285750" indent="-285750" fontAlgn="base">
              <a:buClr>
                <a:srgbClr val="5FDAA6"/>
              </a:buClr>
              <a:buFont typeface="Wingdings" panose="05000000000000000000" pitchFamily="2" charset="2"/>
              <a:buChar char="Ø"/>
            </a:pPr>
            <a:r>
              <a:rPr lang="ru-RU" sz="1600" dirty="0" err="1">
                <a:latin typeface="Montserrat Medium" panose="00000600000000000000" pitchFamily="2" charset="-52"/>
              </a:rPr>
              <a:t>вмісту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небезпечних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речовин</a:t>
            </a:r>
            <a:r>
              <a:rPr lang="ru-RU" sz="1600" dirty="0">
                <a:latin typeface="Montserrat Medium" panose="00000600000000000000" pitchFamily="2" charset="-52"/>
              </a:rPr>
              <a:t> у </a:t>
            </a:r>
            <a:r>
              <a:rPr lang="ru-RU" sz="1600" dirty="0" err="1">
                <a:latin typeface="Montserrat Medium" panose="00000600000000000000" pitchFamily="2" charset="-52"/>
              </a:rPr>
              <a:t>складі</a:t>
            </a:r>
            <a:r>
              <a:rPr lang="ru-RU" sz="1600" dirty="0">
                <a:latin typeface="Montserrat Medium" panose="00000600000000000000" pitchFamily="2" charset="-52"/>
              </a:rPr>
              <a:t> ЕЕО</a:t>
            </a:r>
          </a:p>
          <a:p>
            <a:pPr marL="285750" indent="-285750" fontAlgn="base">
              <a:buClr>
                <a:srgbClr val="5FDAA6"/>
              </a:buClr>
              <a:buFont typeface="Wingdings" panose="05000000000000000000" pitchFamily="2" charset="2"/>
              <a:buChar char="Ø"/>
            </a:pPr>
            <a:r>
              <a:rPr lang="ru-RU" sz="1600" dirty="0" err="1">
                <a:latin typeface="Montserrat Medium" panose="00000600000000000000" pitchFamily="2" charset="-52"/>
              </a:rPr>
              <a:t>шкідливого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впливу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неконтрольованого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видалення</a:t>
            </a:r>
            <a:r>
              <a:rPr lang="ru-RU" sz="1600" dirty="0">
                <a:latin typeface="Montserrat Medium" panose="00000600000000000000" pitchFamily="2" charset="-52"/>
              </a:rPr>
              <a:t> ВЕЕО на </a:t>
            </a:r>
            <a:r>
              <a:rPr lang="ru-RU" sz="1600" dirty="0" err="1">
                <a:latin typeface="Montserrat Medium" panose="00000600000000000000" pitchFamily="2" charset="-52"/>
              </a:rPr>
              <a:t>здоров’я</a:t>
            </a:r>
            <a:r>
              <a:rPr lang="ru-RU" sz="1600" dirty="0">
                <a:latin typeface="Montserrat Medium" panose="00000600000000000000" pitchFamily="2" charset="-52"/>
              </a:rPr>
              <a:t> людей та </a:t>
            </a:r>
            <a:r>
              <a:rPr lang="ru-RU" sz="1600" dirty="0" err="1">
                <a:latin typeface="Montserrat Medium" panose="00000600000000000000" pitchFamily="2" charset="-52"/>
              </a:rPr>
              <a:t>навколишнє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природне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середовище</a:t>
            </a:r>
            <a:endParaRPr lang="ru-RU" sz="1600" dirty="0">
              <a:latin typeface="Montserrat Medium" panose="00000600000000000000" pitchFamily="2" charset="-52"/>
            </a:endParaRPr>
          </a:p>
          <a:p>
            <a:pPr marL="285750" indent="-285750" fontAlgn="base">
              <a:buClr>
                <a:srgbClr val="5FDAA6"/>
              </a:buClr>
              <a:buFont typeface="Wingdings" panose="05000000000000000000" pitchFamily="2" charset="2"/>
              <a:buChar char="Ø"/>
            </a:pPr>
            <a:r>
              <a:rPr lang="ru-RU" sz="1600" dirty="0">
                <a:latin typeface="Montserrat Medium" panose="00000600000000000000" pitchFamily="2" charset="-52"/>
              </a:rPr>
              <a:t>заборони </a:t>
            </a:r>
            <a:r>
              <a:rPr lang="ru-RU" sz="1600" dirty="0" err="1">
                <a:latin typeface="Montserrat Medium" panose="00000600000000000000" pitchFamily="2" charset="-52"/>
              </a:rPr>
              <a:t>викидання</a:t>
            </a:r>
            <a:r>
              <a:rPr lang="ru-RU" sz="1600" dirty="0">
                <a:latin typeface="Montserrat Medium" panose="00000600000000000000" pitchFamily="2" charset="-52"/>
              </a:rPr>
              <a:t> ВЕЕО до </a:t>
            </a:r>
            <a:r>
              <a:rPr lang="ru-RU" sz="1600" dirty="0" err="1">
                <a:latin typeface="Montserrat Medium" panose="00000600000000000000" pitchFamily="2" charset="-52"/>
              </a:rPr>
              <a:t>несортованих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побутових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відходів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або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навколишнього</a:t>
            </a:r>
            <a:r>
              <a:rPr lang="ru-RU" sz="1600" dirty="0">
                <a:latin typeface="Montserrat Medium" panose="00000600000000000000" pitchFamily="2" charset="-52"/>
              </a:rPr>
              <a:t> природного </a:t>
            </a:r>
            <a:r>
              <a:rPr lang="ru-RU" sz="1600" dirty="0" err="1">
                <a:latin typeface="Montserrat Medium" panose="00000600000000000000" pitchFamily="2" charset="-52"/>
              </a:rPr>
              <a:t>середовища</a:t>
            </a:r>
            <a:endParaRPr lang="ru-RU" sz="1600" dirty="0">
              <a:latin typeface="Montserrat Medium" panose="00000600000000000000" pitchFamily="2" charset="-52"/>
            </a:endParaRPr>
          </a:p>
          <a:p>
            <a:pPr marL="285750" indent="-285750" fontAlgn="base">
              <a:buClr>
                <a:srgbClr val="5FDAA6"/>
              </a:buClr>
              <a:buFont typeface="Wingdings" panose="05000000000000000000" pitchFamily="2" charset="2"/>
              <a:buChar char="Ø"/>
            </a:pPr>
            <a:r>
              <a:rPr lang="ru-RU" sz="1600" dirty="0" err="1">
                <a:latin typeface="Montserrat Medium" panose="00000600000000000000" pitchFamily="2" charset="-52"/>
              </a:rPr>
              <a:t>ролі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кінцевих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споживачів</a:t>
            </a:r>
            <a:r>
              <a:rPr lang="ru-RU" sz="1600" dirty="0">
                <a:latin typeface="Montserrat Medium" panose="00000600000000000000" pitchFamily="2" charset="-52"/>
              </a:rPr>
              <a:t> у </a:t>
            </a:r>
            <a:r>
              <a:rPr lang="ru-RU" sz="1600" dirty="0" err="1">
                <a:latin typeface="Montserrat Medium" panose="00000600000000000000" pitchFamily="2" charset="-52"/>
              </a:rPr>
              <a:t>роздільному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збиранні</a:t>
            </a:r>
            <a:r>
              <a:rPr lang="ru-RU" sz="1600" dirty="0">
                <a:latin typeface="Montserrat Medium" panose="00000600000000000000" pitchFamily="2" charset="-52"/>
              </a:rPr>
              <a:t> та </a:t>
            </a:r>
            <a:r>
              <a:rPr lang="ru-RU" sz="1600" dirty="0" err="1">
                <a:latin typeface="Montserrat Medium" panose="00000600000000000000" pitchFamily="2" charset="-52"/>
              </a:rPr>
              <a:t>підготовці</a:t>
            </a:r>
            <a:r>
              <a:rPr lang="ru-RU" sz="1600" dirty="0">
                <a:latin typeface="Montserrat Medium" panose="00000600000000000000" pitchFamily="2" charset="-52"/>
              </a:rPr>
              <a:t> до повторного </a:t>
            </a:r>
            <a:r>
              <a:rPr lang="ru-RU" sz="1600" dirty="0" err="1">
                <a:latin typeface="Montserrat Medium" panose="00000600000000000000" pitchFamily="2" charset="-52"/>
              </a:rPr>
              <a:t>використання</a:t>
            </a:r>
            <a:r>
              <a:rPr lang="ru-RU" sz="1600" dirty="0">
                <a:latin typeface="Montserrat Medium" panose="00000600000000000000" pitchFamily="2" charset="-52"/>
              </a:rPr>
              <a:t>, </a:t>
            </a:r>
            <a:r>
              <a:rPr lang="ru-RU" sz="1600" dirty="0" err="1">
                <a:latin typeface="Montserrat Medium" panose="00000600000000000000" pitchFamily="2" charset="-52"/>
              </a:rPr>
              <a:t>рециклінгу</a:t>
            </a:r>
            <a:r>
              <a:rPr lang="ru-RU" sz="1600" dirty="0">
                <a:latin typeface="Montserrat Medium" panose="00000600000000000000" pitchFamily="2" charset="-52"/>
              </a:rPr>
              <a:t>, </a:t>
            </a:r>
            <a:r>
              <a:rPr lang="ru-RU" sz="1600" dirty="0" err="1">
                <a:latin typeface="Montserrat Medium" panose="00000600000000000000" pitchFamily="2" charset="-52"/>
              </a:rPr>
              <a:t>відновлення</a:t>
            </a:r>
            <a:r>
              <a:rPr lang="ru-RU" sz="1600" dirty="0">
                <a:latin typeface="Montserrat Medium" panose="00000600000000000000" pitchFamily="2" charset="-52"/>
              </a:rPr>
              <a:t> ВЕЕО</a:t>
            </a:r>
          </a:p>
          <a:p>
            <a:pPr marL="285750" indent="-285750" fontAlgn="base">
              <a:buClr>
                <a:srgbClr val="5FDAA6"/>
              </a:buClr>
              <a:buFont typeface="Wingdings" panose="05000000000000000000" pitchFamily="2" charset="2"/>
              <a:buChar char="Ø"/>
            </a:pPr>
            <a:r>
              <a:rPr lang="ru-RU" sz="1600" dirty="0" err="1">
                <a:latin typeface="Montserrat Medium" panose="00000600000000000000" pitchFamily="2" charset="-52"/>
              </a:rPr>
              <a:t>наявних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місць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роздільного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збирання</a:t>
            </a:r>
            <a:r>
              <a:rPr lang="ru-RU" sz="1600" dirty="0">
                <a:latin typeface="Montserrat Medium" panose="00000600000000000000" pitchFamily="2" charset="-52"/>
              </a:rPr>
              <a:t> та </a:t>
            </a:r>
            <a:r>
              <a:rPr lang="ru-RU" sz="1600" dirty="0" err="1">
                <a:latin typeface="Montserrat Medium" panose="00000600000000000000" pitchFamily="2" charset="-52"/>
              </a:rPr>
              <a:t>приймання</a:t>
            </a:r>
            <a:r>
              <a:rPr lang="ru-RU" sz="1600" dirty="0">
                <a:latin typeface="Montserrat Medium" panose="00000600000000000000" pitchFamily="2" charset="-52"/>
              </a:rPr>
              <a:t> ВЕЕО</a:t>
            </a:r>
          </a:p>
          <a:p>
            <a:pPr marL="285750" indent="-285750" fontAlgn="base">
              <a:buClr>
                <a:srgbClr val="5FDAA6"/>
              </a:buClr>
              <a:buFont typeface="Wingdings" panose="05000000000000000000" pitchFamily="2" charset="2"/>
              <a:buChar char="Ø"/>
            </a:pPr>
            <a:r>
              <a:rPr lang="ru-RU" sz="1600" dirty="0" err="1">
                <a:latin typeface="Montserrat Medium" panose="00000600000000000000" pitchFamily="2" charset="-52"/>
              </a:rPr>
              <a:t>значення</a:t>
            </a:r>
            <a:r>
              <a:rPr lang="ru-RU" sz="1600" dirty="0">
                <a:latin typeface="Montserrat Medium" panose="00000600000000000000" pitchFamily="2" charset="-52"/>
              </a:rPr>
              <a:t> символу </a:t>
            </a:r>
            <a:r>
              <a:rPr lang="ru-RU" sz="1600" dirty="0" err="1">
                <a:latin typeface="Montserrat Medium" panose="00000600000000000000" pitchFamily="2" charset="-52"/>
              </a:rPr>
              <a:t>перекресленого</a:t>
            </a:r>
            <a:r>
              <a:rPr lang="ru-RU" sz="1600" dirty="0">
                <a:latin typeface="Montserrat Medium" panose="00000600000000000000" pitchFamily="2" charset="-52"/>
              </a:rPr>
              <a:t> контейнеру на колесах для </a:t>
            </a:r>
            <a:r>
              <a:rPr lang="ru-RU" sz="1600" dirty="0" err="1">
                <a:latin typeface="Montserrat Medium" panose="00000600000000000000" pitchFamily="2" charset="-52"/>
              </a:rPr>
              <a:t>роздільного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збирання</a:t>
            </a:r>
            <a:r>
              <a:rPr lang="ru-RU" sz="1600" dirty="0">
                <a:latin typeface="Montserrat Medium" panose="00000600000000000000" pitchFamily="2" charset="-52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FF7F2F-3BC7-F5CE-D8DC-D38557F80EB0}"/>
              </a:ext>
            </a:extLst>
          </p:cNvPr>
          <p:cNvSpPr txBox="1"/>
          <p:nvPr/>
        </p:nvSpPr>
        <p:spPr>
          <a:xfrm>
            <a:off x="701808" y="189136"/>
            <a:ext cx="787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 ExtraBold" panose="00000900000000000000" pitchFamily="2" charset="-52"/>
              </a:rPr>
              <a:t>ОКРВВ І ОІРВВ ВІД ІМЕНІ ВИРОБНИКІВ </a:t>
            </a:r>
            <a:endParaRPr lang="en-US" sz="2000" dirty="0">
              <a:latin typeface="Montserrat ExtraBold" panose="00000900000000000000" pitchFamily="2" charset="-52"/>
            </a:endParaRPr>
          </a:p>
        </p:txBody>
      </p:sp>
      <p:pic>
        <p:nvPicPr>
          <p:cNvPr id="15" name="Рисунок 14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BF9CB9C1-A1F3-517F-D400-41869D804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384" y="1173544"/>
            <a:ext cx="345597" cy="3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25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8BFFE914-F7E1-CE08-FEC0-F33949B4CF83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0AB31853-9A4D-6B8E-7004-E3CDA239CB36}"/>
              </a:ext>
            </a:extLst>
          </p:cNvPr>
          <p:cNvSpPr/>
          <p:nvPr/>
        </p:nvSpPr>
        <p:spPr>
          <a:xfrm>
            <a:off x="534757" y="1436688"/>
            <a:ext cx="6197163" cy="2256772"/>
          </a:xfrm>
          <a:prstGeom prst="roundRect">
            <a:avLst>
              <a:gd name="adj" fmla="val 8988"/>
            </a:avLst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C000"/>
              </a:buClr>
            </a:pPr>
            <a:endParaRPr lang="en-US" sz="1400" dirty="0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EF5A5C5A-F0F3-9937-786B-65DB8CFFC36D}"/>
              </a:ext>
            </a:extLst>
          </p:cNvPr>
          <p:cNvSpPr/>
          <p:nvPr/>
        </p:nvSpPr>
        <p:spPr>
          <a:xfrm>
            <a:off x="701808" y="3431012"/>
            <a:ext cx="9675904" cy="686500"/>
          </a:xfrm>
          <a:prstGeom prst="roundRect">
            <a:avLst>
              <a:gd name="adj" fmla="val 19311"/>
            </a:avLst>
          </a:prstGeom>
          <a:solidFill>
            <a:srgbClr val="5FDAA6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5" name="Рисунок 4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7B533348-C2F6-30DA-6854-DF6CBBEBC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1938D1-127C-4EA7-D929-057F63235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15" y="1834799"/>
            <a:ext cx="45144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err="1">
                <a:latin typeface="Montserrat Medium" panose="00000600000000000000" pitchFamily="2" charset="-52"/>
              </a:rPr>
              <a:t>Створюється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протягом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трьох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місяців</a:t>
            </a:r>
            <a:r>
              <a:rPr lang="ru-RU" sz="1400" dirty="0">
                <a:latin typeface="Montserrat Medium" panose="00000600000000000000" pitchFamily="2" charset="-52"/>
              </a:rPr>
              <a:t> з дня </a:t>
            </a:r>
            <a:r>
              <a:rPr lang="ru-RU" sz="1400" dirty="0" err="1">
                <a:latin typeface="Montserrat Medium" panose="00000600000000000000" pitchFamily="2" charset="-52"/>
              </a:rPr>
              <a:t>включення</a:t>
            </a:r>
            <a:r>
              <a:rPr lang="ru-RU" sz="1400" dirty="0">
                <a:latin typeface="Montserrat Medium" panose="00000600000000000000" pitchFamily="2" charset="-52"/>
              </a:rPr>
              <a:t> до </a:t>
            </a:r>
            <a:r>
              <a:rPr lang="ru-RU" sz="1400" dirty="0" err="1">
                <a:latin typeface="Montserrat Medium" panose="00000600000000000000" pitchFamily="2" charset="-52"/>
              </a:rPr>
              <a:t>Реєстру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організацій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розширеної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відповідальності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виробника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другої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організації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колективної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розширеної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відповідальності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виробника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</a:p>
          <a:p>
            <a:pPr marL="0" indent="0">
              <a:buNone/>
            </a:pPr>
            <a:endParaRPr lang="ru-RU" sz="1400" dirty="0">
              <a:latin typeface="Montserrat ExtraBold" panose="00000900000000000000" pitchFamily="2" charset="-52"/>
            </a:endParaRPr>
          </a:p>
          <a:p>
            <a:pPr marL="0" indent="0">
              <a:buNone/>
            </a:pPr>
            <a:endParaRPr lang="ru-RU" sz="1400" dirty="0">
              <a:latin typeface="Montserrat ExtraBold" panose="00000900000000000000" pitchFamily="2" charset="-52"/>
            </a:endParaRPr>
          </a:p>
          <a:p>
            <a:pPr marL="0" indent="0">
              <a:buNone/>
            </a:pPr>
            <a:r>
              <a:rPr lang="uk-UA" sz="1400" dirty="0">
                <a:latin typeface="Montserrat ExtraBold" panose="00000900000000000000" pitchFamily="2" charset="-52"/>
              </a:rPr>
              <a:t>Є ПОСТІЙНИМ КОНСУЛЬТАТИВНО-ДОРАДЧИМ ОРГАНОМ ПРИ </a:t>
            </a:r>
            <a:r>
              <a:rPr lang="ru-RU" sz="1400" dirty="0">
                <a:latin typeface="Montserrat ExtraBold" panose="00000900000000000000" pitchFamily="2" charset="-52"/>
              </a:rPr>
              <a:t>МІНДОВКІЛЛЯ </a:t>
            </a:r>
          </a:p>
          <a:p>
            <a:pPr marL="0" indent="0">
              <a:buNone/>
            </a:pPr>
            <a:endParaRPr lang="ru-RU" sz="1400" dirty="0">
              <a:latin typeface="Montserrat ExtraBold" panose="00000900000000000000" pitchFamily="2" charset="-52"/>
            </a:endParaRPr>
          </a:p>
          <a:p>
            <a:pPr marL="0" indent="0">
              <a:buNone/>
            </a:pPr>
            <a:endParaRPr lang="ru-RU" sz="1400" dirty="0">
              <a:latin typeface="Montserrat ExtraBold" panose="00000900000000000000" pitchFamily="2" charset="-52"/>
            </a:endParaRPr>
          </a:p>
          <a:p>
            <a:pPr marL="0" indent="0">
              <a:buNone/>
            </a:pPr>
            <a:r>
              <a:rPr lang="ru-RU" sz="1400" dirty="0">
                <a:latin typeface="Montserrat ExtraBold" panose="00000900000000000000" pitchFamily="2" charset="-52"/>
              </a:rPr>
              <a:t>До складу </a:t>
            </a:r>
            <a:r>
              <a:rPr lang="ru-RU" sz="1400" dirty="0" err="1">
                <a:latin typeface="Montserrat ExtraBold" panose="00000900000000000000" pitchFamily="2" charset="-52"/>
              </a:rPr>
              <a:t>Координаційного</a:t>
            </a:r>
            <a:r>
              <a:rPr lang="ru-RU" sz="1400" dirty="0">
                <a:latin typeface="Montserrat ExtraBold" panose="00000900000000000000" pitchFamily="2" charset="-52"/>
              </a:rPr>
              <a:t> </a:t>
            </a:r>
            <a:r>
              <a:rPr lang="ru-RU" sz="1400" dirty="0" err="1">
                <a:latin typeface="Montserrat ExtraBold" panose="00000900000000000000" pitchFamily="2" charset="-52"/>
              </a:rPr>
              <a:t>комітету</a:t>
            </a:r>
            <a:r>
              <a:rPr lang="ru-RU" sz="1400" dirty="0">
                <a:latin typeface="Montserrat ExtraBold" panose="00000900000000000000" pitchFamily="2" charset="-52"/>
              </a:rPr>
              <a:t> </a:t>
            </a:r>
            <a:r>
              <a:rPr lang="ru-RU" sz="1400" dirty="0" err="1">
                <a:latin typeface="Montserrat ExtraBold" panose="00000900000000000000" pitchFamily="2" charset="-52"/>
              </a:rPr>
              <a:t>входять</a:t>
            </a:r>
            <a:r>
              <a:rPr lang="ru-RU" sz="1400" dirty="0">
                <a:latin typeface="Montserrat ExtraBold" panose="00000900000000000000" pitchFamily="2" charset="-52"/>
              </a:rPr>
              <a:t> </a:t>
            </a:r>
            <a:r>
              <a:rPr lang="ru-RU" sz="1400" dirty="0" err="1">
                <a:latin typeface="Montserrat ExtraBold" panose="00000900000000000000" pitchFamily="2" charset="-52"/>
              </a:rPr>
              <a:t>представники</a:t>
            </a:r>
            <a:r>
              <a:rPr lang="ru-RU" sz="1400" dirty="0">
                <a:latin typeface="Montserrat ExtraBold" panose="00000900000000000000" pitchFamily="2" charset="-52"/>
              </a:rPr>
              <a:t>: </a:t>
            </a:r>
            <a:br>
              <a:rPr lang="ru-RU" sz="1400" dirty="0">
                <a:latin typeface="Montserrat ExtraBold" panose="00000900000000000000" pitchFamily="2" charset="-52"/>
              </a:rPr>
            </a:br>
            <a:r>
              <a:rPr lang="ru-RU" sz="1400" dirty="0">
                <a:latin typeface="Montserrat Medium" panose="00000600000000000000" pitchFamily="2" charset="-52"/>
              </a:rPr>
              <a:t>ОКРВВ, </a:t>
            </a:r>
            <a:r>
              <a:rPr lang="ru-RU" sz="1400" dirty="0" err="1">
                <a:latin typeface="Montserrat Medium" panose="00000600000000000000" pitchFamily="2" charset="-52"/>
              </a:rPr>
              <a:t>Міндовкілля</a:t>
            </a:r>
            <a:r>
              <a:rPr lang="ru-RU" sz="1400" dirty="0">
                <a:latin typeface="Montserrat Medium" panose="00000600000000000000" pitchFamily="2" charset="-52"/>
              </a:rPr>
              <a:t>, </a:t>
            </a:r>
            <a:r>
              <a:rPr lang="ru-RU" sz="1400" dirty="0" err="1">
                <a:latin typeface="Montserrat Medium" panose="00000600000000000000" pitchFamily="2" charset="-52"/>
              </a:rPr>
              <a:t>Мінінфраструктури</a:t>
            </a:r>
            <a:r>
              <a:rPr lang="ru-RU" sz="1400" dirty="0">
                <a:latin typeface="Montserrat Medium" panose="00000600000000000000" pitchFamily="2" charset="-52"/>
              </a:rPr>
              <a:t>.</a:t>
            </a:r>
          </a:p>
          <a:p>
            <a:pPr marL="0" indent="0">
              <a:buNone/>
            </a:pPr>
            <a:endParaRPr lang="ru-RU" sz="1400" dirty="0">
              <a:latin typeface="Montserrat ExtraBold" panose="000009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3AB055-823C-DAF2-64B7-7AF57CFAD821}"/>
              </a:ext>
            </a:extLst>
          </p:cNvPr>
          <p:cNvSpPr txBox="1"/>
          <p:nvPr/>
        </p:nvSpPr>
        <p:spPr>
          <a:xfrm>
            <a:off x="701808" y="189136"/>
            <a:ext cx="787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 ExtraBold" panose="00000900000000000000" pitchFamily="2" charset="-52"/>
              </a:rPr>
              <a:t>КООРДИНАЦІЙНИЙ КОМІТЕТ</a:t>
            </a:r>
            <a:endParaRPr lang="en-US" sz="2000" dirty="0">
              <a:latin typeface="Montserrat ExtraBold" panose="00000900000000000000" pitchFamily="2" charset="-52"/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5435BBCF-BC75-85CA-8E47-BE44D67D2AA8}"/>
              </a:ext>
            </a:extLst>
          </p:cNvPr>
          <p:cNvSpPr/>
          <p:nvPr/>
        </p:nvSpPr>
        <p:spPr>
          <a:xfrm>
            <a:off x="5268325" y="1055262"/>
            <a:ext cx="6388918" cy="5366285"/>
          </a:xfrm>
          <a:prstGeom prst="roundRect">
            <a:avLst>
              <a:gd name="adj" fmla="val 443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2B4C78-0BFA-C0E0-BA40-FA25081C1F1F}"/>
              </a:ext>
            </a:extLst>
          </p:cNvPr>
          <p:cNvSpPr txBox="1"/>
          <p:nvPr/>
        </p:nvSpPr>
        <p:spPr>
          <a:xfrm>
            <a:off x="5558383" y="1227443"/>
            <a:ext cx="5854321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latin typeface="Montserrat ExtraBold" panose="00000900000000000000" pitchFamily="2" charset="-52"/>
              </a:rPr>
              <a:t>ДО ПОВНОВАЖЕНЬ КООРДИНАЦІЙНОГО КОМІТЕТУ НАЛЕЖИТЬ НАДАННЯ ПРОПОЗИЦІЙ ЩОДО:</a:t>
            </a:r>
            <a:r>
              <a:rPr lang="en-US" sz="1800" dirty="0">
                <a:latin typeface="Montserrat ExtraBold" panose="00000900000000000000" pitchFamily="2" charset="-52"/>
              </a:rPr>
              <a:t/>
            </a:r>
            <a:br>
              <a:rPr lang="en-US" sz="1800" dirty="0">
                <a:latin typeface="Montserrat ExtraBold" panose="00000900000000000000" pitchFamily="2" charset="-52"/>
              </a:rPr>
            </a:br>
            <a:endParaRPr lang="ru-RU" sz="1800" dirty="0">
              <a:latin typeface="Montserrat ExtraBold" panose="00000900000000000000" pitchFamily="2" charset="-52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uk-UA" sz="1400" dirty="0">
                <a:latin typeface="Montserrat Medium" panose="00000600000000000000" pitchFamily="2" charset="-52"/>
              </a:rPr>
              <a:t>розподілу зобов’язань щодо територіального охоплення діяльності організацій колективної розширеної відповідальності виробника з огляду на частку ринку кожної з таких організацій, забезпечуючи рівномірність охоплення міських та сільських населених пунктів, враховуючи їх доступність (за виключенням депозитної системи);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uk-UA" sz="1400" dirty="0">
                <a:latin typeface="Montserrat Medium" panose="00000600000000000000" pitchFamily="2" charset="-52"/>
              </a:rPr>
              <a:t>моніторинг діяльності організацій колективної розширеної відповідальності виробника, зокрема щодо виконання договорів про організацію приймання та збирання ВЕЕО, укладених з органами місцевого самоврядування;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uk-UA" sz="1400" dirty="0">
                <a:latin typeface="Montserrat Medium" panose="00000600000000000000" pitchFamily="2" charset="-52"/>
              </a:rPr>
              <a:t>координації інформаційно-роз’яснювальної та просвітницької роботи серед населення щодо безпечного та ресурсозберігаючого управління ВЕЕО.</a:t>
            </a:r>
            <a:endParaRPr lang="ru-RU" sz="1400" dirty="0">
              <a:latin typeface="Montserrat Medium" panose="00000600000000000000" pitchFamily="2" charset="-52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11185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DCE4EC52-AC53-EA7B-580C-43DCFAE2B93F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pic>
        <p:nvPicPr>
          <p:cNvPr id="5" name="Рисунок 4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6165F0A2-CDA3-640D-A601-1A64E1936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25296D-885E-E905-9455-E56F19C55C38}"/>
              </a:ext>
            </a:extLst>
          </p:cNvPr>
          <p:cNvSpPr txBox="1"/>
          <p:nvPr/>
        </p:nvSpPr>
        <p:spPr>
          <a:xfrm>
            <a:off x="701808" y="189136"/>
            <a:ext cx="787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 ExtraBold" panose="00000900000000000000" pitchFamily="2" charset="-52"/>
              </a:rPr>
              <a:t>САНКЦІЇ ЗА НЕВИКОНАННЯ ВИМОГ ЦЬОГО ЗАКОНУ</a:t>
            </a:r>
            <a:endParaRPr lang="en-US" sz="2000" dirty="0">
              <a:latin typeface="Montserrat ExtraBold" panose="000009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BCAA5A-0019-C81A-8789-E22A64E31182}"/>
              </a:ext>
            </a:extLst>
          </p:cNvPr>
          <p:cNvSpPr txBox="1"/>
          <p:nvPr/>
        </p:nvSpPr>
        <p:spPr>
          <a:xfrm>
            <a:off x="1148958" y="2185144"/>
            <a:ext cx="3924084" cy="393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uk-UA" sz="1400" b="1" dirty="0">
                <a:effectLst/>
                <a:latin typeface="Montserrat ExtraBold" panose="00000900000000000000" pitchFamily="2" charset="-52"/>
                <a:ea typeface="Montserrat" panose="00000500000000000000" pitchFamily="2" charset="-52"/>
              </a:rPr>
              <a:t>за введення в обіг ЕЕО без попередньої реєстрації в Реєстрі виробників ЕЕО </a:t>
            </a:r>
            <a:r>
              <a:rPr lang="uk-UA" sz="1400" dirty="0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  <a:t>– у розмірі двадцяти тисяч неоподатковуваних мінімумів доходів громадян</a:t>
            </a:r>
            <a:br>
              <a:rPr lang="uk-UA" sz="1400" dirty="0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</a:br>
            <a:endParaRPr lang="uk-UA" sz="1400" dirty="0">
              <a:effectLst/>
              <a:latin typeface="Montserrat Medium" panose="00000600000000000000" pitchFamily="2" charset="-52"/>
              <a:ea typeface="Montserrat" panose="00000500000000000000" pitchFamily="2" charset="-52"/>
            </a:endParaRPr>
          </a:p>
          <a:p>
            <a:pPr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uk-UA" sz="1400" b="1" dirty="0">
                <a:effectLst/>
                <a:latin typeface="Montserrat ExtraBold" panose="00000900000000000000" pitchFamily="2" charset="-52"/>
                <a:ea typeface="Montserrat" panose="00000500000000000000" pitchFamily="2" charset="-52"/>
              </a:rPr>
              <a:t>за введення в обіг ЕЕО без попередньої передачі зобов’язань з розширеної відповідальності виробника організації розширеної відповідальності виробника </a:t>
            </a:r>
            <a:r>
              <a:rPr lang="uk-UA" sz="1400" dirty="0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  <a:t>– у розмірі двадцяти тисяч неоподатковуваних мінімумів доходів громадян</a:t>
            </a:r>
            <a:endParaRPr lang="ru-RU" sz="1400" dirty="0">
              <a:effectLst/>
              <a:latin typeface="Montserrat Medium" panose="00000600000000000000" pitchFamily="2" charset="-52"/>
              <a:ea typeface="Calibri" panose="020F0502020204030204" pitchFamily="34" charset="0"/>
            </a:endParaRPr>
          </a:p>
          <a:p>
            <a:endParaRPr lang="uk-UA" sz="1400" dirty="0">
              <a:latin typeface="Montserrat Medium" panose="00000600000000000000" pitchFamily="2" charset="-52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02325EAE-022E-296B-EC8A-74D8738E8F53}"/>
              </a:ext>
            </a:extLst>
          </p:cNvPr>
          <p:cNvSpPr/>
          <p:nvPr/>
        </p:nvSpPr>
        <p:spPr>
          <a:xfrm>
            <a:off x="803275" y="1367741"/>
            <a:ext cx="4615451" cy="4874465"/>
          </a:xfrm>
          <a:prstGeom prst="roundRect">
            <a:avLst>
              <a:gd name="adj" fmla="val 3850"/>
            </a:avLst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C000"/>
              </a:buClr>
            </a:pPr>
            <a:endParaRPr lang="en-US" sz="1400" dirty="0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D824E6C8-1B5B-E5C0-420F-EC43C4E82418}"/>
              </a:ext>
            </a:extLst>
          </p:cNvPr>
          <p:cNvSpPr/>
          <p:nvPr/>
        </p:nvSpPr>
        <p:spPr>
          <a:xfrm>
            <a:off x="781429" y="1205038"/>
            <a:ext cx="3091508" cy="527017"/>
          </a:xfrm>
          <a:prstGeom prst="roundRect">
            <a:avLst>
              <a:gd name="adj" fmla="val 27601"/>
            </a:avLst>
          </a:prstGeom>
          <a:solidFill>
            <a:srgbClr val="5FDAA6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AF1FF2-8B2B-D238-09C3-C64B8BB1FD2C}"/>
              </a:ext>
            </a:extLst>
          </p:cNvPr>
          <p:cNvSpPr txBox="1"/>
          <p:nvPr/>
        </p:nvSpPr>
        <p:spPr>
          <a:xfrm>
            <a:off x="781429" y="1284423"/>
            <a:ext cx="3281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>
                <a:effectLst/>
                <a:latin typeface="Montserrat ExtraBold" panose="00000900000000000000" pitchFamily="2" charset="-52"/>
                <a:ea typeface="Montserrat" panose="00000500000000000000" pitchFamily="2" charset="-52"/>
              </a:rPr>
              <a:t> ДО ВИРОБНИКІВ ЕЕО:</a:t>
            </a:r>
          </a:p>
          <a:p>
            <a:endParaRPr lang="uk-UA" dirty="0">
              <a:latin typeface="Montserrat ExtraBold" panose="00000900000000000000" pitchFamily="2" charset="-52"/>
            </a:endParaRP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xmlns="" id="{E419F2D4-0287-7E29-E34F-5B0D509B2F8D}"/>
              </a:ext>
            </a:extLst>
          </p:cNvPr>
          <p:cNvSpPr/>
          <p:nvPr/>
        </p:nvSpPr>
        <p:spPr>
          <a:xfrm>
            <a:off x="6136569" y="1421305"/>
            <a:ext cx="5513564" cy="4874465"/>
          </a:xfrm>
          <a:prstGeom prst="roundRect">
            <a:avLst>
              <a:gd name="adj" fmla="val 314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2525287-11B9-B4EC-7DBE-5C3C2844265C}"/>
              </a:ext>
            </a:extLst>
          </p:cNvPr>
          <p:cNvSpPr txBox="1"/>
          <p:nvPr/>
        </p:nvSpPr>
        <p:spPr>
          <a:xfrm>
            <a:off x="6387820" y="1568438"/>
            <a:ext cx="483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uk-UA" sz="1800" dirty="0">
                <a:effectLst/>
                <a:latin typeface="Montserrat ExtraBold" panose="00000900000000000000" pitchFamily="2" charset="-52"/>
                <a:ea typeface="Montserrat" panose="00000500000000000000" pitchFamily="2" charset="-52"/>
              </a:rPr>
              <a:t>ДО ОРГАНІЗАЦІЙ РОЗШИРЕНОЇ ВІДПОВІДАЛЬНОСТІ ВИРОБНИКА: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644AB3-A142-067D-9999-314759FB3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6627" y="2361902"/>
            <a:ext cx="5093447" cy="4351338"/>
          </a:xfrm>
        </p:spPr>
        <p:txBody>
          <a:bodyPr>
            <a:normAutofit/>
          </a:bodyPr>
          <a:lstStyle/>
          <a:p>
            <a:pPr>
              <a:buClr>
                <a:srgbClr val="5FDAA6"/>
              </a:buClr>
              <a:buFont typeface="Wingdings" panose="05000000000000000000" pitchFamily="2" charset="2"/>
              <a:buChar char="Ø"/>
            </a:pPr>
            <a:r>
              <a:rPr lang="uk-UA" sz="1400" b="1" dirty="0">
                <a:effectLst/>
                <a:latin typeface="Montserrat ExtraBold" panose="00000900000000000000" pitchFamily="2" charset="-52"/>
                <a:ea typeface="Montserrat" panose="00000500000000000000" pitchFamily="2" charset="-52"/>
              </a:rPr>
              <a:t>за невиконання мінімальних цільових показників зі збирання, підготовки до повторного використання, </a:t>
            </a:r>
            <a:r>
              <a:rPr lang="uk-UA" sz="1400" b="1" dirty="0" err="1">
                <a:effectLst/>
                <a:latin typeface="Montserrat ExtraBold" panose="00000900000000000000" pitchFamily="2" charset="-52"/>
                <a:ea typeface="Montserrat" panose="00000500000000000000" pitchFamily="2" charset="-52"/>
              </a:rPr>
              <a:t>рециклінгу</a:t>
            </a:r>
            <a:r>
              <a:rPr lang="uk-UA" sz="1400" b="1" dirty="0">
                <a:effectLst/>
                <a:latin typeface="Montserrat ExtraBold" panose="00000900000000000000" pitchFamily="2" charset="-52"/>
                <a:ea typeface="Montserrat" panose="00000500000000000000" pitchFamily="2" charset="-52"/>
              </a:rPr>
              <a:t> та відновлення ВЕЕО </a:t>
            </a:r>
            <a:r>
              <a:rPr lang="uk-UA" sz="1400" dirty="0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  <a:t>– у розмірі подвійної плати за виконання організацією розширеної відповідальності виробника </a:t>
            </a:r>
            <a:r>
              <a:rPr lang="uk-UA" sz="1400" dirty="0" err="1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  <a:t>рециклінгу</a:t>
            </a:r>
            <a:r>
              <a:rPr lang="uk-UA" sz="1400" dirty="0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  <a:t> одиниці маси ВЕЕО відповідної категорії </a:t>
            </a:r>
            <a:r>
              <a:rPr lang="uk-UA" sz="1400" dirty="0" err="1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  <a:t>пропорційно</a:t>
            </a:r>
            <a:r>
              <a:rPr lang="uk-UA" sz="1400" dirty="0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  <a:t> невиконаному обсягу </a:t>
            </a:r>
            <a:r>
              <a:rPr lang="uk-UA" sz="1400" dirty="0" err="1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  <a:t>рециклінгу</a:t>
            </a:r>
            <a:r>
              <a:rPr lang="uk-UA" sz="1400" dirty="0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  <a:t> ВЕЕО </a:t>
            </a:r>
          </a:p>
          <a:p>
            <a:pPr>
              <a:buClr>
                <a:srgbClr val="5FDAA6"/>
              </a:buClr>
              <a:buFont typeface="Wingdings" panose="05000000000000000000" pitchFamily="2" charset="2"/>
              <a:buChar char="Ø"/>
            </a:pPr>
            <a:r>
              <a:rPr lang="uk-UA" sz="1400" b="1" dirty="0">
                <a:effectLst/>
                <a:latin typeface="Montserrat ExtraBold" panose="00000900000000000000" pitchFamily="2" charset="-52"/>
                <a:ea typeface="Montserrat" panose="00000500000000000000" pitchFamily="2" charset="-52"/>
              </a:rPr>
              <a:t>за укладення договору з суб’єктом господарювання у сфері управління відходами без дотримання вимоги щодо проведення відкритої конкурентної процедур відбору </a:t>
            </a:r>
            <a:r>
              <a:rPr lang="uk-UA" sz="1400" dirty="0">
                <a:effectLst/>
                <a:latin typeface="Montserrat Medium" panose="00000600000000000000" pitchFamily="2" charset="-52"/>
                <a:ea typeface="Montserrat" panose="00000500000000000000" pitchFamily="2" charset="-52"/>
              </a:rPr>
              <a:t>– у розмірі десяти тисяч неоподатковуваних мінімумів доходів громадян, а за повторне протягом одного року вчинення такого самого порушення – у розмірі двадцяти тисяч неоподатковуваних мінімумів доходів громадян</a:t>
            </a:r>
            <a:endParaRPr lang="ru-RU" sz="1400" dirty="0">
              <a:effectLst/>
              <a:latin typeface="Montserrat Medium" panose="00000600000000000000" pitchFamily="2" charset="-52"/>
              <a:ea typeface="Calibri" panose="020F0502020204030204" pitchFamily="34" charset="0"/>
            </a:endParaRPr>
          </a:p>
          <a:p>
            <a:pPr>
              <a:buClr>
                <a:srgbClr val="5FDAA6"/>
              </a:buClr>
              <a:buFont typeface="Wingdings" panose="05000000000000000000" pitchFamily="2" charset="2"/>
              <a:buChar char="Ø"/>
            </a:pPr>
            <a:endParaRPr lang="ru-RU" sz="1400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83018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ображення, що містить Бірюза, Бірюзовий, вода, зелений&#10;&#10;Автоматично згенерований опис">
            <a:extLst>
              <a:ext uri="{FF2B5EF4-FFF2-40B4-BE49-F238E27FC236}">
                <a16:creationId xmlns:a16="http://schemas.microsoft.com/office/drawing/2014/main" xmlns="" id="{C498B577-53A4-48C7-7423-2BAFB6A55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" y="1"/>
            <a:ext cx="12191680" cy="6858000"/>
          </a:xfrm>
          <a:prstGeom prst="rect">
            <a:avLst/>
          </a:prstGeom>
        </p:spPr>
      </p:pic>
      <p:pic>
        <p:nvPicPr>
          <p:cNvPr id="3" name="Рисунок 2" descr="Зображення, що містить Електронна інженерія, електроніка, Компонент схеми, Електронний компонент&#10;&#10;Автоматично згенерований опис">
            <a:extLst>
              <a:ext uri="{FF2B5EF4-FFF2-40B4-BE49-F238E27FC236}">
                <a16:creationId xmlns:a16="http://schemas.microsoft.com/office/drawing/2014/main" xmlns="" id="{3A7221A1-2C54-252D-A6D6-80D9DD5868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7"/>
          <a:stretch/>
        </p:blipFill>
        <p:spPr>
          <a:xfrm>
            <a:off x="3961944" y="0"/>
            <a:ext cx="8229896" cy="6858000"/>
          </a:xfrm>
          <a:prstGeom prst="rect">
            <a:avLst/>
          </a:prstGeom>
        </p:spPr>
      </p:pic>
      <p:pic>
        <p:nvPicPr>
          <p:cNvPr id="8" name="Рисунок 7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FC9577D4-112F-47DD-2195-8AAE2ED28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7" y="2227730"/>
            <a:ext cx="1811899" cy="448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077991-507E-4F10-8EC5-E604BCD0ADC4}"/>
              </a:ext>
            </a:extLst>
          </p:cNvPr>
          <p:cNvSpPr txBox="1"/>
          <p:nvPr/>
        </p:nvSpPr>
        <p:spPr>
          <a:xfrm>
            <a:off x="752019" y="3033636"/>
            <a:ext cx="4417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Montserrat ExtraBold" panose="00000900000000000000" pitchFamily="2" charset="-52"/>
              </a:rPr>
              <a:t>ДЯКУЮ ЗА УВАГУ !</a:t>
            </a:r>
            <a:endParaRPr lang="en-US" sz="4800" dirty="0">
              <a:latin typeface="Montserrat ExtraBold" panose="00000900000000000000" pitchFamily="2" charset="-52"/>
              <a:cs typeface="DIN Pro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980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7559F68A-5925-218D-5D16-0E9CF7B97220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pic>
        <p:nvPicPr>
          <p:cNvPr id="65" name="Рисунок 64" descr="Зображення, що містить Астрономічний об’єкт, коло, простір, чорний&#10;&#10;Автоматично згенерований опис">
            <a:extLst>
              <a:ext uri="{FF2B5EF4-FFF2-40B4-BE49-F238E27FC236}">
                <a16:creationId xmlns:a16="http://schemas.microsoft.com/office/drawing/2014/main" xmlns="" id="{230C885B-2F29-F2C0-6235-B6DE4B1F3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49" b="20240"/>
          <a:stretch/>
        </p:blipFill>
        <p:spPr>
          <a:xfrm>
            <a:off x="8482955" y="3280847"/>
            <a:ext cx="3708886" cy="3577154"/>
          </a:xfrm>
          <a:prstGeom prst="rect">
            <a:avLst/>
          </a:prstGeom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xmlns="" id="{56716F89-C584-A618-691E-0732359EAF65}"/>
              </a:ext>
            </a:extLst>
          </p:cNvPr>
          <p:cNvSpPr/>
          <p:nvPr/>
        </p:nvSpPr>
        <p:spPr>
          <a:xfrm>
            <a:off x="701808" y="1018001"/>
            <a:ext cx="6197163" cy="726659"/>
          </a:xfrm>
          <a:prstGeom prst="roundRect">
            <a:avLst>
              <a:gd name="adj" fmla="val 26739"/>
            </a:avLst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Montserrat Medium" panose="00000600000000000000" pitchFamily="2" charset="-52"/>
              </a:rPr>
              <a:t>ТОКСИЧНІ ХІМІЧНІ РЕЧОВИНИ, ЩО МІСТИТЬ ВЕЕО, </a:t>
            </a:r>
            <a:r>
              <a:rPr lang="ru-RU" sz="1600" dirty="0">
                <a:solidFill>
                  <a:schemeClr val="tx1"/>
                </a:solidFill>
                <a:latin typeface="Montserrat ExtraBold" panose="00000900000000000000" pitchFamily="2" charset="-52"/>
              </a:rPr>
              <a:t>СПРИЯЮТЬ:</a:t>
            </a:r>
            <a:endParaRPr lang="en-US" sz="1600" dirty="0">
              <a:solidFill>
                <a:schemeClr val="tx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C9187E-8A57-A010-59D8-5FAADF2702B0}"/>
              </a:ext>
            </a:extLst>
          </p:cNvPr>
          <p:cNvSpPr txBox="1"/>
          <p:nvPr/>
        </p:nvSpPr>
        <p:spPr>
          <a:xfrm>
            <a:off x="701808" y="189136"/>
            <a:ext cx="4287691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ВПЛИВ НА ЗДОРОВ’Я ЛЮДИНИ</a:t>
            </a:r>
            <a:endParaRPr lang="en-US" sz="1815" dirty="0">
              <a:latin typeface="Montserrat ExtraBold" panose="00000900000000000000" pitchFamily="2" charset="-52"/>
            </a:endParaRPr>
          </a:p>
          <a:p>
            <a:endParaRPr lang="uk-UA" sz="1815" dirty="0">
              <a:latin typeface="Montserrat ExtraBold" panose="00000900000000000000" pitchFamily="2" charset="-52"/>
            </a:endParaRPr>
          </a:p>
        </p:txBody>
      </p:sp>
      <p:pic>
        <p:nvPicPr>
          <p:cNvPr id="6" name="Рисунок 5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EA1E7DC4-01D3-BEBE-9F66-C5CE61022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pic>
        <p:nvPicPr>
          <p:cNvPr id="23" name="Рисунок 22" descr="Зображення, що містить текст, малюнок, мистецтво, мультфільм&#10;&#10;Автоматично згенерований опис">
            <a:extLst>
              <a:ext uri="{FF2B5EF4-FFF2-40B4-BE49-F238E27FC236}">
                <a16:creationId xmlns:a16="http://schemas.microsoft.com/office/drawing/2014/main" xmlns="" id="{AFDF4F77-B150-3E97-DEDF-33A4856652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79"/>
          <a:stretch/>
        </p:blipFill>
        <p:spPr>
          <a:xfrm>
            <a:off x="7833203" y="400530"/>
            <a:ext cx="3127840" cy="64574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FCAC772-6135-B125-51B1-82AC2712649E}"/>
              </a:ext>
            </a:extLst>
          </p:cNvPr>
          <p:cNvSpPr txBox="1"/>
          <p:nvPr/>
        </p:nvSpPr>
        <p:spPr>
          <a:xfrm>
            <a:off x="4578145" y="4220346"/>
            <a:ext cx="27064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Montserrat Medium" panose="00000600000000000000" pitchFamily="2" charset="-52"/>
              </a:rPr>
              <a:t>Пошкодження</a:t>
            </a:r>
            <a:r>
              <a:rPr lang="uk-UA" sz="1600" dirty="0">
                <a:latin typeface="Montserrat Medium" panose="00000600000000000000" pitchFamily="2" charset="-52"/>
              </a:rPr>
              <a:t>м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репродуктивної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функції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en-US" sz="1600" dirty="0">
                <a:latin typeface="Montserrat Medium" panose="00000600000000000000" pitchFamily="2" charset="-52"/>
              </a:rPr>
              <a:t/>
            </a:r>
            <a:br>
              <a:rPr lang="en-US" sz="1600" dirty="0">
                <a:latin typeface="Montserrat Medium" panose="00000600000000000000" pitchFamily="2" charset="-52"/>
              </a:rPr>
            </a:br>
            <a:r>
              <a:rPr lang="ru-RU" sz="1100" dirty="0">
                <a:latin typeface="Montserrat Medium" panose="00000600000000000000" pitchFamily="2" charset="-52"/>
              </a:rPr>
              <a:t>(</a:t>
            </a:r>
            <a:r>
              <a:rPr lang="ru-RU" sz="1100" dirty="0" err="1">
                <a:latin typeface="Montserrat Medium" panose="00000600000000000000" pitchFamily="2" charset="-52"/>
              </a:rPr>
              <a:t>мертвонародження</a:t>
            </a:r>
            <a:r>
              <a:rPr lang="ru-RU" sz="1100" dirty="0">
                <a:latin typeface="Montserrat Medium" panose="00000600000000000000" pitchFamily="2" charset="-52"/>
              </a:rPr>
              <a:t>, </a:t>
            </a:r>
            <a:r>
              <a:rPr lang="ru-RU" sz="1100" dirty="0" err="1">
                <a:latin typeface="Montserrat Medium" panose="00000600000000000000" pitchFamily="2" charset="-52"/>
              </a:rPr>
              <a:t>передчасні</a:t>
            </a:r>
            <a:r>
              <a:rPr lang="ru-RU" sz="1100" dirty="0">
                <a:latin typeface="Montserrat Medium" panose="00000600000000000000" pitchFamily="2" charset="-52"/>
              </a:rPr>
              <a:t> пологи, </a:t>
            </a:r>
            <a:r>
              <a:rPr lang="ru-RU" sz="1100" dirty="0" err="1">
                <a:latin typeface="Montserrat Medium" panose="00000600000000000000" pitchFamily="2" charset="-52"/>
              </a:rPr>
              <a:t>зменшення</a:t>
            </a:r>
            <a:r>
              <a:rPr lang="ru-RU" sz="1100" dirty="0">
                <a:latin typeface="Montserrat Medium" panose="00000600000000000000" pitchFamily="2" charset="-52"/>
              </a:rPr>
              <a:t> ваги при </a:t>
            </a:r>
            <a:r>
              <a:rPr lang="ru-RU" sz="1100" dirty="0" err="1">
                <a:latin typeface="Montserrat Medium" panose="00000600000000000000" pitchFamily="2" charset="-52"/>
              </a:rPr>
              <a:t>народженні</a:t>
            </a:r>
            <a:r>
              <a:rPr lang="ru-RU" sz="1100" dirty="0">
                <a:latin typeface="Montserrat Medium" panose="00000600000000000000" pitchFamily="2" charset="-52"/>
              </a:rPr>
              <a:t>, </a:t>
            </a:r>
            <a:r>
              <a:rPr lang="ru-RU" sz="1100" dirty="0" err="1">
                <a:latin typeface="Montserrat Medium" panose="00000600000000000000" pitchFamily="2" charset="-52"/>
              </a:rPr>
              <a:t>мутації</a:t>
            </a:r>
            <a:r>
              <a:rPr lang="ru-RU" sz="1100" dirty="0">
                <a:latin typeface="Montserrat Medium" panose="00000600000000000000" pitchFamily="2" charset="-52"/>
              </a:rPr>
              <a:t>, </a:t>
            </a:r>
            <a:r>
              <a:rPr lang="ru-RU" sz="1100" dirty="0" err="1">
                <a:latin typeface="Montserrat Medium" panose="00000600000000000000" pitchFamily="2" charset="-52"/>
              </a:rPr>
              <a:t>вроджені</a:t>
            </a:r>
            <a:r>
              <a:rPr lang="ru-RU" sz="1100" dirty="0">
                <a:latin typeface="Montserrat Medium" panose="00000600000000000000" pitchFamily="2" charset="-52"/>
              </a:rPr>
              <a:t> вади </a:t>
            </a:r>
            <a:r>
              <a:rPr lang="ru-RU" sz="1100" dirty="0" err="1">
                <a:latin typeface="Montserrat Medium" panose="00000600000000000000" pitchFamily="2" charset="-52"/>
              </a:rPr>
              <a:t>розвитку</a:t>
            </a:r>
            <a:r>
              <a:rPr lang="ru-RU" sz="1100" dirty="0">
                <a:latin typeface="Montserrat Medium" panose="00000600000000000000" pitchFamily="2" charset="-52"/>
              </a:rPr>
              <a:t>) </a:t>
            </a:r>
            <a:r>
              <a:rPr lang="ru-RU" sz="1100" dirty="0" err="1">
                <a:latin typeface="Montserrat Medium" panose="00000600000000000000" pitchFamily="2" charset="-52"/>
              </a:rPr>
              <a:t>тощо</a:t>
            </a:r>
            <a:endParaRPr lang="ru-RU" sz="1100" b="0" dirty="0">
              <a:effectLst/>
              <a:latin typeface="Montserrat Medium" panose="00000600000000000000" pitchFamily="2" charset="-52"/>
            </a:endParaRPr>
          </a:p>
          <a:p>
            <a:endParaRPr lang="en-US" dirty="0">
              <a:solidFill>
                <a:srgbClr val="3F3F3F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52D537B-25CE-BABC-9986-CAC2885A1505}"/>
              </a:ext>
            </a:extLst>
          </p:cNvPr>
          <p:cNvSpPr txBox="1"/>
          <p:nvPr/>
        </p:nvSpPr>
        <p:spPr>
          <a:xfrm>
            <a:off x="768983" y="6025577"/>
            <a:ext cx="665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Montserrat ExtraBold" panose="00000900000000000000" pitchFamily="2" charset="-52"/>
              </a:rPr>
              <a:t>ВЕЕО містять: </a:t>
            </a:r>
            <a:r>
              <a:rPr lang="uk-UA" sz="1200" dirty="0">
                <a:latin typeface="Montserrat Medium" panose="00000600000000000000" pitchFamily="2" charset="-52"/>
              </a:rPr>
              <a:t>ртуть, миш’як, кадмій,  хлорид фосфору, броміди, діоксини, відходи азбесту тощо </a:t>
            </a:r>
            <a:endParaRPr lang="en-US" sz="1200" dirty="0">
              <a:latin typeface="Montserrat Medium" panose="00000600000000000000" pitchFamily="2" charset="-52"/>
            </a:endParaRPr>
          </a:p>
        </p:txBody>
      </p:sp>
      <p:pic>
        <p:nvPicPr>
          <p:cNvPr id="45" name="Рисунок 44" descr="Зображення, що містить темрява, Барвистість, Темно-бордовий, червоний&#10;&#10;Автоматично згенерований опис">
            <a:extLst>
              <a:ext uri="{FF2B5EF4-FFF2-40B4-BE49-F238E27FC236}">
                <a16:creationId xmlns:a16="http://schemas.microsoft.com/office/drawing/2014/main" xmlns="" id="{46ED2A27-24A8-496D-3C30-78A0598516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86" y="574031"/>
            <a:ext cx="728473" cy="725425"/>
          </a:xfrm>
          <a:prstGeom prst="rect">
            <a:avLst/>
          </a:prstGeom>
        </p:spPr>
      </p:pic>
      <p:pic>
        <p:nvPicPr>
          <p:cNvPr id="46" name="Рисунок 45" descr="Зображення, що містить темрява, Барвистість, Темно-бордовий, червоний&#10;&#10;Автоматично згенерований опис">
            <a:extLst>
              <a:ext uri="{FF2B5EF4-FFF2-40B4-BE49-F238E27FC236}">
                <a16:creationId xmlns:a16="http://schemas.microsoft.com/office/drawing/2014/main" xmlns="" id="{E9F50E9F-F45C-D14D-A5DB-8A60F705F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85" y="1547517"/>
            <a:ext cx="728473" cy="725425"/>
          </a:xfrm>
          <a:prstGeom prst="rect">
            <a:avLst/>
          </a:prstGeom>
        </p:spPr>
      </p:pic>
      <p:pic>
        <p:nvPicPr>
          <p:cNvPr id="47" name="Рисунок 46" descr="Зображення, що містить темрява, Барвистість, Темно-бордовий, червоний&#10;&#10;Автоматично згенерований опис">
            <a:extLst>
              <a:ext uri="{FF2B5EF4-FFF2-40B4-BE49-F238E27FC236}">
                <a16:creationId xmlns:a16="http://schemas.microsoft.com/office/drawing/2014/main" xmlns="" id="{EA66333E-782B-6704-CDD6-20B62BD9B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85" y="5394234"/>
            <a:ext cx="728473" cy="725425"/>
          </a:xfrm>
          <a:prstGeom prst="rect">
            <a:avLst/>
          </a:prstGeom>
        </p:spPr>
      </p:pic>
      <p:pic>
        <p:nvPicPr>
          <p:cNvPr id="48" name="Рисунок 47" descr="Зображення, що містить темрява, Барвистість, Темно-бордовий, червоний&#10;&#10;Автоматично згенерований опис">
            <a:extLst>
              <a:ext uri="{FF2B5EF4-FFF2-40B4-BE49-F238E27FC236}">
                <a16:creationId xmlns:a16="http://schemas.microsoft.com/office/drawing/2014/main" xmlns="" id="{D9B9A4A5-A138-E669-18A3-B49BECD64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648" y="3470875"/>
            <a:ext cx="728473" cy="725425"/>
          </a:xfrm>
          <a:prstGeom prst="rect">
            <a:avLst/>
          </a:prstGeom>
        </p:spPr>
      </p:pic>
      <p:pic>
        <p:nvPicPr>
          <p:cNvPr id="49" name="Рисунок 48" descr="Зображення, що містить темрява, Барвистість, Темно-бордовий, червоний&#10;&#10;Автоматично згенерований опис">
            <a:extLst>
              <a:ext uri="{FF2B5EF4-FFF2-40B4-BE49-F238E27FC236}">
                <a16:creationId xmlns:a16="http://schemas.microsoft.com/office/drawing/2014/main" xmlns="" id="{D4E4A067-E3CF-91A4-DD03-7258E29B65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858" y="2776568"/>
            <a:ext cx="728473" cy="725425"/>
          </a:xfrm>
          <a:prstGeom prst="rect">
            <a:avLst/>
          </a:prstGeom>
        </p:spPr>
      </p:pic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xmlns="" id="{0A55741A-9516-7F44-5157-1A5F1230F7C9}"/>
              </a:ext>
            </a:extLst>
          </p:cNvPr>
          <p:cNvGrpSpPr/>
          <p:nvPr/>
        </p:nvGrpSpPr>
        <p:grpSpPr>
          <a:xfrm>
            <a:off x="768983" y="3209311"/>
            <a:ext cx="6655074" cy="597797"/>
            <a:chOff x="814450" y="3270195"/>
            <a:chExt cx="6655074" cy="5977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0F258A6-6813-6401-DFA7-3EF9C01DB3E8}"/>
                </a:ext>
              </a:extLst>
            </p:cNvPr>
            <p:cNvSpPr txBox="1"/>
            <p:nvPr/>
          </p:nvSpPr>
          <p:spPr>
            <a:xfrm>
              <a:off x="1229581" y="3270195"/>
              <a:ext cx="28718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latin typeface="Montserrat Medium" panose="00000600000000000000" pitchFamily="2" charset="-52"/>
                </a:rPr>
                <a:t>Порушенн</a:t>
              </a:r>
              <a:r>
                <a:rPr lang="uk-UA" sz="1600" dirty="0">
                  <a:latin typeface="Montserrat Medium" panose="00000600000000000000" pitchFamily="2" charset="-52"/>
                </a:rPr>
                <a:t>ю</a:t>
              </a:r>
              <a:r>
                <a:rPr lang="ru-RU" sz="1600" dirty="0">
                  <a:latin typeface="Montserrat Medium" panose="00000600000000000000" pitchFamily="2" charset="-52"/>
                </a:rPr>
                <a:t> </a:t>
              </a:r>
              <a:r>
                <a:rPr lang="ru-RU" sz="1600" dirty="0" err="1">
                  <a:latin typeface="Montserrat Medium" panose="00000600000000000000" pitchFamily="2" charset="-52"/>
                </a:rPr>
                <a:t>функції</a:t>
              </a:r>
              <a:r>
                <a:rPr lang="ru-RU" sz="1600" dirty="0">
                  <a:latin typeface="Montserrat Medium" panose="00000600000000000000" pitchFamily="2" charset="-52"/>
                </a:rPr>
                <a:t> </a:t>
              </a:r>
              <a:r>
                <a:rPr lang="ru-RU" sz="1600" dirty="0" err="1">
                  <a:latin typeface="Montserrat Medium" panose="00000600000000000000" pitchFamily="2" charset="-52"/>
                </a:rPr>
                <a:t>легень</a:t>
              </a:r>
              <a:endParaRPr lang="ru-RU" sz="1600" dirty="0">
                <a:effectLst/>
                <a:latin typeface="Montserrat Medium" panose="00000600000000000000" pitchFamily="2" charset="-5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5DC56B4-B653-AA76-2EC2-15BE7D3B3553}"/>
                </a:ext>
              </a:extLst>
            </p:cNvPr>
            <p:cNvSpPr txBox="1"/>
            <p:nvPr/>
          </p:nvSpPr>
          <p:spPr>
            <a:xfrm>
              <a:off x="4597680" y="3270195"/>
              <a:ext cx="2871844" cy="597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latin typeface="Montserrat Medium" panose="00000600000000000000" pitchFamily="2" charset="-52"/>
                </a:rPr>
                <a:t>Підвищенню</a:t>
              </a:r>
              <a:r>
                <a:rPr lang="ru-RU" sz="1600" dirty="0">
                  <a:latin typeface="Montserrat Medium" panose="00000600000000000000" pitchFamily="2" charset="-52"/>
                </a:rPr>
                <a:t> </a:t>
              </a:r>
              <a:r>
                <a:rPr lang="ru-RU" sz="1600" dirty="0" err="1">
                  <a:latin typeface="Montserrat Medium" panose="00000600000000000000" pitchFamily="2" charset="-52"/>
                </a:rPr>
                <a:t>рівня</a:t>
              </a:r>
              <a:r>
                <a:rPr lang="ru-RU" sz="1600" dirty="0">
                  <a:latin typeface="Montserrat Medium" panose="00000600000000000000" pitchFamily="2" charset="-52"/>
                </a:rPr>
                <a:t> </a:t>
              </a:r>
              <a:r>
                <a:rPr lang="ru-RU" sz="1600" dirty="0" err="1">
                  <a:latin typeface="Montserrat Medium" panose="00000600000000000000" pitchFamily="2" charset="-52"/>
                </a:rPr>
                <a:t>свинця</a:t>
              </a:r>
              <a:r>
                <a:rPr lang="ru-RU" sz="1600" dirty="0">
                  <a:latin typeface="Montserrat Medium" panose="00000600000000000000" pitchFamily="2" charset="-52"/>
                </a:rPr>
                <a:t> в </a:t>
              </a:r>
              <a:r>
                <a:rPr lang="ru-RU" sz="1600" dirty="0" err="1">
                  <a:latin typeface="Montserrat Medium" panose="00000600000000000000" pitchFamily="2" charset="-52"/>
                </a:rPr>
                <a:t>крові</a:t>
              </a:r>
              <a:endParaRPr lang="en-US" sz="1600" dirty="0">
                <a:latin typeface="Montserrat Medium" panose="00000600000000000000" pitchFamily="2" charset="-52"/>
              </a:endParaRPr>
            </a:p>
          </p:txBody>
        </p:sp>
        <p:pic>
          <p:nvPicPr>
            <p:cNvPr id="51" name="Рисунок 50" descr="Зображення, що містить темрява, Барвистість, Темно-бордовий, червоний&#10;&#10;Автоматично згенерований опис">
              <a:extLst>
                <a:ext uri="{FF2B5EF4-FFF2-40B4-BE49-F238E27FC236}">
                  <a16:creationId xmlns:a16="http://schemas.microsoft.com/office/drawing/2014/main" xmlns="" id="{7FDA8BB9-3EB5-9CA5-AA01-074F0C31F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171" y="3341730"/>
              <a:ext cx="378270" cy="376687"/>
            </a:xfrm>
            <a:prstGeom prst="rect">
              <a:avLst/>
            </a:prstGeom>
          </p:spPr>
        </p:pic>
        <p:pic>
          <p:nvPicPr>
            <p:cNvPr id="52" name="Рисунок 51" descr="Зображення, що містить темрява, Барвистість, Темно-бордовий, червоний&#10;&#10;Автоматично згенерований опис">
              <a:extLst>
                <a:ext uri="{FF2B5EF4-FFF2-40B4-BE49-F238E27FC236}">
                  <a16:creationId xmlns:a16="http://schemas.microsoft.com/office/drawing/2014/main" xmlns="" id="{37A82D7A-F93C-4812-4912-7BE98BE2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50" y="3341730"/>
              <a:ext cx="378270" cy="376687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xmlns="" id="{E03171A4-9BC5-4516-91B3-7CD74A1B9400}"/>
              </a:ext>
            </a:extLst>
          </p:cNvPr>
          <p:cNvGrpSpPr/>
          <p:nvPr/>
        </p:nvGrpSpPr>
        <p:grpSpPr>
          <a:xfrm>
            <a:off x="768983" y="2221358"/>
            <a:ext cx="6937002" cy="584775"/>
            <a:chOff x="768983" y="2136460"/>
            <a:chExt cx="6937002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2F85210-93BC-2631-248E-918ACE95BC92}"/>
                </a:ext>
              </a:extLst>
            </p:cNvPr>
            <p:cNvSpPr txBox="1"/>
            <p:nvPr/>
          </p:nvSpPr>
          <p:spPr>
            <a:xfrm>
              <a:off x="4578145" y="2136460"/>
              <a:ext cx="3127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latin typeface="Montserrat Medium" panose="00000600000000000000" pitchFamily="2" charset="-52"/>
                </a:rPr>
                <a:t>Захворюванням</a:t>
              </a:r>
              <a:r>
                <a:rPr lang="ru-RU" sz="1600" dirty="0">
                  <a:latin typeface="Montserrat Medium" panose="00000600000000000000" pitchFamily="2" charset="-52"/>
                </a:rPr>
                <a:t> </a:t>
              </a:r>
              <a:r>
                <a:rPr lang="ru-RU" sz="1600" dirty="0" err="1">
                  <a:latin typeface="Montserrat Medium" panose="00000600000000000000" pitchFamily="2" charset="-52"/>
                </a:rPr>
                <a:t>щитовидної</a:t>
              </a:r>
              <a:r>
                <a:rPr lang="ru-RU" sz="1600" dirty="0">
                  <a:latin typeface="Montserrat Medium" panose="00000600000000000000" pitchFamily="2" charset="-52"/>
                </a:rPr>
                <a:t> </a:t>
              </a:r>
              <a:r>
                <a:rPr lang="ru-RU" sz="1600" dirty="0" err="1">
                  <a:latin typeface="Montserrat Medium" panose="00000600000000000000" pitchFamily="2" charset="-52"/>
                </a:rPr>
                <a:t>залози</a:t>
              </a:r>
              <a:endParaRPr lang="ru-RU" sz="1600" dirty="0">
                <a:effectLst/>
                <a:latin typeface="Montserrat Medium" panose="00000600000000000000" pitchFamily="2" charset="-5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6A514A1-0592-D096-6420-66EFF7CAF638}"/>
                </a:ext>
              </a:extLst>
            </p:cNvPr>
            <p:cNvSpPr txBox="1"/>
            <p:nvPr/>
          </p:nvSpPr>
          <p:spPr>
            <a:xfrm>
              <a:off x="1229581" y="2136460"/>
              <a:ext cx="3378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latin typeface="Montserrat Medium" panose="00000600000000000000" pitchFamily="2" charset="-52"/>
                </a:rPr>
                <a:t>Порушенню</a:t>
              </a:r>
              <a:r>
                <a:rPr lang="ru-RU" sz="1600" dirty="0">
                  <a:latin typeface="Montserrat Medium" panose="00000600000000000000" pitchFamily="2" charset="-52"/>
                </a:rPr>
                <a:t> </a:t>
              </a:r>
              <a:endParaRPr lang="en-US" sz="1600" dirty="0">
                <a:latin typeface="Montserrat Medium" panose="00000600000000000000" pitchFamily="2" charset="-52"/>
              </a:endParaRPr>
            </a:p>
            <a:p>
              <a:r>
                <a:rPr lang="ru-RU" sz="1600" dirty="0" err="1">
                  <a:latin typeface="Montserrat Medium" panose="00000600000000000000" pitchFamily="2" charset="-52"/>
                </a:rPr>
                <a:t>психічного</a:t>
              </a:r>
              <a:r>
                <a:rPr lang="ru-RU" sz="1600" dirty="0">
                  <a:latin typeface="Montserrat Medium" panose="00000600000000000000" pitchFamily="2" charset="-52"/>
                </a:rPr>
                <a:t> </a:t>
              </a:r>
              <a:r>
                <a:rPr lang="ru-RU" sz="1600" dirty="0" err="1">
                  <a:latin typeface="Montserrat Medium" panose="00000600000000000000" pitchFamily="2" charset="-52"/>
                </a:rPr>
                <a:t>розвитку</a:t>
              </a:r>
              <a:endParaRPr lang="en-US" sz="1600" dirty="0">
                <a:latin typeface="Montserrat Medium" panose="00000600000000000000" pitchFamily="2" charset="-52"/>
              </a:endParaRPr>
            </a:p>
          </p:txBody>
        </p:sp>
        <p:pic>
          <p:nvPicPr>
            <p:cNvPr id="50" name="Рисунок 49" descr="Зображення, що містить темрява, Барвистість, Темно-бордовий, червоний&#10;&#10;Автоматично згенерований опис">
              <a:extLst>
                <a:ext uri="{FF2B5EF4-FFF2-40B4-BE49-F238E27FC236}">
                  <a16:creationId xmlns:a16="http://schemas.microsoft.com/office/drawing/2014/main" xmlns="" id="{5A220CDB-41B0-7426-7B3A-F8E2425E8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1171" y="2267878"/>
              <a:ext cx="378270" cy="376687"/>
            </a:xfrm>
            <a:prstGeom prst="rect">
              <a:avLst/>
            </a:prstGeom>
          </p:spPr>
        </p:pic>
        <p:pic>
          <p:nvPicPr>
            <p:cNvPr id="53" name="Рисунок 52" descr="Зображення, що містить темрява, Барвистість, Темно-бордовий, червоний&#10;&#10;Автоматично згенерований опис">
              <a:extLst>
                <a:ext uri="{FF2B5EF4-FFF2-40B4-BE49-F238E27FC236}">
                  <a16:creationId xmlns:a16="http://schemas.microsoft.com/office/drawing/2014/main" xmlns="" id="{B92A3AF8-6B51-C238-A0D5-D6A715260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983" y="2267878"/>
              <a:ext cx="378270" cy="376687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xmlns="" id="{2377ACCA-92FC-B251-6932-580EBB3F0A50}"/>
              </a:ext>
            </a:extLst>
          </p:cNvPr>
          <p:cNvGrpSpPr/>
          <p:nvPr/>
        </p:nvGrpSpPr>
        <p:grpSpPr>
          <a:xfrm>
            <a:off x="768983" y="4210286"/>
            <a:ext cx="3121541" cy="584775"/>
            <a:chOff x="814450" y="4403930"/>
            <a:chExt cx="3121541" cy="5847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E436D96-3CC6-F452-9812-5958F8162933}"/>
                </a:ext>
              </a:extLst>
            </p:cNvPr>
            <p:cNvSpPr txBox="1"/>
            <p:nvPr/>
          </p:nvSpPr>
          <p:spPr>
            <a:xfrm>
              <a:off x="1229581" y="4403930"/>
              <a:ext cx="27064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latin typeface="Montserrat Medium" panose="00000600000000000000" pitchFamily="2" charset="-52"/>
                </a:rPr>
                <a:t>Пошкодженням</a:t>
              </a:r>
              <a:r>
                <a:rPr lang="ru-RU" sz="1600" dirty="0">
                  <a:latin typeface="Montserrat Medium" panose="00000600000000000000" pitchFamily="2" charset="-52"/>
                </a:rPr>
                <a:t> </a:t>
              </a:r>
              <a:r>
                <a:rPr lang="ru-RU" sz="1600" dirty="0" err="1">
                  <a:latin typeface="Montserrat Medium" panose="00000600000000000000" pitchFamily="2" charset="-52"/>
                </a:rPr>
                <a:t>печінки</a:t>
              </a:r>
              <a:r>
                <a:rPr lang="ru-RU" sz="1600" dirty="0">
                  <a:latin typeface="Montserrat Medium" panose="00000600000000000000" pitchFamily="2" charset="-52"/>
                </a:rPr>
                <a:t> та </a:t>
              </a:r>
              <a:r>
                <a:rPr lang="ru-RU" sz="1600" dirty="0" err="1">
                  <a:latin typeface="Montserrat Medium" panose="00000600000000000000" pitchFamily="2" charset="-52"/>
                </a:rPr>
                <a:t>нирок</a:t>
              </a:r>
              <a:endParaRPr lang="en-US" sz="1600" dirty="0">
                <a:latin typeface="Montserrat Medium" panose="00000600000000000000" pitchFamily="2" charset="-52"/>
              </a:endParaRPr>
            </a:p>
          </p:txBody>
        </p:sp>
        <p:pic>
          <p:nvPicPr>
            <p:cNvPr id="54" name="Рисунок 53" descr="Зображення, що містить темрява, Барвистість, Темно-бордовий, червоний&#10;&#10;Автоматично згенерований опис">
              <a:extLst>
                <a:ext uri="{FF2B5EF4-FFF2-40B4-BE49-F238E27FC236}">
                  <a16:creationId xmlns:a16="http://schemas.microsoft.com/office/drawing/2014/main" xmlns="" id="{7F9D7F48-21E4-2F0C-AAE5-C915EDBF0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50" y="4415582"/>
              <a:ext cx="378270" cy="376687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xmlns="" id="{50FF8A61-F5C3-686F-D1D2-BAD7FD128AC1}"/>
              </a:ext>
            </a:extLst>
          </p:cNvPr>
          <p:cNvGrpSpPr/>
          <p:nvPr/>
        </p:nvGrpSpPr>
        <p:grpSpPr>
          <a:xfrm>
            <a:off x="768983" y="5198239"/>
            <a:ext cx="3377725" cy="376687"/>
            <a:chOff x="813676" y="5518599"/>
            <a:chExt cx="3377725" cy="3766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5B89F03-40CD-D157-95DB-C2BACE652051}"/>
                </a:ext>
              </a:extLst>
            </p:cNvPr>
            <p:cNvSpPr txBox="1"/>
            <p:nvPr/>
          </p:nvSpPr>
          <p:spPr>
            <a:xfrm>
              <a:off x="1229581" y="5537666"/>
              <a:ext cx="2961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latin typeface="Montserrat Medium" panose="00000600000000000000" pitchFamily="2" charset="-52"/>
                </a:rPr>
                <a:t>Захворюванням</a:t>
              </a:r>
              <a:r>
                <a:rPr lang="ru-RU" sz="1600" dirty="0">
                  <a:latin typeface="Montserrat Medium" panose="00000600000000000000" pitchFamily="2" charset="-52"/>
                </a:rPr>
                <a:t> на рак</a:t>
              </a:r>
              <a:endParaRPr lang="en-US" sz="1600" dirty="0">
                <a:latin typeface="Montserrat Medium" panose="00000600000000000000" pitchFamily="2" charset="-52"/>
              </a:endParaRPr>
            </a:p>
          </p:txBody>
        </p:sp>
        <p:pic>
          <p:nvPicPr>
            <p:cNvPr id="55" name="Рисунок 54" descr="Зображення, що містить темрява, Барвистість, Темно-бордовий, червоний&#10;&#10;Автоматично згенерований опис">
              <a:extLst>
                <a:ext uri="{FF2B5EF4-FFF2-40B4-BE49-F238E27FC236}">
                  <a16:creationId xmlns:a16="http://schemas.microsoft.com/office/drawing/2014/main" xmlns="" id="{4D019B33-EB9A-2162-6E29-7DB52C6E0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676" y="5518599"/>
              <a:ext cx="378270" cy="376687"/>
            </a:xfrm>
            <a:prstGeom prst="rect">
              <a:avLst/>
            </a:prstGeom>
          </p:spPr>
        </p:pic>
      </p:grpSp>
      <p:pic>
        <p:nvPicPr>
          <p:cNvPr id="56" name="Рисунок 55" descr="Зображення, що містить темрява, Барвистість, Темно-бордовий, червоний&#10;&#10;Автоматично згенерований опис">
            <a:extLst>
              <a:ext uri="{FF2B5EF4-FFF2-40B4-BE49-F238E27FC236}">
                <a16:creationId xmlns:a16="http://schemas.microsoft.com/office/drawing/2014/main" xmlns="" id="{F825D9FE-DC24-8A88-C331-72D03B7DBE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70" y="4256303"/>
            <a:ext cx="378270" cy="376687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xmlns="" id="{53DC0352-029B-7BFE-AD6C-BF3EC8E62201}"/>
              </a:ext>
            </a:extLst>
          </p:cNvPr>
          <p:cNvSpPr/>
          <p:nvPr/>
        </p:nvSpPr>
        <p:spPr>
          <a:xfrm>
            <a:off x="768983" y="1661149"/>
            <a:ext cx="5125352" cy="367201"/>
          </a:xfrm>
          <a:prstGeom prst="roundRect">
            <a:avLst>
              <a:gd name="adj" fmla="val 41310"/>
            </a:avLst>
          </a:prstGeom>
          <a:solidFill>
            <a:srgbClr val="E31E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B59ED21-3618-E455-87B1-9925636D272B}"/>
              </a:ext>
            </a:extLst>
          </p:cNvPr>
          <p:cNvSpPr txBox="1"/>
          <p:nvPr/>
        </p:nvSpPr>
        <p:spPr>
          <a:xfrm>
            <a:off x="803275" y="1702682"/>
            <a:ext cx="5091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(!) ШКІДЛИВІ НЕ ЛИШЕ РЕЧОВИНИ АЛЕ ЇХНІ ПОЄДНАННЯ</a:t>
            </a:r>
            <a:endParaRPr lang="en-US" sz="12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  <a:p>
            <a:endParaRPr lang="uk-UA" sz="12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63" name="Рисунок 62" descr="Зображення, що містить темрява, Барвистість, Темно-бордовий, червоний&#10;&#10;Автоматично згенерований опис">
            <a:extLst>
              <a:ext uri="{FF2B5EF4-FFF2-40B4-BE49-F238E27FC236}">
                <a16:creationId xmlns:a16="http://schemas.microsoft.com/office/drawing/2014/main" xmlns="" id="{7D2BFD0E-1683-02FA-550E-BDD0C54A57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871" y="3873200"/>
            <a:ext cx="728473" cy="7254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3DD21A58-3617-0055-F3EA-93B0D380D27F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5B78F461-9576-3CF0-1CD8-F3AFACAC9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442" y="759476"/>
            <a:ext cx="8131368" cy="6110796"/>
          </a:xfrm>
          <a:prstGeom prst="rect">
            <a:avLst/>
          </a:prstGeom>
        </p:spPr>
      </p:pic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xmlns="" id="{E4D855B5-BD26-8DB6-454C-C57D290146C2}"/>
              </a:ext>
            </a:extLst>
          </p:cNvPr>
          <p:cNvSpPr/>
          <p:nvPr/>
        </p:nvSpPr>
        <p:spPr>
          <a:xfrm>
            <a:off x="1005487" y="4308998"/>
            <a:ext cx="4804382" cy="973437"/>
          </a:xfrm>
          <a:prstGeom prst="roundRect">
            <a:avLst>
              <a:gd name="adj" fmla="val 19311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Прямокутник: округлені кути 38">
            <a:extLst>
              <a:ext uri="{FF2B5EF4-FFF2-40B4-BE49-F238E27FC236}">
                <a16:creationId xmlns:a16="http://schemas.microsoft.com/office/drawing/2014/main" xmlns="" id="{61C1BD4C-B337-4074-46C5-B45D3140B449}"/>
              </a:ext>
            </a:extLst>
          </p:cNvPr>
          <p:cNvSpPr/>
          <p:nvPr/>
        </p:nvSpPr>
        <p:spPr>
          <a:xfrm>
            <a:off x="803275" y="4529292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xmlns="" id="{8765428C-701C-D237-8D98-5A0767AF2C14}"/>
              </a:ext>
            </a:extLst>
          </p:cNvPr>
          <p:cNvSpPr/>
          <p:nvPr/>
        </p:nvSpPr>
        <p:spPr>
          <a:xfrm>
            <a:off x="1005487" y="3214557"/>
            <a:ext cx="4804382" cy="973437"/>
          </a:xfrm>
          <a:prstGeom prst="roundRect">
            <a:avLst>
              <a:gd name="adj" fmla="val 19311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xmlns="" id="{3DD4559F-9EE1-54AD-8CAF-CFB076CFD7DE}"/>
              </a:ext>
            </a:extLst>
          </p:cNvPr>
          <p:cNvSpPr/>
          <p:nvPr/>
        </p:nvSpPr>
        <p:spPr>
          <a:xfrm>
            <a:off x="1005487" y="2087692"/>
            <a:ext cx="4804382" cy="973437"/>
          </a:xfrm>
          <a:prstGeom prst="roundRect">
            <a:avLst>
              <a:gd name="adj" fmla="val 19311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xmlns="" id="{9B5CFF29-EAB4-7E50-0A6D-BB9B8DE361A5}"/>
              </a:ext>
            </a:extLst>
          </p:cNvPr>
          <p:cNvSpPr/>
          <p:nvPr/>
        </p:nvSpPr>
        <p:spPr>
          <a:xfrm>
            <a:off x="1005487" y="960826"/>
            <a:ext cx="4804382" cy="973437"/>
          </a:xfrm>
          <a:prstGeom prst="roundRect">
            <a:avLst>
              <a:gd name="adj" fmla="val 19311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F26B1F-7A13-B953-59C5-D633B38F1A10}"/>
              </a:ext>
            </a:extLst>
          </p:cNvPr>
          <p:cNvSpPr txBox="1"/>
          <p:nvPr/>
        </p:nvSpPr>
        <p:spPr>
          <a:xfrm>
            <a:off x="701808" y="189136"/>
            <a:ext cx="7236969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НА ЯКУ ПРОДУКЦІЮ РОЗПОВСЮДЖУЄТЬСЯ РВВ:</a:t>
            </a:r>
            <a:endParaRPr lang="uk-UA" sz="1815" dirty="0">
              <a:latin typeface="Montserrat ExtraBold" panose="00000900000000000000" pitchFamily="2" charset="-52"/>
            </a:endParaRPr>
          </a:p>
        </p:txBody>
      </p:sp>
      <p:pic>
        <p:nvPicPr>
          <p:cNvPr id="6" name="Рисунок 5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106E6AA8-78C9-5673-9295-5010636FA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3EE9A5-1120-4A4E-8131-1A8B3B9B6E92}"/>
              </a:ext>
            </a:extLst>
          </p:cNvPr>
          <p:cNvSpPr txBox="1"/>
          <p:nvPr/>
        </p:nvSpPr>
        <p:spPr>
          <a:xfrm>
            <a:off x="1443100" y="1300506"/>
            <a:ext cx="3329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atin typeface="Montserrat ExtraBold" panose="00000900000000000000" pitchFamily="2" charset="-52"/>
              </a:rPr>
              <a:t>Теплообмінне</a:t>
            </a:r>
            <a:r>
              <a:rPr lang="en-US" sz="1600" b="1" dirty="0">
                <a:latin typeface="Montserrat ExtraBold" panose="00000900000000000000" pitchFamily="2" charset="-52"/>
              </a:rPr>
              <a:t> </a:t>
            </a:r>
            <a:r>
              <a:rPr lang="ru-RU" sz="1600" b="1" dirty="0" err="1">
                <a:latin typeface="Montserrat ExtraBold" panose="00000900000000000000" pitchFamily="2" charset="-52"/>
              </a:rPr>
              <a:t>обладнання</a:t>
            </a:r>
            <a:endParaRPr lang="en-US" sz="1600" dirty="0">
              <a:latin typeface="Montserrat ExtraBold" panose="00000900000000000000" pitchFamily="2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154A75E-4185-40C5-89B6-5DD8857A57EF}"/>
              </a:ext>
            </a:extLst>
          </p:cNvPr>
          <p:cNvSpPr txBox="1"/>
          <p:nvPr/>
        </p:nvSpPr>
        <p:spPr>
          <a:xfrm>
            <a:off x="1443100" y="3323580"/>
            <a:ext cx="43168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atin typeface="Montserrat ExtraBold" panose="00000900000000000000" pitchFamily="2" charset="-52"/>
              </a:rPr>
              <a:t>Екрани</a:t>
            </a:r>
            <a:r>
              <a:rPr lang="ru-RU" sz="1600" b="1" dirty="0">
                <a:latin typeface="Montserrat ExtraBold" panose="00000900000000000000" pitchFamily="2" charset="-52"/>
              </a:rPr>
              <a:t>, </a:t>
            </a:r>
            <a:r>
              <a:rPr lang="ru-RU" sz="1600" b="1" dirty="0" err="1">
                <a:latin typeface="Montserrat ExtraBold" panose="00000900000000000000" pitchFamily="2" charset="-52"/>
              </a:rPr>
              <a:t>монітори</a:t>
            </a:r>
            <a:r>
              <a:rPr lang="ru-RU" sz="1600" b="1" dirty="0">
                <a:latin typeface="Montserrat ExtraBold" panose="00000900000000000000" pitchFamily="2" charset="-52"/>
              </a:rPr>
              <a:t> і </a:t>
            </a:r>
            <a:r>
              <a:rPr lang="ru-RU" sz="1600" b="1" dirty="0" err="1">
                <a:latin typeface="Montserrat ExtraBold" panose="00000900000000000000" pitchFamily="2" charset="-52"/>
              </a:rPr>
              <a:t>обладнання</a:t>
            </a:r>
            <a:r>
              <a:rPr lang="ru-RU" sz="1600" b="1" dirty="0">
                <a:latin typeface="Montserrat ExtraBold" panose="00000900000000000000" pitchFamily="2" charset="-52"/>
              </a:rPr>
              <a:t> </a:t>
            </a:r>
            <a:r>
              <a:rPr lang="en-US" sz="1600" b="1" dirty="0">
                <a:latin typeface="Montserrat ExtraBold" panose="00000900000000000000" pitchFamily="2" charset="-52"/>
              </a:rPr>
              <a:t/>
            </a:r>
            <a:br>
              <a:rPr lang="en-US" sz="1600" b="1" dirty="0">
                <a:latin typeface="Montserrat ExtraBold" panose="00000900000000000000" pitchFamily="2" charset="-52"/>
              </a:rPr>
            </a:br>
            <a:r>
              <a:rPr lang="ru-RU" sz="1400" dirty="0">
                <a:latin typeface="Montserrat Medium" panose="00000600000000000000" pitchFamily="2" charset="-52"/>
              </a:rPr>
              <a:t>з </a:t>
            </a:r>
            <a:r>
              <a:rPr lang="ru-RU" sz="1400" dirty="0" err="1">
                <a:latin typeface="Montserrat Medium" panose="00000600000000000000" pitchFamily="2" charset="-52"/>
              </a:rPr>
              <a:t>екранами</a:t>
            </a:r>
            <a:r>
              <a:rPr lang="ru-RU" sz="1400" dirty="0">
                <a:latin typeface="Montserrat Medium" panose="00000600000000000000" pitchFamily="2" charset="-52"/>
              </a:rPr>
              <a:t>, </a:t>
            </a:r>
            <a:r>
              <a:rPr lang="ru-RU" sz="1400" dirty="0" err="1">
                <a:latin typeface="Montserrat Medium" panose="00000600000000000000" pitchFamily="2" charset="-52"/>
              </a:rPr>
              <a:t>поверхня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яких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en-US" sz="1400" dirty="0">
                <a:latin typeface="Montserrat Medium" panose="00000600000000000000" pitchFamily="2" charset="-52"/>
              </a:rPr>
              <a:t/>
            </a:r>
            <a:br>
              <a:rPr lang="en-US" sz="1400" dirty="0">
                <a:latin typeface="Montserrat Medium" panose="00000600000000000000" pitchFamily="2" charset="-52"/>
              </a:rPr>
            </a:br>
            <a:r>
              <a:rPr lang="ru-RU" sz="1400" dirty="0" err="1">
                <a:latin typeface="Montserrat Medium" panose="00000600000000000000" pitchFamily="2" charset="-52"/>
              </a:rPr>
              <a:t>перевищує</a:t>
            </a:r>
            <a:r>
              <a:rPr lang="ru-RU" sz="1400" dirty="0">
                <a:latin typeface="Montserrat Medium" panose="00000600000000000000" pitchFamily="2" charset="-52"/>
              </a:rPr>
              <a:t> 100 </a:t>
            </a:r>
            <a:r>
              <a:rPr lang="ru-RU" sz="1400" dirty="0" err="1">
                <a:latin typeface="Montserrat Medium" panose="00000600000000000000" pitchFamily="2" charset="-52"/>
              </a:rPr>
              <a:t>cм</a:t>
            </a:r>
            <a:r>
              <a:rPr lang="en-US" sz="1400" dirty="0">
                <a:latin typeface="Montserrat Medium" panose="00000600000000000000" pitchFamily="2" charset="-52"/>
              </a:rPr>
              <a:t>²</a:t>
            </a:r>
            <a:r>
              <a:rPr lang="ru-RU" sz="1400" dirty="0">
                <a:latin typeface="Montserrat ExtraBold" panose="00000900000000000000" pitchFamily="2" charset="-52"/>
              </a:rPr>
              <a:t/>
            </a:r>
            <a:br>
              <a:rPr lang="ru-RU" sz="1400" dirty="0">
                <a:latin typeface="Montserrat ExtraBold" panose="00000900000000000000" pitchFamily="2" charset="-52"/>
              </a:rPr>
            </a:br>
            <a:endParaRPr lang="en-US" sz="1400" dirty="0">
              <a:latin typeface="Montserrat ExtraBold" panose="00000900000000000000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A5EDC03-4946-4FDC-9EC1-A830DE4091E9}"/>
              </a:ext>
            </a:extLst>
          </p:cNvPr>
          <p:cNvSpPr txBox="1"/>
          <p:nvPr/>
        </p:nvSpPr>
        <p:spPr>
          <a:xfrm>
            <a:off x="1443100" y="2376795"/>
            <a:ext cx="2029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atin typeface="Montserrat ExtraBold" panose="00000900000000000000" pitchFamily="2" charset="-52"/>
              </a:rPr>
              <a:t>Лампи</a:t>
            </a:r>
            <a:endParaRPr lang="ru-RU" sz="1600" b="0" dirty="0"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B8731A4-49E9-42AD-B785-509C0F73F8D4}"/>
              </a:ext>
            </a:extLst>
          </p:cNvPr>
          <p:cNvSpPr txBox="1"/>
          <p:nvPr/>
        </p:nvSpPr>
        <p:spPr>
          <a:xfrm>
            <a:off x="1443100" y="4383631"/>
            <a:ext cx="3787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atin typeface="Montserrat ExtraBold" panose="00000900000000000000" pitchFamily="2" charset="-52"/>
              </a:rPr>
              <a:t>Обладнання</a:t>
            </a:r>
            <a:r>
              <a:rPr lang="ru-RU" sz="1600" b="1" dirty="0">
                <a:latin typeface="Montserrat ExtraBold" panose="00000900000000000000" pitchFamily="2" charset="-52"/>
              </a:rPr>
              <a:t> в </a:t>
            </a:r>
            <a:r>
              <a:rPr lang="ru-RU" sz="1600" b="1" dirty="0" err="1">
                <a:latin typeface="Montserrat ExtraBold" panose="00000900000000000000" pitchFamily="2" charset="-52"/>
              </a:rPr>
              <a:t>сфері</a:t>
            </a:r>
            <a:r>
              <a:rPr lang="ru-RU" sz="1600" b="1" dirty="0">
                <a:latin typeface="Montserrat ExtraBold" panose="00000900000000000000" pitchFamily="2" charset="-52"/>
              </a:rPr>
              <a:t> </a:t>
            </a:r>
            <a:r>
              <a:rPr lang="ru-RU" sz="1600" b="1" dirty="0" err="1">
                <a:latin typeface="Montserrat ExtraBold" panose="00000900000000000000" pitchFamily="2" charset="-52"/>
              </a:rPr>
              <a:t>інформаційних</a:t>
            </a:r>
            <a:r>
              <a:rPr lang="ru-RU" sz="1600" b="1" dirty="0">
                <a:latin typeface="Montserrat ExtraBold" panose="00000900000000000000" pitchFamily="2" charset="-52"/>
              </a:rPr>
              <a:t> </a:t>
            </a:r>
            <a:r>
              <a:rPr lang="ru-RU" sz="1600" b="1" dirty="0" err="1">
                <a:latin typeface="Montserrat ExtraBold" panose="00000900000000000000" pitchFamily="2" charset="-52"/>
              </a:rPr>
              <a:t>технологій</a:t>
            </a:r>
            <a:r>
              <a:rPr lang="ru-RU" sz="1600" b="1" dirty="0">
                <a:latin typeface="Montserrat ExtraBold" panose="00000900000000000000" pitchFamily="2" charset="-52"/>
              </a:rPr>
              <a:t> та </a:t>
            </a:r>
            <a:r>
              <a:rPr lang="ru-RU" sz="1600" b="1" dirty="0" err="1">
                <a:latin typeface="Montserrat ExtraBold" panose="00000900000000000000" pitchFamily="2" charset="-52"/>
              </a:rPr>
              <a:t>телекомунікацій</a:t>
            </a:r>
            <a:r>
              <a:rPr lang="ru-RU" sz="1600" b="1" dirty="0">
                <a:latin typeface="Montserrat ExtraBold" panose="00000900000000000000" pitchFamily="2" charset="-52"/>
              </a:rPr>
              <a:t>  </a:t>
            </a:r>
            <a:endParaRPr lang="ru-RU" sz="1600" b="1" dirty="0">
              <a:effectLst/>
              <a:latin typeface="Montserrat ExtraBold" panose="00000900000000000000" pitchFamily="2" charset="-52"/>
            </a:endParaRPr>
          </a:p>
          <a:p>
            <a:r>
              <a:rPr lang="ru-RU" sz="1600" b="1" dirty="0">
                <a:latin typeface="Montserrat ExtraBold" panose="00000900000000000000" pitchFamily="2" charset="-52"/>
              </a:rPr>
              <a:t/>
            </a:r>
            <a:br>
              <a:rPr lang="ru-RU" sz="1600" b="1" dirty="0">
                <a:latin typeface="Montserrat ExtraBold" panose="00000900000000000000" pitchFamily="2" charset="-52"/>
              </a:rPr>
            </a:br>
            <a:endParaRPr lang="en-US" sz="1600" b="1" dirty="0">
              <a:latin typeface="Montserrat ExtraBold" panose="00000900000000000000" pitchFamily="2" charset="-52"/>
            </a:endParaRPr>
          </a:p>
        </p:txBody>
      </p: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xmlns="" id="{DD7CDF6F-3F50-00B9-F8D4-0C3AF1433AEC}"/>
              </a:ext>
            </a:extLst>
          </p:cNvPr>
          <p:cNvGrpSpPr/>
          <p:nvPr/>
        </p:nvGrpSpPr>
        <p:grpSpPr>
          <a:xfrm>
            <a:off x="803275" y="1181120"/>
            <a:ext cx="582162" cy="582162"/>
            <a:chOff x="1477547" y="1956976"/>
            <a:chExt cx="720000" cy="72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xmlns="" id="{CB1D0E86-58FF-4D76-C269-632AEE3FA100}"/>
                </a:ext>
              </a:extLst>
            </p:cNvPr>
            <p:cNvSpPr/>
            <p:nvPr/>
          </p:nvSpPr>
          <p:spPr>
            <a:xfrm>
              <a:off x="1477547" y="1956976"/>
              <a:ext cx="720000" cy="720000"/>
            </a:xfrm>
            <a:prstGeom prst="roundRect">
              <a:avLst/>
            </a:prstGeom>
            <a:solidFill>
              <a:srgbClr val="5FDA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6" name="Рисунок 15" descr="Изображение выглядит как забор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90E893D-BF3E-4715-91CC-63FCEDD03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943" y="2100545"/>
              <a:ext cx="433208" cy="432862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xmlns="" id="{45CE3E61-6521-F55B-8555-0353D510F03D}"/>
              </a:ext>
            </a:extLst>
          </p:cNvPr>
          <p:cNvGrpSpPr/>
          <p:nvPr/>
        </p:nvGrpSpPr>
        <p:grpSpPr>
          <a:xfrm>
            <a:off x="803275" y="2288783"/>
            <a:ext cx="582162" cy="582162"/>
            <a:chOff x="794509" y="2610260"/>
            <a:chExt cx="582162" cy="582162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xmlns="" id="{C09275EF-BFFE-30A3-8986-259A780FBA0F}"/>
                </a:ext>
              </a:extLst>
            </p:cNvPr>
            <p:cNvSpPr/>
            <p:nvPr/>
          </p:nvSpPr>
          <p:spPr>
            <a:xfrm>
              <a:off x="794509" y="2610260"/>
              <a:ext cx="582162" cy="582162"/>
            </a:xfrm>
            <a:prstGeom prst="roundRect">
              <a:avLst/>
            </a:prstGeom>
            <a:solidFill>
              <a:srgbClr val="5FDA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2" name="Рисунок 21" descr="Изображение выглядит как рисунок, тарел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215B317-CE67-4087-9E71-F51D7B8C0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79" y="2749254"/>
              <a:ext cx="175223" cy="302625"/>
            </a:xfrm>
            <a:prstGeom prst="rect">
              <a:avLst/>
            </a:prstGeom>
          </p:spPr>
        </p:pic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xmlns="" id="{186F9EAF-BC01-9827-1530-BC8A0CC00E07}"/>
              </a:ext>
            </a:extLst>
          </p:cNvPr>
          <p:cNvGrpSpPr/>
          <p:nvPr/>
        </p:nvGrpSpPr>
        <p:grpSpPr>
          <a:xfrm>
            <a:off x="803275" y="3410194"/>
            <a:ext cx="582162" cy="582162"/>
            <a:chOff x="793940" y="3464167"/>
            <a:chExt cx="582162" cy="582162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xmlns="" id="{E8B71287-53D2-083E-2A40-B84AA1B1D9D9}"/>
                </a:ext>
              </a:extLst>
            </p:cNvPr>
            <p:cNvSpPr/>
            <p:nvPr/>
          </p:nvSpPr>
          <p:spPr>
            <a:xfrm>
              <a:off x="793940" y="3464167"/>
              <a:ext cx="582162" cy="582162"/>
            </a:xfrm>
            <a:prstGeom prst="roundRect">
              <a:avLst/>
            </a:prstGeom>
            <a:solidFill>
              <a:srgbClr val="5FDA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0" name="Рисунок 19" descr="Изображение выглядит как монитор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A092719-568F-4E50-93AB-39DE43126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94" y="3569229"/>
              <a:ext cx="304855" cy="346933"/>
            </a:xfrm>
            <a:prstGeom prst="rect">
              <a:avLst/>
            </a:prstGeom>
          </p:spPr>
        </p:pic>
      </p:grpSp>
      <p:sp>
        <p:nvSpPr>
          <p:cNvPr id="42" name="Прямокутник: округлені кути 41">
            <a:extLst>
              <a:ext uri="{FF2B5EF4-FFF2-40B4-BE49-F238E27FC236}">
                <a16:creationId xmlns:a16="http://schemas.microsoft.com/office/drawing/2014/main" xmlns="" id="{23474F49-C9B6-EECF-83F0-5081A2199151}"/>
              </a:ext>
            </a:extLst>
          </p:cNvPr>
          <p:cNvSpPr/>
          <p:nvPr/>
        </p:nvSpPr>
        <p:spPr>
          <a:xfrm>
            <a:off x="1047463" y="5435864"/>
            <a:ext cx="4804382" cy="1126865"/>
          </a:xfrm>
          <a:prstGeom prst="roundRect">
            <a:avLst>
              <a:gd name="adj" fmla="val 19311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xmlns="" id="{A3C428C4-D9B5-B9EA-52DD-477AF5BB2B50}"/>
              </a:ext>
            </a:extLst>
          </p:cNvPr>
          <p:cNvSpPr/>
          <p:nvPr/>
        </p:nvSpPr>
        <p:spPr>
          <a:xfrm>
            <a:off x="845251" y="5703920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 descr="Изображение выглядит как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6E178A3-75C1-4782-8EB7-9A8EF9F22F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0" y="4621524"/>
            <a:ext cx="341830" cy="39286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знак, тарелка, сидит, припаркован&#10;&#10;Автоматически созданное описание">
            <a:extLst>
              <a:ext uri="{FF2B5EF4-FFF2-40B4-BE49-F238E27FC236}">
                <a16:creationId xmlns:a16="http://schemas.microsoft.com/office/drawing/2014/main" xmlns="" id="{543B1631-8608-46E2-B564-FA5B3DC7D2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2" y="5792176"/>
            <a:ext cx="297747" cy="3718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5957D1B-4380-4A7C-B4C6-2CDC1988C709}"/>
              </a:ext>
            </a:extLst>
          </p:cNvPr>
          <p:cNvSpPr txBox="1"/>
          <p:nvPr/>
        </p:nvSpPr>
        <p:spPr>
          <a:xfrm>
            <a:off x="1443100" y="5516861"/>
            <a:ext cx="353790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Montserrat ExtraBold" panose="00000900000000000000" pitchFamily="2" charset="-52"/>
              </a:rPr>
              <a:t>Велике та </a:t>
            </a:r>
            <a:r>
              <a:rPr lang="ru-RU" sz="1600" b="1" dirty="0" err="1">
                <a:latin typeface="Montserrat ExtraBold" panose="00000900000000000000" pitchFamily="2" charset="-52"/>
              </a:rPr>
              <a:t>мале</a:t>
            </a:r>
            <a:r>
              <a:rPr lang="ru-RU" sz="1600" b="1" dirty="0">
                <a:latin typeface="Montserrat ExtraBold" panose="00000900000000000000" pitchFamily="2" charset="-52"/>
              </a:rPr>
              <a:t> </a:t>
            </a:r>
            <a:r>
              <a:rPr lang="ru-RU" sz="1600" b="1" dirty="0" err="1">
                <a:latin typeface="Montserrat ExtraBold" panose="00000900000000000000" pitchFamily="2" charset="-52"/>
              </a:rPr>
              <a:t>обладнання</a:t>
            </a:r>
            <a:r>
              <a:rPr lang="ru-RU" sz="1600" b="1" dirty="0">
                <a:latin typeface="Montserrat ExtraBold" panose="00000900000000000000" pitchFamily="2" charset="-52"/>
              </a:rPr>
              <a:t> </a:t>
            </a:r>
            <a:endParaRPr lang="en-US" sz="1600" b="1" dirty="0">
              <a:latin typeface="Montserrat ExtraBold" panose="00000900000000000000" pitchFamily="2" charset="-52"/>
            </a:endParaRPr>
          </a:p>
          <a:p>
            <a:r>
              <a:rPr lang="ru-RU" sz="1400" dirty="0">
                <a:latin typeface="Montserrat Medium" panose="00000600000000000000" pitchFamily="2" charset="-52"/>
              </a:rPr>
              <a:t>(</a:t>
            </a:r>
            <a:r>
              <a:rPr lang="ru-RU" sz="1400" dirty="0" err="1">
                <a:latin typeface="Montserrat Medium" panose="00000600000000000000" pitchFamily="2" charset="-52"/>
              </a:rPr>
              <a:t>від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електронних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іграшок</a:t>
            </a:r>
            <a:r>
              <a:rPr lang="ru-RU" sz="1400" dirty="0">
                <a:latin typeface="Montserrat Medium" panose="00000600000000000000" pitchFamily="2" charset="-52"/>
              </a:rPr>
              <a:t> та </a:t>
            </a:r>
            <a:r>
              <a:rPr lang="ru-RU" sz="1400" dirty="0" err="1">
                <a:latin typeface="Montserrat Medium" panose="00000600000000000000" pitchFamily="2" charset="-52"/>
              </a:rPr>
              <a:t>калькуляторів</a:t>
            </a:r>
            <a:r>
              <a:rPr lang="ru-RU" sz="1400" dirty="0">
                <a:latin typeface="Montserrat Medium" panose="00000600000000000000" pitchFamily="2" charset="-52"/>
              </a:rPr>
              <a:t> до </a:t>
            </a:r>
            <a:r>
              <a:rPr lang="ru-RU" sz="1400" dirty="0" err="1">
                <a:latin typeface="Montserrat Medium" panose="00000600000000000000" pitchFamily="2" charset="-52"/>
              </a:rPr>
              <a:t>пральних</a:t>
            </a:r>
            <a:r>
              <a:rPr lang="ru-RU" sz="1400" dirty="0">
                <a:latin typeface="Montserrat Medium" panose="00000600000000000000" pitchFamily="2" charset="-52"/>
              </a:rPr>
              <a:t> машин та </a:t>
            </a:r>
            <a:r>
              <a:rPr lang="ru-RU" sz="1400" dirty="0" err="1">
                <a:latin typeface="Montserrat Medium" panose="00000600000000000000" pitchFamily="2" charset="-52"/>
              </a:rPr>
              <a:t>медичного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обладнання</a:t>
            </a:r>
            <a:r>
              <a:rPr lang="ru-RU" sz="1400" dirty="0">
                <a:latin typeface="Montserrat Medium" panose="00000600000000000000" pitchFamily="2" charset="-52"/>
              </a:rPr>
              <a:t>)</a:t>
            </a:r>
            <a:endParaRPr lang="ru-RU" sz="1400" dirty="0">
              <a:effectLst/>
              <a:latin typeface="Montserrat Medium" panose="00000600000000000000" pitchFamily="2" charset="-52"/>
            </a:endParaRPr>
          </a:p>
          <a:p>
            <a:r>
              <a:rPr lang="ru-RU" sz="1400" dirty="0">
                <a:solidFill>
                  <a:srgbClr val="3F3F3F"/>
                </a:solidFill>
                <a:latin typeface="Century Gothic" panose="020B0502020202020204" pitchFamily="34" charset="0"/>
              </a:rPr>
              <a:t/>
            </a:r>
            <a:br>
              <a:rPr lang="ru-RU" sz="1400" dirty="0">
                <a:solidFill>
                  <a:srgbClr val="3F3F3F"/>
                </a:solidFill>
                <a:latin typeface="Century Gothic" panose="020B0502020202020204" pitchFamily="34" charset="0"/>
              </a:rPr>
            </a:br>
            <a:endParaRPr lang="en-US" sz="1400" dirty="0">
              <a:solidFill>
                <a:srgbClr val="3F3F3F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xmlns="" id="{F83DF82F-7027-E25F-EBFF-AAD6164EE6DE}"/>
              </a:ext>
            </a:extLst>
          </p:cNvPr>
          <p:cNvSpPr/>
          <p:nvPr/>
        </p:nvSpPr>
        <p:spPr>
          <a:xfrm>
            <a:off x="7090893" y="5434273"/>
            <a:ext cx="4804382" cy="1126865"/>
          </a:xfrm>
          <a:prstGeom prst="roundRect">
            <a:avLst>
              <a:gd name="adj" fmla="val 19311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1880002F-4286-3B50-E36C-C450C218B92F}"/>
              </a:ext>
            </a:extLst>
          </p:cNvPr>
          <p:cNvSpPr/>
          <p:nvPr/>
        </p:nvSpPr>
        <p:spPr>
          <a:xfrm>
            <a:off x="8086251" y="3657457"/>
            <a:ext cx="3809024" cy="1970055"/>
          </a:xfrm>
          <a:prstGeom prst="roundRect">
            <a:avLst>
              <a:gd name="adj" fmla="val 12307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sz="1200" dirty="0">
                <a:solidFill>
                  <a:schemeClr val="bg1"/>
                </a:solidFill>
                <a:effectLst/>
                <a:latin typeface="Montserrat ExtraBold" panose="00000900000000000000" pitchFamily="2" charset="-52"/>
              </a:rPr>
              <a:t>ЗАКОНОПРОЕКТ НЕ РОЗПОВСЮДЖУЄТЬСЯ НА ОБЛАДНАННЯ, ЯКЕ ВИКОРИСТОВУЄТЬСЯ У ВІЙСЬКОВОМУ МАЙНІ, ПРИЗНАЧЕНОМУ ДЛЯ ЗАХИСТУ НАЦІОНАЛЬНИХ ІНТЕРЕСІВ УКРАЇНИ </a:t>
            </a:r>
            <a:r>
              <a:rPr lang="uk-UA" sz="1200" dirty="0">
                <a:solidFill>
                  <a:schemeClr val="bg1"/>
                </a:solidFill>
                <a:effectLst/>
                <a:latin typeface="Montserrat Medium" panose="00000600000000000000" pitchFamily="2" charset="-52"/>
              </a:rPr>
              <a:t>(озброєнні, боєприпасах, обладнанні, техніці та іншому майні, яке має спеціальне військове призначення)</a:t>
            </a:r>
            <a:endParaRPr lang="uk-UA" sz="1200" dirty="0">
              <a:solidFill>
                <a:schemeClr val="bg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0B7E1B1-99C4-4F54-9E0B-6A91EC252DE4}"/>
              </a:ext>
            </a:extLst>
          </p:cNvPr>
          <p:cNvSpPr txBox="1"/>
          <p:nvPr/>
        </p:nvSpPr>
        <p:spPr>
          <a:xfrm>
            <a:off x="7319820" y="5752185"/>
            <a:ext cx="4346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err="1">
                <a:latin typeface="Montserrat Medium" panose="00000600000000000000" pitchFamily="2" charset="-52"/>
              </a:rPr>
              <a:t>Категорії</a:t>
            </a:r>
            <a:r>
              <a:rPr lang="ru-RU" sz="1200" dirty="0">
                <a:latin typeface="Montserrat Medium" panose="00000600000000000000" pitchFamily="2" charset="-52"/>
              </a:rPr>
              <a:t> та </a:t>
            </a:r>
            <a:r>
              <a:rPr lang="ru-RU" sz="1200" dirty="0" err="1">
                <a:latin typeface="Montserrat Medium" panose="00000600000000000000" pitchFamily="2" charset="-52"/>
              </a:rPr>
              <a:t>невичерпний</a:t>
            </a:r>
            <a:r>
              <a:rPr lang="ru-RU" sz="1200" dirty="0">
                <a:latin typeface="Montserrat Medium" panose="00000600000000000000" pitchFamily="2" charset="-52"/>
              </a:rPr>
              <a:t> </a:t>
            </a:r>
            <a:r>
              <a:rPr lang="ru-RU" sz="1200" dirty="0" err="1">
                <a:latin typeface="Montserrat Medium" panose="00000600000000000000" pitchFamily="2" charset="-52"/>
              </a:rPr>
              <a:t>перелік</a:t>
            </a:r>
            <a:r>
              <a:rPr lang="ru-RU" sz="1200" dirty="0">
                <a:latin typeface="Montserrat Medium" panose="00000600000000000000" pitchFamily="2" charset="-52"/>
              </a:rPr>
              <a:t> ЕЕО на </a:t>
            </a:r>
            <a:r>
              <a:rPr lang="ru-RU" sz="1200" dirty="0" err="1">
                <a:latin typeface="Montserrat Medium" panose="00000600000000000000" pitchFamily="2" charset="-52"/>
              </a:rPr>
              <a:t>які</a:t>
            </a:r>
            <a:r>
              <a:rPr lang="ru-RU" sz="1200" dirty="0">
                <a:latin typeface="Montserrat Medium" panose="00000600000000000000" pitchFamily="2" charset="-52"/>
              </a:rPr>
              <a:t> </a:t>
            </a:r>
            <a:r>
              <a:rPr lang="ru-RU" sz="1200" dirty="0" err="1">
                <a:latin typeface="Montserrat Medium" panose="00000600000000000000" pitchFamily="2" charset="-52"/>
              </a:rPr>
              <a:t>поширюється</a:t>
            </a:r>
            <a:r>
              <a:rPr lang="ru-RU" sz="1200" dirty="0">
                <a:latin typeface="Montserrat Medium" panose="00000600000000000000" pitchFamily="2" charset="-52"/>
              </a:rPr>
              <a:t> </a:t>
            </a:r>
            <a:r>
              <a:rPr lang="ru-RU" sz="1200" dirty="0" err="1">
                <a:latin typeface="Montserrat Medium" panose="00000600000000000000" pitchFamily="2" charset="-52"/>
              </a:rPr>
              <a:t>дія</a:t>
            </a:r>
            <a:r>
              <a:rPr lang="ru-RU" sz="1200" dirty="0">
                <a:latin typeface="Montserrat Medium" panose="00000600000000000000" pitchFamily="2" charset="-52"/>
              </a:rPr>
              <a:t> Закону </a:t>
            </a:r>
            <a:r>
              <a:rPr lang="ru-RU" sz="1200" dirty="0" err="1">
                <a:latin typeface="Montserrat Medium" panose="00000600000000000000" pitchFamily="2" charset="-52"/>
              </a:rPr>
              <a:t>визначаються</a:t>
            </a:r>
            <a:r>
              <a:rPr lang="ru-RU" sz="1200" dirty="0">
                <a:latin typeface="Montserrat Medium" panose="00000600000000000000" pitchFamily="2" charset="-52"/>
              </a:rPr>
              <a:t> </a:t>
            </a:r>
            <a:r>
              <a:rPr lang="ru-RU" sz="1200" dirty="0" err="1">
                <a:latin typeface="Montserrat Medium" panose="00000600000000000000" pitchFamily="2" charset="-52"/>
              </a:rPr>
              <a:t>додатками</a:t>
            </a:r>
            <a:r>
              <a:rPr lang="ru-RU" sz="1200" dirty="0">
                <a:latin typeface="Montserrat Medium" panose="00000600000000000000" pitchFamily="2" charset="-52"/>
              </a:rPr>
              <a:t> 1 та 2 до </a:t>
            </a:r>
            <a:r>
              <a:rPr lang="ru-RU" sz="1200" dirty="0" err="1">
                <a:latin typeface="Montserrat Medium" panose="00000600000000000000" pitchFamily="2" charset="-52"/>
              </a:rPr>
              <a:t>цього</a:t>
            </a:r>
            <a:r>
              <a:rPr lang="ru-RU" sz="1200" dirty="0">
                <a:latin typeface="Montserrat Medium" panose="00000600000000000000" pitchFamily="2" charset="-52"/>
              </a:rPr>
              <a:t> Закону </a:t>
            </a:r>
            <a:endParaRPr lang="en-US" sz="1200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815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21988A90-C4F8-621E-ABCC-12126CA1E697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pic>
        <p:nvPicPr>
          <p:cNvPr id="18" name="Рисунок 17" descr="Зображення, що містить пластик, сміття, у приміщенні, безладний&#10;&#10;Автоматично згенерований опис">
            <a:extLst>
              <a:ext uri="{FF2B5EF4-FFF2-40B4-BE49-F238E27FC236}">
                <a16:creationId xmlns:a16="http://schemas.microsoft.com/office/drawing/2014/main" xmlns="" id="{E9D64928-9E3D-8FDD-B6F8-929E9FAA3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01"/>
          <a:stretch/>
        </p:blipFill>
        <p:spPr>
          <a:xfrm>
            <a:off x="4876800" y="759475"/>
            <a:ext cx="7352239" cy="6098525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xmlns="" id="{BF7C497F-997C-1F59-15E0-A83F1E5344C0}"/>
              </a:ext>
            </a:extLst>
          </p:cNvPr>
          <p:cNvSpPr/>
          <p:nvPr/>
        </p:nvSpPr>
        <p:spPr>
          <a:xfrm>
            <a:off x="1532989" y="2417149"/>
            <a:ext cx="5809919" cy="3458669"/>
          </a:xfrm>
          <a:prstGeom prst="roundRect">
            <a:avLst>
              <a:gd name="adj" fmla="val 631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99B32C-0552-99D5-64D3-07092A7E486E}"/>
              </a:ext>
            </a:extLst>
          </p:cNvPr>
          <p:cNvSpPr txBox="1"/>
          <p:nvPr/>
        </p:nvSpPr>
        <p:spPr>
          <a:xfrm>
            <a:off x="701808" y="189136"/>
            <a:ext cx="7236969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НА КОГО РОЗПОВСЮДЖУЄТЬСЯ РВВ?</a:t>
            </a:r>
            <a:endParaRPr lang="uk-UA" sz="1815" dirty="0">
              <a:latin typeface="Montserrat ExtraBold" panose="00000900000000000000" pitchFamily="2" charset="-52"/>
            </a:endParaRPr>
          </a:p>
        </p:txBody>
      </p:sp>
      <p:pic>
        <p:nvPicPr>
          <p:cNvPr id="6" name="Рисунок 5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C63366B5-2955-24E7-4140-A70D3D5D0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3D426D9-3163-4043-95BA-DD4218D9DD4E}"/>
              </a:ext>
            </a:extLst>
          </p:cNvPr>
          <p:cNvSpPr txBox="1"/>
          <p:nvPr/>
        </p:nvSpPr>
        <p:spPr>
          <a:xfrm>
            <a:off x="1773628" y="3512277"/>
            <a:ext cx="52736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5FDAA6"/>
              </a:buClr>
              <a:buSzPct val="99000"/>
              <a:buFont typeface="Arial" panose="020B0604020202020204" pitchFamily="34" charset="0"/>
              <a:buChar char="•"/>
            </a:pPr>
            <a:r>
              <a:rPr lang="ru-RU" sz="1600" dirty="0" err="1">
                <a:latin typeface="Montserrat Medium" panose="00000600000000000000" pitchFamily="2" charset="-52"/>
              </a:rPr>
              <a:t>Суб’єкти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господарювання</a:t>
            </a:r>
            <a:r>
              <a:rPr lang="ru-RU" sz="1600" dirty="0">
                <a:latin typeface="Montserrat Medium" panose="00000600000000000000" pitchFamily="2" charset="-52"/>
              </a:rPr>
              <a:t>, </a:t>
            </a:r>
            <a:r>
              <a:rPr lang="ru-RU" sz="1600" dirty="0" err="1">
                <a:latin typeface="Montserrat Medium" panose="00000600000000000000" pitchFamily="2" charset="-52"/>
              </a:rPr>
              <a:t>які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розробляють</a:t>
            </a:r>
            <a:r>
              <a:rPr lang="ru-RU" sz="1600" dirty="0">
                <a:latin typeface="Montserrat Medium" panose="00000600000000000000" pitchFamily="2" charset="-52"/>
              </a:rPr>
              <a:t> та/</a:t>
            </a:r>
            <a:r>
              <a:rPr lang="ru-RU" sz="1600" dirty="0" err="1">
                <a:latin typeface="Montserrat Medium" panose="00000600000000000000" pitchFamily="2" charset="-52"/>
              </a:rPr>
              <a:t>або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виробляють</a:t>
            </a:r>
            <a:r>
              <a:rPr lang="ru-RU" sz="1600" dirty="0">
                <a:latin typeface="Montserrat Medium" panose="00000600000000000000" pitchFamily="2" charset="-52"/>
              </a:rPr>
              <a:t> ЕЕО, </a:t>
            </a:r>
            <a:r>
              <a:rPr lang="ru-RU" sz="1600" dirty="0" err="1">
                <a:latin typeface="Montserrat Medium" panose="00000600000000000000" pitchFamily="2" charset="-52"/>
              </a:rPr>
              <a:t>або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наносять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своє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найменування</a:t>
            </a:r>
            <a:r>
              <a:rPr lang="ru-RU" sz="1600" dirty="0">
                <a:latin typeface="Montserrat Medium" panose="00000600000000000000" pitchFamily="2" charset="-52"/>
              </a:rPr>
              <a:t> (</a:t>
            </a:r>
            <a:r>
              <a:rPr lang="ru-RU" sz="1600" dirty="0" err="1">
                <a:latin typeface="Montserrat Medium" panose="00000600000000000000" pitchFamily="2" charset="-52"/>
              </a:rPr>
              <a:t>назву</a:t>
            </a:r>
            <a:r>
              <a:rPr lang="ru-RU" sz="1600" dirty="0">
                <a:latin typeface="Montserrat Medium" panose="00000600000000000000" pitchFamily="2" charset="-52"/>
              </a:rPr>
              <a:t>) </a:t>
            </a:r>
            <a:r>
              <a:rPr lang="ru-RU" sz="1600" dirty="0" err="1">
                <a:latin typeface="Montserrat Medium" panose="00000600000000000000" pitchFamily="2" charset="-52"/>
              </a:rPr>
              <a:t>чи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торгову</a:t>
            </a:r>
            <a:r>
              <a:rPr lang="ru-RU" sz="1600" dirty="0">
                <a:latin typeface="Montserrat Medium" panose="00000600000000000000" pitchFamily="2" charset="-52"/>
              </a:rPr>
              <a:t> марку на ЕЕО, </a:t>
            </a:r>
            <a:r>
              <a:rPr lang="ru-RU" sz="1600" dirty="0" err="1">
                <a:latin typeface="Montserrat Medium" panose="00000600000000000000" pitchFamily="2" charset="-52"/>
              </a:rPr>
              <a:t>розроблене</a:t>
            </a:r>
            <a:r>
              <a:rPr lang="ru-RU" sz="1600" dirty="0">
                <a:latin typeface="Montserrat Medium" panose="00000600000000000000" pitchFamily="2" charset="-52"/>
              </a:rPr>
              <a:t> та/</a:t>
            </a:r>
            <a:r>
              <a:rPr lang="ru-RU" sz="1600" dirty="0" err="1">
                <a:latin typeface="Montserrat Medium" panose="00000600000000000000" pitchFamily="2" charset="-52"/>
              </a:rPr>
              <a:t>або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виготовлене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1600" dirty="0" err="1">
                <a:latin typeface="Montserrat Medium" panose="00000600000000000000" pitchFamily="2" charset="-52"/>
              </a:rPr>
              <a:t>іншими</a:t>
            </a:r>
            <a:endParaRPr lang="ru-RU" sz="1600" dirty="0">
              <a:latin typeface="Montserrat Medium" panose="00000600000000000000" pitchFamily="2" charset="-52"/>
            </a:endParaRPr>
          </a:p>
          <a:p>
            <a:pPr marL="285750" indent="-285750">
              <a:buClr>
                <a:srgbClr val="5FDAA6"/>
              </a:buClr>
              <a:buSzPct val="99000"/>
              <a:buFont typeface="Arial" panose="020B0604020202020204" pitchFamily="34" charset="0"/>
              <a:buChar char="•"/>
            </a:pPr>
            <a:endParaRPr lang="ru-RU" sz="1600" dirty="0">
              <a:effectLst/>
              <a:latin typeface="Montserrat Medium" panose="00000600000000000000" pitchFamily="2" charset="-52"/>
            </a:endParaRPr>
          </a:p>
          <a:p>
            <a:pPr marL="285750" indent="-285750">
              <a:buClr>
                <a:srgbClr val="5FDAA6"/>
              </a:buClr>
              <a:buSzPct val="99000"/>
              <a:buFont typeface="Arial" panose="020B0604020202020204" pitchFamily="34" charset="0"/>
              <a:buChar char="•"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285750" indent="-285750">
              <a:buClr>
                <a:srgbClr val="5FDAA6"/>
              </a:buClr>
              <a:buSzPct val="99000"/>
              <a:buFont typeface="Arial" panose="020B0604020202020204" pitchFamily="34" charset="0"/>
              <a:buChar char="•"/>
            </a:pPr>
            <a:r>
              <a:rPr lang="ru-RU" sz="1600" dirty="0" err="1">
                <a:latin typeface="Montserrat Medium" panose="00000600000000000000" pitchFamily="2" charset="-52"/>
              </a:rPr>
              <a:t>Імпортери</a:t>
            </a:r>
            <a:r>
              <a:rPr lang="ru-RU" sz="1600" dirty="0">
                <a:latin typeface="Montserrat Medium" panose="00000600000000000000" pitchFamily="2" charset="-52"/>
              </a:rPr>
              <a:t> ЕЕО</a:t>
            </a:r>
            <a:endParaRPr lang="ru-RU" sz="1600" dirty="0">
              <a:effectLst/>
              <a:latin typeface="Montserrat Medium" panose="00000600000000000000" pitchFamily="2" charset="-52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58B5DFEE-0CB5-4F6F-94DC-8CA723B98616}"/>
              </a:ext>
            </a:extLst>
          </p:cNvPr>
          <p:cNvCxnSpPr>
            <a:cxnSpLocks/>
          </p:cNvCxnSpPr>
          <p:nvPr/>
        </p:nvCxnSpPr>
        <p:spPr>
          <a:xfrm flipH="1">
            <a:off x="2939322" y="2108547"/>
            <a:ext cx="280639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749C99F1-7D28-4BCE-A8E3-EED0FC7829C1}"/>
              </a:ext>
            </a:extLst>
          </p:cNvPr>
          <p:cNvSpPr/>
          <p:nvPr/>
        </p:nvSpPr>
        <p:spPr>
          <a:xfrm>
            <a:off x="1200150" y="1786998"/>
            <a:ext cx="4674177" cy="1642002"/>
          </a:xfrm>
          <a:prstGeom prst="roundRect">
            <a:avLst>
              <a:gd name="adj" fmla="val 11717"/>
            </a:avLst>
          </a:prstGeom>
          <a:solidFill>
            <a:srgbClr val="5FDAA6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AF49F8E-76C3-172D-F781-358A84CD573B}"/>
              </a:ext>
            </a:extLst>
          </p:cNvPr>
          <p:cNvSpPr txBox="1"/>
          <p:nvPr/>
        </p:nvSpPr>
        <p:spPr>
          <a:xfrm>
            <a:off x="2041977" y="1873373"/>
            <a:ext cx="4165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tserrat ExtraBold" panose="00000900000000000000" pitchFamily="2" charset="-52"/>
              </a:rPr>
              <a:t>ДІЯ ЗАКОНУ РОЗПОВСЮДЖУЄТЬСЯ НА СУБ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’</a:t>
            </a:r>
            <a:r>
              <a:rPr lang="ru-RU" b="1" dirty="0">
                <a:latin typeface="Montserrat ExtraBold" panose="00000900000000000000" pitchFamily="2" charset="-52"/>
              </a:rPr>
              <a:t>ЄКТІВ ГОСПОДАРЮВАННЯ, ЩО ВВОДЯТЬ В ОБІГ ЕЕО</a:t>
            </a:r>
            <a:endParaRPr lang="en-US" b="1" dirty="0">
              <a:latin typeface="Montserrat ExtraBold" panose="00000900000000000000" pitchFamily="2" charset="-52"/>
            </a:endParaRPr>
          </a:p>
          <a:p>
            <a:endParaRPr lang="uk-UA" dirty="0">
              <a:latin typeface="Montserrat ExtraBold" panose="00000900000000000000" pitchFamily="2" charset="-52"/>
            </a:endParaRPr>
          </a:p>
        </p:txBody>
      </p:sp>
      <p:pic>
        <p:nvPicPr>
          <p:cNvPr id="15" name="Рисунок 14" descr="Изображение выглядит как тарелка, ед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BB66FBF-75A5-4455-9382-337567302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58" y="2009726"/>
            <a:ext cx="539800" cy="4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8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D6A0C11D-A6D1-D812-4EB4-0B2517D41CA5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7E2B039-0114-4E2B-8AC9-5D8783DFC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5"/>
          <a:stretch/>
        </p:blipFill>
        <p:spPr>
          <a:xfrm>
            <a:off x="4855335" y="759475"/>
            <a:ext cx="7336505" cy="6110796"/>
          </a:xfrm>
          <a:prstGeom prst="rect">
            <a:avLst/>
          </a:prstGeom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A0D25D1F-D74E-B3E5-85BF-5A1397D3E092}"/>
              </a:ext>
            </a:extLst>
          </p:cNvPr>
          <p:cNvSpPr/>
          <p:nvPr/>
        </p:nvSpPr>
        <p:spPr>
          <a:xfrm>
            <a:off x="7312917" y="1057478"/>
            <a:ext cx="3748835" cy="5503660"/>
          </a:xfrm>
          <a:prstGeom prst="roundRect">
            <a:avLst>
              <a:gd name="adj" fmla="val 631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2F7C3F-1849-8E88-FCD7-5AD00442623B}"/>
              </a:ext>
            </a:extLst>
          </p:cNvPr>
          <p:cNvSpPr txBox="1"/>
          <p:nvPr/>
        </p:nvSpPr>
        <p:spPr>
          <a:xfrm>
            <a:off x="701808" y="189136"/>
            <a:ext cx="7236969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ВИМОГИ ДО ВИРОБНИКІВ</a:t>
            </a:r>
            <a:endParaRPr lang="uk-UA" sz="1815" dirty="0">
              <a:latin typeface="Montserrat ExtraBold" panose="00000900000000000000" pitchFamily="2" charset="-52"/>
            </a:endParaRPr>
          </a:p>
        </p:txBody>
      </p:sp>
      <p:pic>
        <p:nvPicPr>
          <p:cNvPr id="7" name="Рисунок 6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2073C1CA-F41D-B932-2AF9-9183E0A88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B62B79-B26F-4DFE-AB1F-0869874C7F5A}"/>
              </a:ext>
            </a:extLst>
          </p:cNvPr>
          <p:cNvSpPr txBox="1"/>
          <p:nvPr/>
        </p:nvSpPr>
        <p:spPr>
          <a:xfrm>
            <a:off x="1539384" y="1945080"/>
            <a:ext cx="499043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Montserrat ExtraBold" panose="00000900000000000000" pitchFamily="2" charset="-52"/>
              </a:rPr>
              <a:t>Реєстрація</a:t>
            </a:r>
            <a:r>
              <a:rPr lang="ru-RU" sz="1600" dirty="0">
                <a:latin typeface="Montserrat ExtraBold" panose="00000900000000000000" pitchFamily="2" charset="-52"/>
              </a:rPr>
              <a:t> у </a:t>
            </a:r>
            <a:r>
              <a:rPr lang="ru-RU" sz="1600" dirty="0" err="1">
                <a:latin typeface="Montserrat ExtraBold" panose="00000900000000000000" pitchFamily="2" charset="-52"/>
              </a:rPr>
              <a:t>Реєстрі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виробників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продукції</a:t>
            </a:r>
            <a:r>
              <a:rPr lang="ru-RU" sz="1600" dirty="0">
                <a:latin typeface="Montserrat ExtraBold" panose="00000900000000000000" pitchFamily="2" charset="-52"/>
              </a:rPr>
              <a:t>, на </a:t>
            </a:r>
            <a:r>
              <a:rPr lang="ru-RU" sz="1600" dirty="0" err="1">
                <a:latin typeface="Montserrat ExtraBold" panose="00000900000000000000" pitchFamily="2" charset="-52"/>
              </a:rPr>
              <a:t>які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поширюються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системи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розширеної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відповідальності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виробника</a:t>
            </a:r>
            <a:endParaRPr lang="ru-RU" sz="1600" dirty="0">
              <a:latin typeface="Montserrat ExtraBold" panose="00000900000000000000" pitchFamily="2" charset="-52"/>
            </a:endParaRPr>
          </a:p>
          <a:p>
            <a:endParaRPr lang="ru-RU" sz="1600" dirty="0">
              <a:latin typeface="Montserrat ExtraBold" panose="00000900000000000000" pitchFamily="2" charset="-52"/>
            </a:endParaRPr>
          </a:p>
          <a:p>
            <a:endParaRPr lang="ru-RU" sz="1600" dirty="0">
              <a:latin typeface="Montserrat ExtraBold" panose="00000900000000000000" pitchFamily="2" charset="-52"/>
            </a:endParaRPr>
          </a:p>
          <a:p>
            <a:endParaRPr lang="ru-RU" sz="1600" b="0" dirty="0">
              <a:effectLst/>
              <a:latin typeface="Montserrat ExtraBold" panose="00000900000000000000" pitchFamily="2" charset="-52"/>
            </a:endParaRPr>
          </a:p>
          <a:p>
            <a:r>
              <a:rPr lang="ru-RU" sz="1600" dirty="0" err="1">
                <a:latin typeface="Montserrat ExtraBold" panose="00000900000000000000" pitchFamily="2" charset="-52"/>
              </a:rPr>
              <a:t>Зменшення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рівня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небезпечних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речовин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br>
              <a:rPr lang="ru-RU" sz="1600" dirty="0">
                <a:latin typeface="Montserrat ExtraBold" panose="00000900000000000000" pitchFamily="2" charset="-52"/>
              </a:rPr>
            </a:br>
            <a:r>
              <a:rPr lang="ru-RU" sz="1600" dirty="0">
                <a:latin typeface="Montserrat ExtraBold" panose="00000900000000000000" pitchFamily="2" charset="-52"/>
              </a:rPr>
              <a:t>у </a:t>
            </a:r>
            <a:r>
              <a:rPr lang="ru-RU" sz="1600" dirty="0" err="1">
                <a:latin typeface="Montserrat ExtraBold" panose="00000900000000000000" pitchFamily="2" charset="-52"/>
              </a:rPr>
              <a:t>продукції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u="sng" dirty="0">
                <a:latin typeface="Montserrat ExtraBold" panose="00000900000000000000" pitchFamily="2" charset="-52"/>
                <a:hlinkClick r:id="rId4"/>
              </a:rPr>
              <a:t>(</a:t>
            </a:r>
            <a:r>
              <a:rPr lang="ru-RU" sz="1600" u="sng" dirty="0" err="1">
                <a:latin typeface="Montserrat ExtraBold" panose="00000900000000000000" pitchFamily="2" charset="-52"/>
                <a:hlinkClick r:id="rId4"/>
              </a:rPr>
              <a:t>технічний</a:t>
            </a:r>
            <a:r>
              <a:rPr lang="ru-RU" sz="1600" u="sng" dirty="0">
                <a:latin typeface="Montserrat ExtraBold" panose="00000900000000000000" pitchFamily="2" charset="-52"/>
                <a:hlinkClick r:id="rId4"/>
              </a:rPr>
              <a:t> регламент)</a:t>
            </a:r>
            <a:endParaRPr lang="ru-RU" sz="1600" u="sng" dirty="0">
              <a:latin typeface="Montserrat ExtraBold" panose="00000900000000000000" pitchFamily="2" charset="-52"/>
            </a:endParaRPr>
          </a:p>
          <a:p>
            <a:endParaRPr lang="ru-RU" sz="1600" b="0" u="sng" dirty="0">
              <a:effectLst/>
              <a:latin typeface="Montserrat ExtraBold" panose="00000900000000000000" pitchFamily="2" charset="-52"/>
            </a:endParaRPr>
          </a:p>
          <a:p>
            <a:endParaRPr lang="ru-RU" sz="1600" b="0" u="sng" dirty="0">
              <a:effectLst/>
              <a:latin typeface="Montserrat ExtraBold" panose="00000900000000000000" pitchFamily="2" charset="-52"/>
            </a:endParaRPr>
          </a:p>
          <a:p>
            <a:endParaRPr lang="ru-RU" sz="1600" b="0" u="sng" dirty="0">
              <a:effectLst/>
              <a:latin typeface="Montserrat ExtraBold" panose="00000900000000000000" pitchFamily="2" charset="-52"/>
            </a:endParaRPr>
          </a:p>
          <a:p>
            <a:endParaRPr lang="ru-RU" sz="1600" b="0" u="sng" dirty="0">
              <a:effectLst/>
              <a:latin typeface="Montserrat ExtraBold" panose="00000900000000000000" pitchFamily="2" charset="-52"/>
            </a:endParaRPr>
          </a:p>
          <a:p>
            <a:endParaRPr lang="ru-RU" sz="1600" b="0" dirty="0">
              <a:effectLst/>
              <a:latin typeface="Montserrat ExtraBold" panose="00000900000000000000" pitchFamily="2" charset="-52"/>
            </a:endParaRPr>
          </a:p>
          <a:p>
            <a:r>
              <a:rPr lang="ru-RU" sz="1600" dirty="0" err="1">
                <a:latin typeface="Montserrat ExtraBold" panose="00000900000000000000" pitchFamily="2" charset="-52"/>
              </a:rPr>
              <a:t>Маркування</a:t>
            </a:r>
            <a:r>
              <a:rPr lang="ru-RU" sz="1600" dirty="0">
                <a:latin typeface="Montserrat ExtraBold" panose="00000900000000000000" pitchFamily="2" charset="-52"/>
              </a:rPr>
              <a:t> </a:t>
            </a:r>
            <a:r>
              <a:rPr lang="ru-RU" sz="1600" dirty="0" err="1">
                <a:latin typeface="Montserrat ExtraBold" panose="00000900000000000000" pitchFamily="2" charset="-52"/>
              </a:rPr>
              <a:t>продукції</a:t>
            </a:r>
            <a:endParaRPr lang="ru-RU" sz="1600" b="0" dirty="0">
              <a:effectLst/>
              <a:latin typeface="Montserrat ExtraBold" panose="00000900000000000000" pitchFamily="2" charset="-52"/>
            </a:endParaRPr>
          </a:p>
          <a:p>
            <a:r>
              <a:rPr lang="ru-RU" sz="1600" dirty="0">
                <a:latin typeface="Montserrat ExtraBold" panose="00000900000000000000" pitchFamily="2" charset="-52"/>
              </a:rPr>
              <a:t/>
            </a:r>
            <a:br>
              <a:rPr lang="ru-RU" sz="1600" dirty="0">
                <a:latin typeface="Montserrat ExtraBold" panose="00000900000000000000" pitchFamily="2" charset="-52"/>
              </a:rPr>
            </a:br>
            <a:endParaRPr lang="en-US" sz="1600" dirty="0">
              <a:latin typeface="Montserrat ExtraBold" panose="00000900000000000000" pitchFamily="2" charset="-52"/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63296529-FDE2-04F2-E109-4E49BCFD8A41}"/>
              </a:ext>
            </a:extLst>
          </p:cNvPr>
          <p:cNvSpPr/>
          <p:nvPr/>
        </p:nvSpPr>
        <p:spPr>
          <a:xfrm>
            <a:off x="7529795" y="1394935"/>
            <a:ext cx="2940261" cy="730078"/>
          </a:xfrm>
          <a:prstGeom prst="roundRect">
            <a:avLst>
              <a:gd name="adj" fmla="val 19311"/>
            </a:avLst>
          </a:prstGeom>
          <a:solidFill>
            <a:srgbClr val="5FDAA6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chemeClr val="tx1"/>
                </a:solidFill>
                <a:latin typeface="Montserrat ExtraBold" panose="00000900000000000000" pitchFamily="2" charset="-52"/>
              </a:rPr>
              <a:t>ОРГАНІЗАЦІЯ ТА </a:t>
            </a:r>
          </a:p>
          <a:p>
            <a:r>
              <a:rPr lang="ru-RU" sz="1800" b="1" dirty="0">
                <a:solidFill>
                  <a:schemeClr val="tx1"/>
                </a:solidFill>
                <a:latin typeface="Montserrat ExtraBold" panose="00000900000000000000" pitchFamily="2" charset="-52"/>
              </a:rPr>
              <a:t>ФІНАНСУВАННЯ: </a:t>
            </a:r>
            <a:endParaRPr lang="ru-RU" sz="1800" b="0" dirty="0">
              <a:solidFill>
                <a:schemeClr val="tx1"/>
              </a:solidFill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1D0D60-CA95-46C2-8FAD-FD665FC1F7B7}"/>
              </a:ext>
            </a:extLst>
          </p:cNvPr>
          <p:cNvSpPr txBox="1"/>
          <p:nvPr/>
        </p:nvSpPr>
        <p:spPr>
          <a:xfrm>
            <a:off x="7529795" y="2366593"/>
            <a:ext cx="30361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FDAA6"/>
              </a:buClr>
              <a:buFont typeface="+mj-lt"/>
              <a:buAutoNum type="arabicPeriod"/>
            </a:pPr>
            <a:r>
              <a:rPr lang="ru-RU" sz="1400" dirty="0" err="1">
                <a:latin typeface="Montserrat Medium" panose="00000600000000000000" pitchFamily="2" charset="-52"/>
              </a:rPr>
              <a:t>збирання</a:t>
            </a:r>
            <a:r>
              <a:rPr lang="ru-RU" sz="1400" dirty="0">
                <a:latin typeface="Montserrat Medium" panose="00000600000000000000" pitchFamily="2" charset="-52"/>
              </a:rPr>
              <a:t> та </a:t>
            </a:r>
            <a:r>
              <a:rPr lang="ru-RU" sz="1400" dirty="0" err="1">
                <a:latin typeface="Montserrat Medium" panose="00000600000000000000" pitchFamily="2" charset="-52"/>
              </a:rPr>
              <a:t>приймання</a:t>
            </a:r>
            <a:r>
              <a:rPr lang="ru-RU" sz="1400" dirty="0">
                <a:latin typeface="Montserrat Medium" panose="00000600000000000000" pitchFamily="2" charset="-52"/>
              </a:rPr>
              <a:t> ВЕЕО </a:t>
            </a:r>
            <a:r>
              <a:rPr lang="ru-RU" sz="1400" dirty="0" err="1">
                <a:latin typeface="Montserrat Medium" panose="00000600000000000000" pitchFamily="2" charset="-52"/>
              </a:rPr>
              <a:t>від</a:t>
            </a:r>
            <a:r>
              <a:rPr lang="en-US" sz="1400" dirty="0">
                <a:latin typeface="Montserrat Medium" panose="00000600000000000000" pitchFamily="2" charset="-52"/>
              </a:rPr>
              <a:t> 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кінцевих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споживачів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buClr>
                <a:srgbClr val="5FDAA6"/>
              </a:buClr>
              <a:buFont typeface="+mj-lt"/>
              <a:buAutoNum type="arabicPeriod"/>
            </a:pPr>
            <a:endParaRPr lang="ru-RU" sz="1400" b="0" dirty="0">
              <a:effectLst/>
              <a:latin typeface="Montserrat Medium" panose="00000600000000000000" pitchFamily="2" charset="-52"/>
            </a:endParaRPr>
          </a:p>
          <a:p>
            <a:pPr marL="342900" indent="-342900">
              <a:buClr>
                <a:srgbClr val="5FDAA6"/>
              </a:buClr>
              <a:buFont typeface="+mj-lt"/>
              <a:buAutoNum type="arabicPeriod"/>
            </a:pPr>
            <a:r>
              <a:rPr lang="ru-RU" sz="1400" dirty="0" err="1">
                <a:latin typeface="Montserrat Medium" panose="00000600000000000000" pitchFamily="2" charset="-52"/>
              </a:rPr>
              <a:t>оброблення</a:t>
            </a:r>
            <a:r>
              <a:rPr lang="ru-RU" sz="1400" dirty="0">
                <a:latin typeface="Montserrat Medium" panose="00000600000000000000" pitchFamily="2" charset="-52"/>
              </a:rPr>
              <a:t> ВЕЕО, </a:t>
            </a:r>
            <a:r>
              <a:rPr lang="ru-RU" sz="1400" dirty="0" err="1">
                <a:latin typeface="Montserrat Medium" panose="00000600000000000000" pitchFamily="2" charset="-52"/>
              </a:rPr>
              <a:t>включаючи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рециклінг</a:t>
            </a:r>
            <a:r>
              <a:rPr lang="ru-RU" sz="1400" dirty="0">
                <a:latin typeface="Montserrat Medium" panose="00000600000000000000" pitchFamily="2" charset="-52"/>
              </a:rPr>
              <a:t> та </a:t>
            </a:r>
            <a:r>
              <a:rPr lang="ru-RU" sz="1400" dirty="0" err="1">
                <a:latin typeface="Montserrat Medium" panose="00000600000000000000" pitchFamily="2" charset="-52"/>
              </a:rPr>
              <a:t>підготовку</a:t>
            </a:r>
            <a:r>
              <a:rPr lang="ru-RU" sz="1400" dirty="0">
                <a:latin typeface="Montserrat Medium" panose="00000600000000000000" pitchFamily="2" charset="-52"/>
              </a:rPr>
              <a:t> до повторного </a:t>
            </a:r>
            <a:r>
              <a:rPr lang="ru-RU" sz="1400" dirty="0" err="1">
                <a:latin typeface="Montserrat Medium" panose="00000600000000000000" pitchFamily="2" charset="-52"/>
              </a:rPr>
              <a:t>використання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buClr>
                <a:srgbClr val="5FDAA6"/>
              </a:buClr>
              <a:buFont typeface="+mj-lt"/>
              <a:buAutoNum type="arabicPeriod"/>
            </a:pPr>
            <a:endParaRPr lang="ru-RU" sz="1400" b="0" dirty="0">
              <a:effectLst/>
              <a:latin typeface="Montserrat Medium" panose="00000600000000000000" pitchFamily="2" charset="-52"/>
            </a:endParaRPr>
          </a:p>
          <a:p>
            <a:pPr marL="342900" indent="-342900">
              <a:buClr>
                <a:srgbClr val="5FDAA6"/>
              </a:buClr>
              <a:buFont typeface="+mj-lt"/>
              <a:buAutoNum type="arabicPeriod"/>
            </a:pPr>
            <a:r>
              <a:rPr lang="ru-RU" sz="1400" dirty="0" err="1">
                <a:latin typeface="Montserrat Medium" panose="00000600000000000000" pitchFamily="2" charset="-52"/>
              </a:rPr>
              <a:t>виконання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мінімальних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цільових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показників</a:t>
            </a:r>
            <a:r>
              <a:rPr lang="ru-RU" sz="1400" dirty="0">
                <a:latin typeface="Montserrat Medium" panose="00000600000000000000" pitchFamily="2" charset="-52"/>
              </a:rPr>
              <a:t> (</a:t>
            </a:r>
            <a:r>
              <a:rPr lang="ru-RU" sz="1400" dirty="0" err="1">
                <a:latin typeface="Montserrat Medium" panose="00000600000000000000" pitchFamily="2" charset="-52"/>
              </a:rPr>
              <a:t>збирання</a:t>
            </a:r>
            <a:r>
              <a:rPr lang="ru-RU" sz="1400" dirty="0">
                <a:latin typeface="Montserrat Medium" panose="00000600000000000000" pitchFamily="2" charset="-52"/>
              </a:rPr>
              <a:t> і </a:t>
            </a:r>
            <a:r>
              <a:rPr lang="uk-UA" sz="1400" dirty="0">
                <a:latin typeface="Montserrat Medium" panose="00000600000000000000" pitchFamily="2" charset="-52"/>
              </a:rPr>
              <a:t>підготовки до повторного використання,</a:t>
            </a:r>
            <a:br>
              <a:rPr lang="uk-UA" sz="1400" dirty="0">
                <a:latin typeface="Montserrat Medium" panose="00000600000000000000" pitchFamily="2" charset="-52"/>
              </a:rPr>
            </a:br>
            <a:r>
              <a:rPr lang="uk-UA" sz="1400" dirty="0" err="1">
                <a:latin typeface="Montserrat Medium" panose="00000600000000000000" pitchFamily="2" charset="-52"/>
              </a:rPr>
              <a:t>рециклінгу</a:t>
            </a:r>
            <a:r>
              <a:rPr lang="uk-UA" sz="1400" dirty="0">
                <a:latin typeface="Montserrat Medium" panose="00000600000000000000" pitchFamily="2" charset="-52"/>
              </a:rPr>
              <a:t> та відновлення</a:t>
            </a:r>
            <a:r>
              <a:rPr lang="ru-RU" sz="1400" dirty="0">
                <a:latin typeface="Montserrat Medium" panose="00000600000000000000" pitchFamily="2" charset="-52"/>
              </a:rPr>
              <a:t>)</a:t>
            </a:r>
            <a:endParaRPr lang="ru-RU" sz="1400" b="0" dirty="0">
              <a:effectLst/>
              <a:latin typeface="Montserrat Medium" panose="00000600000000000000" pitchFamily="2" charset="-52"/>
            </a:endParaRPr>
          </a:p>
          <a:p>
            <a:pPr>
              <a:buClr>
                <a:srgbClr val="5FDAA6"/>
              </a:buClr>
            </a:pPr>
            <a:r>
              <a:rPr lang="ru-RU" sz="1400" dirty="0">
                <a:latin typeface="Montserrat Medium" panose="00000600000000000000" pitchFamily="2" charset="-52"/>
              </a:rPr>
              <a:t/>
            </a:r>
            <a:br>
              <a:rPr lang="ru-RU" sz="1400" dirty="0">
                <a:latin typeface="Montserrat Medium" panose="00000600000000000000" pitchFamily="2" charset="-52"/>
              </a:rPr>
            </a:br>
            <a:endParaRPr lang="en-US" sz="1400" dirty="0">
              <a:latin typeface="Montserrat Medium" panose="00000600000000000000" pitchFamily="2" charset="-52"/>
            </a:endParaRP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xmlns="" id="{48EC802D-6A23-734B-8555-9DD3B94A08B7}"/>
              </a:ext>
            </a:extLst>
          </p:cNvPr>
          <p:cNvSpPr/>
          <p:nvPr/>
        </p:nvSpPr>
        <p:spPr>
          <a:xfrm>
            <a:off x="803275" y="2136453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97BCAD7F-BB19-437B-A84D-1447CEBDF8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87" y="2219266"/>
            <a:ext cx="311480" cy="416535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xmlns="" id="{A290A952-6F88-4CD4-343D-B200AB5952B9}"/>
              </a:ext>
            </a:extLst>
          </p:cNvPr>
          <p:cNvSpPr/>
          <p:nvPr/>
        </p:nvSpPr>
        <p:spPr>
          <a:xfrm>
            <a:off x="803275" y="3422837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xmlns="" id="{B2B5DB42-4714-22E7-1D7E-A744CE6C2A84}"/>
              </a:ext>
            </a:extLst>
          </p:cNvPr>
          <p:cNvSpPr/>
          <p:nvPr/>
        </p:nvSpPr>
        <p:spPr>
          <a:xfrm>
            <a:off x="803275" y="5018071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E1F9539-65CA-49AF-9ED8-48A0E1A050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2" y="3504050"/>
            <a:ext cx="346297" cy="426653"/>
          </a:xfrm>
          <a:prstGeom prst="rect">
            <a:avLst/>
          </a:prstGeom>
        </p:spPr>
      </p:pic>
      <p:pic>
        <p:nvPicPr>
          <p:cNvPr id="13" name="Рисунок 2">
            <a:extLst>
              <a:ext uri="{FF2B5EF4-FFF2-40B4-BE49-F238E27FC236}">
                <a16:creationId xmlns:a16="http://schemas.microsoft.com/office/drawing/2014/main" xmlns="" id="{5A095EBE-F596-D74F-BCBC-9E9655055D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4" y="5067890"/>
            <a:ext cx="470627" cy="48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53B1D0FC-21CE-5571-8947-479D3B7E8404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pic>
        <p:nvPicPr>
          <p:cNvPr id="3" name="Рисунок 2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D6CCF2AF-055A-7864-BEE7-5F2A8149A6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6104E0-1200-4705-BB2F-2D8CC67DBB79}"/>
              </a:ext>
            </a:extLst>
          </p:cNvPr>
          <p:cNvSpPr txBox="1"/>
          <p:nvPr/>
        </p:nvSpPr>
        <p:spPr>
          <a:xfrm>
            <a:off x="701808" y="4442756"/>
            <a:ext cx="2402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tserrat ExtraBold" panose="00000900000000000000" pitchFamily="2" charset="-52"/>
              </a:rPr>
              <a:t>КОЛЕКТИВНО</a:t>
            </a:r>
            <a:endParaRPr lang="en-US" dirty="0">
              <a:latin typeface="Montserrat ExtraBold" panose="000009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E1FE55-54C8-4CEB-9F01-7AB87B11E9F3}"/>
              </a:ext>
            </a:extLst>
          </p:cNvPr>
          <p:cNvSpPr txBox="1"/>
          <p:nvPr/>
        </p:nvSpPr>
        <p:spPr>
          <a:xfrm>
            <a:off x="701808" y="2169887"/>
            <a:ext cx="328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tserrat ExtraBold" panose="00000900000000000000" pitchFamily="2" charset="-52"/>
              </a:rPr>
              <a:t>ІНДИВІДУАЛЬНО</a:t>
            </a:r>
            <a:endParaRPr lang="en-US" dirty="0">
              <a:latin typeface="Montserrat ExtraBold" panose="000009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CA492A8-0635-4B56-A34A-2EFE8F8C531D}"/>
              </a:ext>
            </a:extLst>
          </p:cNvPr>
          <p:cNvSpPr txBox="1"/>
          <p:nvPr/>
        </p:nvSpPr>
        <p:spPr>
          <a:xfrm>
            <a:off x="701808" y="4777852"/>
            <a:ext cx="5670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</a:rPr>
              <a:t>шляхом </a:t>
            </a:r>
            <a:r>
              <a:rPr lang="ru-RU" sz="1400" dirty="0" err="1">
                <a:latin typeface="Montserrat Medium" panose="00000600000000000000" pitchFamily="2" charset="-52"/>
              </a:rPr>
              <a:t>створення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Організації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колективної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розширеної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відповідальності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виробників</a:t>
            </a:r>
            <a:r>
              <a:rPr lang="ru-RU" sz="1400" dirty="0">
                <a:latin typeface="Montserrat Medium" panose="00000600000000000000" pitchFamily="2" charset="-52"/>
              </a:rPr>
              <a:t> (ОКРВВ) ((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створюється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виробниками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,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які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спільно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вводять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 в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обіг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 не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менше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 10% ЕЕО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від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загальної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маси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 ЕЕО,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що</a:t>
            </a:r>
            <a:r>
              <a:rPr lang="ru-RU" sz="1400" dirty="0">
                <a:effectLst/>
                <a:latin typeface="Montserrat Medium" panose="00000600000000000000" pitchFamily="2" charset="-52"/>
              </a:rPr>
              <a:t> вводиться на </a:t>
            </a:r>
            <a:r>
              <a:rPr lang="ru-RU" sz="1400" dirty="0" err="1">
                <a:effectLst/>
                <a:latin typeface="Montserrat Medium" panose="00000600000000000000" pitchFamily="2" charset="-52"/>
              </a:rPr>
              <a:t>ринок</a:t>
            </a:r>
            <a:r>
              <a:rPr lang="uk-UA" sz="1400" dirty="0">
                <a:latin typeface="Montserrat Medium" panose="00000600000000000000" pitchFamily="2" charset="-52"/>
              </a:rPr>
              <a:t>)</a:t>
            </a:r>
            <a:endParaRPr lang="en-US" sz="1400" dirty="0">
              <a:latin typeface="Montserrat Medium" panose="000006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EDB358-86DC-48D6-A6EE-BEE7E94DBD7B}"/>
              </a:ext>
            </a:extLst>
          </p:cNvPr>
          <p:cNvSpPr txBox="1"/>
          <p:nvPr/>
        </p:nvSpPr>
        <p:spPr>
          <a:xfrm>
            <a:off x="719797" y="2539219"/>
            <a:ext cx="47461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 Medium" panose="00000600000000000000" pitchFamily="2" charset="-52"/>
              </a:rPr>
              <a:t>шляхом </a:t>
            </a:r>
            <a:r>
              <a:rPr lang="ru-RU" sz="1400" dirty="0" err="1">
                <a:latin typeface="Montserrat Medium" panose="00000600000000000000" pitchFamily="2" charset="-52"/>
              </a:rPr>
              <a:t>створення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Організації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індивідуальної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розширеної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відповідальності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виробників</a:t>
            </a:r>
            <a:r>
              <a:rPr lang="ru-RU" sz="1400" dirty="0">
                <a:latin typeface="Montserrat Medium" panose="00000600000000000000" pitchFamily="2" charset="-52"/>
              </a:rPr>
              <a:t> (ОІРВВ)</a:t>
            </a:r>
            <a:endParaRPr lang="ru-RU" sz="1400" b="0" dirty="0">
              <a:effectLst/>
              <a:latin typeface="Montserrat Medium" panose="00000600000000000000" pitchFamily="2" charset="-52"/>
            </a:endParaRPr>
          </a:p>
          <a:p>
            <a:r>
              <a:rPr lang="ru-RU" sz="1400" dirty="0">
                <a:latin typeface="Montserrat Medium" panose="00000600000000000000" pitchFamily="2" charset="-52"/>
              </a:rPr>
              <a:t/>
            </a:r>
            <a:br>
              <a:rPr lang="ru-RU" sz="1400" dirty="0">
                <a:latin typeface="Montserrat Medium" panose="00000600000000000000" pitchFamily="2" charset="-52"/>
              </a:rPr>
            </a:br>
            <a:endParaRPr lang="en-US" sz="1400" dirty="0">
              <a:latin typeface="Montserrat Medium" panose="000006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E8CC5A-5772-E8E3-1FF2-40BD7A979BE3}"/>
              </a:ext>
            </a:extLst>
          </p:cNvPr>
          <p:cNvSpPr txBox="1"/>
          <p:nvPr/>
        </p:nvSpPr>
        <p:spPr>
          <a:xfrm>
            <a:off x="701808" y="189136"/>
            <a:ext cx="7236969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СПОСОБИ ВИКОНАННЯ ЗОБОВ'ЯЗАНЬ ВИРОБНИКА</a:t>
            </a:r>
            <a:endParaRPr lang="uk-UA" sz="1815" dirty="0">
              <a:latin typeface="Montserrat ExtraBold" panose="00000900000000000000" pitchFamily="2" charset="-52"/>
            </a:endParaRP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3289E93E-5D37-EA0F-D6FC-41FA1FBB5474}"/>
              </a:ext>
            </a:extLst>
          </p:cNvPr>
          <p:cNvSpPr/>
          <p:nvPr/>
        </p:nvSpPr>
        <p:spPr>
          <a:xfrm>
            <a:off x="803275" y="1498428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8F90A333-7583-C5CE-66B6-9B8065D6F209}"/>
              </a:ext>
            </a:extLst>
          </p:cNvPr>
          <p:cNvSpPr/>
          <p:nvPr/>
        </p:nvSpPr>
        <p:spPr>
          <a:xfrm>
            <a:off x="785286" y="3749060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D93C19AF-1FB9-25E9-FEDF-C4509284AB65}"/>
              </a:ext>
            </a:extLst>
          </p:cNvPr>
          <p:cNvSpPr/>
          <p:nvPr/>
        </p:nvSpPr>
        <p:spPr>
          <a:xfrm>
            <a:off x="7312917" y="1057478"/>
            <a:ext cx="3748835" cy="5204777"/>
          </a:xfrm>
          <a:prstGeom prst="roundRect">
            <a:avLst>
              <a:gd name="adj" fmla="val 631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1154DDFC-E873-8192-D720-A22B4B20C39F}"/>
              </a:ext>
            </a:extLst>
          </p:cNvPr>
          <p:cNvSpPr/>
          <p:nvPr/>
        </p:nvSpPr>
        <p:spPr>
          <a:xfrm>
            <a:off x="7529795" y="1394935"/>
            <a:ext cx="2940261" cy="519590"/>
          </a:xfrm>
          <a:prstGeom prst="roundRect">
            <a:avLst>
              <a:gd name="adj" fmla="val 19311"/>
            </a:avLst>
          </a:prstGeom>
          <a:solidFill>
            <a:srgbClr val="5FDAA6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chemeClr val="tx1"/>
                </a:solidFill>
                <a:latin typeface="Montserrat ExtraBold" panose="00000900000000000000" pitchFamily="2" charset="-52"/>
              </a:rPr>
              <a:t>ОКРВВ та ОІРВВ</a:t>
            </a:r>
            <a:endParaRPr lang="en-US" sz="1800" b="1" dirty="0">
              <a:solidFill>
                <a:schemeClr val="tx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4D79CE0-A1EF-4C3C-9DFB-3C841EA334C9}"/>
              </a:ext>
            </a:extLst>
          </p:cNvPr>
          <p:cNvSpPr txBox="1"/>
          <p:nvPr/>
        </p:nvSpPr>
        <p:spPr>
          <a:xfrm>
            <a:off x="7529795" y="2354553"/>
            <a:ext cx="31305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Clr>
                <a:srgbClr val="5FDAA6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latin typeface="Montserrat Medium" panose="00000600000000000000" pitchFamily="2" charset="-52"/>
              </a:rPr>
              <a:t>Окремі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юридичні</a:t>
            </a:r>
            <a:r>
              <a:rPr lang="ru-RU" sz="1400" dirty="0">
                <a:latin typeface="Montserrat Medium" panose="00000600000000000000" pitchFamily="2" charset="-52"/>
              </a:rPr>
              <a:t> особи </a:t>
            </a:r>
            <a:r>
              <a:rPr lang="ru-RU" sz="1400" dirty="0" err="1">
                <a:latin typeface="Montserrat Medium" panose="00000600000000000000" pitchFamily="2" charset="-52"/>
              </a:rPr>
              <a:t>що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мають</a:t>
            </a:r>
            <a:r>
              <a:rPr lang="ru-RU" sz="1400" dirty="0">
                <a:latin typeface="Montserrat Medium" panose="00000600000000000000" pitchFamily="2" charset="-52"/>
              </a:rPr>
              <a:t> статус </a:t>
            </a:r>
            <a:r>
              <a:rPr lang="ru-RU" sz="1400" dirty="0" err="1">
                <a:latin typeface="Montserrat Medium" panose="00000600000000000000" pitchFamily="2" charset="-52"/>
              </a:rPr>
              <a:t>неприбутковості</a:t>
            </a:r>
            <a:r>
              <a:rPr lang="ru-RU" sz="1400" dirty="0">
                <a:latin typeface="Montserrat Medium" panose="00000600000000000000" pitchFamily="2" charset="-52"/>
              </a:rPr>
              <a:t> </a:t>
            </a:r>
          </a:p>
          <a:p>
            <a:pPr marL="285750" indent="-285750" fontAlgn="base">
              <a:buClr>
                <a:srgbClr val="5FDAA6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Montserrat Medium" panose="00000600000000000000" pitchFamily="2" charset="-52"/>
            </a:endParaRPr>
          </a:p>
          <a:p>
            <a:pPr marL="285750" indent="-285750" fontAlgn="base">
              <a:buClr>
                <a:srgbClr val="5FDAA6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latin typeface="Montserrat Medium" panose="00000600000000000000" pitchFamily="2" charset="-52"/>
              </a:rPr>
              <a:t>Реєструються</a:t>
            </a:r>
            <a:r>
              <a:rPr lang="ru-RU" sz="1400" dirty="0">
                <a:latin typeface="Montserrat Medium" panose="00000600000000000000" pitchFamily="2" charset="-52"/>
              </a:rPr>
              <a:t> у </a:t>
            </a:r>
            <a:r>
              <a:rPr lang="ru-RU" sz="1400" dirty="0" err="1">
                <a:latin typeface="Montserrat Medium" panose="00000600000000000000" pitchFamily="2" charset="-52"/>
              </a:rPr>
              <a:t>Реєстрі</a:t>
            </a:r>
            <a:r>
              <a:rPr lang="ru-RU" sz="1400" dirty="0">
                <a:latin typeface="Montserrat Medium" panose="00000600000000000000" pitchFamily="2" charset="-52"/>
              </a:rPr>
              <a:t> О</a:t>
            </a:r>
            <a:r>
              <a:rPr lang="en-US" sz="1400" dirty="0">
                <a:latin typeface="Montserrat Medium" panose="00000600000000000000" pitchFamily="2" charset="-52"/>
              </a:rPr>
              <a:t>K</a:t>
            </a:r>
            <a:r>
              <a:rPr lang="ru-RU" sz="1400" dirty="0">
                <a:latin typeface="Montserrat Medium" panose="00000600000000000000" pitchFamily="2" charset="-52"/>
              </a:rPr>
              <a:t>РВВ та ОІРВВ для </a:t>
            </a:r>
            <a:r>
              <a:rPr lang="ru-RU" sz="1400" dirty="0" err="1">
                <a:latin typeface="Montserrat Medium" panose="00000600000000000000" pitchFamily="2" charset="-52"/>
              </a:rPr>
              <a:t>продукції</a:t>
            </a:r>
            <a:r>
              <a:rPr lang="ru-RU" sz="1400" dirty="0">
                <a:latin typeface="Montserrat Medium" panose="00000600000000000000" pitchFamily="2" charset="-52"/>
              </a:rPr>
              <a:t>, на </a:t>
            </a:r>
            <a:r>
              <a:rPr lang="ru-RU" sz="1400" dirty="0" err="1">
                <a:latin typeface="Montserrat Medium" panose="00000600000000000000" pitchFamily="2" charset="-52"/>
              </a:rPr>
              <a:t>які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поширюються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системи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розширеної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відповідальності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виробника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285750" indent="-285750" fontAlgn="base">
              <a:buClr>
                <a:srgbClr val="5FDAA6"/>
              </a:buClr>
              <a:buFont typeface="Arial" panose="020B0604020202020204" pitchFamily="34" charset="0"/>
              <a:buChar char="•"/>
            </a:pPr>
            <a:endParaRPr lang="ru-RU" sz="1400" dirty="0">
              <a:latin typeface="Montserrat Medium" panose="00000600000000000000" pitchFamily="2" charset="-52"/>
            </a:endParaRPr>
          </a:p>
          <a:p>
            <a:pPr marL="285750" indent="-285750" fontAlgn="base">
              <a:buClr>
                <a:srgbClr val="5FDAA6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latin typeface="Montserrat Medium" panose="00000600000000000000" pitchFamily="2" charset="-52"/>
              </a:rPr>
              <a:t>Управління</a:t>
            </a:r>
            <a:r>
              <a:rPr lang="ru-RU" sz="1400" dirty="0">
                <a:latin typeface="Montserrat Medium" panose="00000600000000000000" pitchFamily="2" charset="-52"/>
              </a:rPr>
              <a:t> ними </a:t>
            </a:r>
            <a:r>
              <a:rPr lang="ru-RU" sz="1400" dirty="0" err="1">
                <a:latin typeface="Montserrat Medium" panose="00000600000000000000" pitchFamily="2" charset="-52"/>
              </a:rPr>
              <a:t>здійснюється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виключно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виробниками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продукції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285750" indent="-285750">
              <a:buClr>
                <a:srgbClr val="5FDAA6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Montserrat Medium" panose="00000600000000000000" pitchFamily="2" charset="-52"/>
            </a:endParaRPr>
          </a:p>
        </p:txBody>
      </p:sp>
      <p:pic>
        <p:nvPicPr>
          <p:cNvPr id="22" name="Графіка 21" descr="Group outline">
            <a:extLst>
              <a:ext uri="{FF2B5EF4-FFF2-40B4-BE49-F238E27FC236}">
                <a16:creationId xmlns:a16="http://schemas.microsoft.com/office/drawing/2014/main" xmlns="" id="{18E62282-00B3-3313-2D89-71DAD78D5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6782" y="3782352"/>
            <a:ext cx="515578" cy="515578"/>
          </a:xfrm>
          <a:prstGeom prst="rect">
            <a:avLst/>
          </a:prstGeom>
        </p:spPr>
      </p:pic>
      <p:pic>
        <p:nvPicPr>
          <p:cNvPr id="24" name="Графіка 23" descr="Share outline">
            <a:extLst>
              <a:ext uri="{FF2B5EF4-FFF2-40B4-BE49-F238E27FC236}">
                <a16:creationId xmlns:a16="http://schemas.microsoft.com/office/drawing/2014/main" xmlns="" id="{6992C868-5431-52FC-9065-6B5B20C5F5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5286" y="1511813"/>
            <a:ext cx="582163" cy="58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93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326E576A-AFA4-0DC9-D504-121E2D9730C5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pic>
        <p:nvPicPr>
          <p:cNvPr id="3" name="Рисунок 2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8433BEDB-10D1-90BC-341D-17A2DEBF9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33869B3-232F-4D0B-B7DE-E2B0763F2F62}"/>
              </a:ext>
            </a:extLst>
          </p:cNvPr>
          <p:cNvSpPr txBox="1"/>
          <p:nvPr/>
        </p:nvSpPr>
        <p:spPr>
          <a:xfrm>
            <a:off x="1385437" y="3769632"/>
            <a:ext cx="87686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FDAA6"/>
              </a:buClr>
            </a:pPr>
            <a:r>
              <a:rPr lang="ru-RU" dirty="0" err="1">
                <a:latin typeface="Montserrat Medium" panose="00000600000000000000" pitchFamily="2" charset="-52"/>
              </a:rPr>
              <a:t>надавати</a:t>
            </a:r>
            <a:r>
              <a:rPr lang="ru-RU" dirty="0">
                <a:latin typeface="Montserrat Medium" panose="00000600000000000000" pitchFamily="2" charset="-52"/>
              </a:rPr>
              <a:t> ОКРВВ </a:t>
            </a:r>
            <a:r>
              <a:rPr lang="ru-RU" dirty="0" err="1">
                <a:latin typeface="Montserrat Medium" panose="00000600000000000000" pitchFamily="2" charset="-52"/>
              </a:rPr>
              <a:t>інформацію</a:t>
            </a:r>
            <a:r>
              <a:rPr lang="ru-RU" dirty="0">
                <a:latin typeface="Montserrat Medium" panose="00000600000000000000" pitchFamily="2" charset="-52"/>
              </a:rPr>
              <a:t> про </a:t>
            </a:r>
            <a:r>
              <a:rPr lang="ru-RU" dirty="0" err="1">
                <a:latin typeface="Montserrat Medium" panose="00000600000000000000" pitchFamily="2" charset="-52"/>
              </a:rPr>
              <a:t>масу</a:t>
            </a:r>
            <a:r>
              <a:rPr lang="ru-RU" dirty="0">
                <a:latin typeface="Montserrat Medium" panose="00000600000000000000" pitchFamily="2" charset="-52"/>
              </a:rPr>
              <a:t> EEO </a:t>
            </a:r>
            <a:r>
              <a:rPr lang="ru-RU" dirty="0" err="1">
                <a:latin typeface="Montserrat Medium" panose="00000600000000000000" pitchFamily="2" charset="-52"/>
              </a:rPr>
              <a:t>введеного</a:t>
            </a:r>
            <a:r>
              <a:rPr lang="ru-RU" dirty="0">
                <a:latin typeface="Montserrat Medium" panose="00000600000000000000" pitchFamily="2" charset="-52"/>
              </a:rPr>
              <a:t> ними в </a:t>
            </a:r>
            <a:r>
              <a:rPr lang="ru-RU" dirty="0" err="1">
                <a:latin typeface="Montserrat Medium" panose="00000600000000000000" pitchFamily="2" charset="-52"/>
              </a:rPr>
              <a:t>обіг</a:t>
            </a:r>
            <a:endParaRPr lang="ru-RU" dirty="0">
              <a:latin typeface="Montserrat Medium" panose="00000600000000000000" pitchFamily="2" charset="-52"/>
            </a:endParaRPr>
          </a:p>
          <a:p>
            <a:pPr>
              <a:buClr>
                <a:srgbClr val="5FDAA6"/>
              </a:buClr>
            </a:pPr>
            <a:endParaRPr lang="en-US" b="0" dirty="0">
              <a:effectLst/>
              <a:latin typeface="Montserrat Medium" panose="00000600000000000000" pitchFamily="2" charset="-52"/>
            </a:endParaRPr>
          </a:p>
          <a:p>
            <a:pPr>
              <a:buClr>
                <a:srgbClr val="5FDAA6"/>
              </a:buClr>
            </a:pPr>
            <a:endParaRPr lang="ru-RU" b="0" dirty="0">
              <a:effectLst/>
              <a:latin typeface="Montserrat Medium" panose="00000600000000000000" pitchFamily="2" charset="-52"/>
            </a:endParaRPr>
          </a:p>
          <a:p>
            <a:pPr>
              <a:buClr>
                <a:srgbClr val="5FDAA6"/>
              </a:buClr>
            </a:pPr>
            <a:r>
              <a:rPr lang="ru-RU" dirty="0" err="1">
                <a:latin typeface="Montserrat Medium" panose="00000600000000000000" pitchFamily="2" charset="-52"/>
              </a:rPr>
              <a:t>сплачувати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внески</a:t>
            </a:r>
            <a:r>
              <a:rPr lang="ru-RU" dirty="0">
                <a:latin typeface="Montserrat Medium" panose="00000600000000000000" pitchFamily="2" charset="-52"/>
              </a:rPr>
              <a:t> до ОКРВВ </a:t>
            </a:r>
            <a:r>
              <a:rPr lang="ru-RU" dirty="0" err="1">
                <a:latin typeface="Montserrat Medium" panose="00000600000000000000" pitchFamily="2" charset="-52"/>
              </a:rPr>
              <a:t>залежно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від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маси</a:t>
            </a:r>
            <a:r>
              <a:rPr lang="ru-RU" dirty="0">
                <a:latin typeface="Montserrat Medium" panose="00000600000000000000" pitchFamily="2" charset="-52"/>
              </a:rPr>
              <a:t> EEO, яке вводиться ними в </a:t>
            </a:r>
            <a:r>
              <a:rPr lang="ru-RU" dirty="0" err="1">
                <a:latin typeface="Montserrat Medium" panose="00000600000000000000" pitchFamily="2" charset="-52"/>
              </a:rPr>
              <a:t>обіг</a:t>
            </a:r>
            <a:r>
              <a:rPr lang="ru-RU" dirty="0">
                <a:latin typeface="Montserrat Medium" panose="00000600000000000000" pitchFamily="2" charset="-52"/>
              </a:rPr>
              <a:t>, для </a:t>
            </a:r>
            <a:r>
              <a:rPr lang="ru-RU" dirty="0" err="1">
                <a:latin typeface="Montserrat Medium" panose="00000600000000000000" pitchFamily="2" charset="-52"/>
              </a:rPr>
              <a:t>покриття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витрат</a:t>
            </a:r>
            <a:r>
              <a:rPr lang="ru-RU" dirty="0">
                <a:latin typeface="Montserrat Medium" panose="00000600000000000000" pitchFamily="2" charset="-52"/>
              </a:rPr>
              <a:t> на </a:t>
            </a:r>
            <a:r>
              <a:rPr lang="ru-RU" dirty="0" err="1">
                <a:latin typeface="Montserrat Medium" panose="00000600000000000000" pitchFamily="2" charset="-52"/>
              </a:rPr>
              <a:t>виконання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зобов’язань</a:t>
            </a:r>
            <a:endParaRPr lang="ru-RU" dirty="0">
              <a:latin typeface="Montserrat Medium" panose="00000600000000000000" pitchFamily="2" charset="-52"/>
            </a:endParaRPr>
          </a:p>
          <a:p>
            <a:pPr>
              <a:buClr>
                <a:srgbClr val="5FDAA6"/>
              </a:buClr>
            </a:pPr>
            <a:endParaRPr lang="en-US" b="0" dirty="0">
              <a:effectLst/>
              <a:latin typeface="Montserrat Medium" panose="00000600000000000000" pitchFamily="2" charset="-52"/>
            </a:endParaRPr>
          </a:p>
          <a:p>
            <a:pPr>
              <a:buClr>
                <a:srgbClr val="5FDAA6"/>
              </a:buClr>
            </a:pPr>
            <a:endParaRPr lang="ru-RU" b="0" dirty="0">
              <a:effectLst/>
              <a:latin typeface="Montserrat Medium" panose="00000600000000000000" pitchFamily="2" charset="-52"/>
            </a:endParaRPr>
          </a:p>
          <a:p>
            <a:pPr>
              <a:buClr>
                <a:srgbClr val="5FDAA6"/>
              </a:buClr>
            </a:pPr>
            <a:r>
              <a:rPr lang="ru-RU" dirty="0" err="1">
                <a:latin typeface="Montserrat Medium" panose="00000600000000000000" pitchFamily="2" charset="-52"/>
              </a:rPr>
              <a:t>приймати</a:t>
            </a:r>
            <a:r>
              <a:rPr lang="ru-RU" dirty="0">
                <a:latin typeface="Montserrat Medium" panose="00000600000000000000" pitchFamily="2" charset="-52"/>
              </a:rPr>
              <a:t> в члени </a:t>
            </a:r>
            <a:r>
              <a:rPr lang="ru-RU" dirty="0" err="1">
                <a:latin typeface="Montserrat Medium" panose="00000600000000000000" pitchFamily="2" charset="-52"/>
              </a:rPr>
              <a:t>виробників</a:t>
            </a:r>
            <a:r>
              <a:rPr lang="ru-RU" dirty="0">
                <a:latin typeface="Montserrat Medium" panose="00000600000000000000" pitchFamily="2" charset="-52"/>
              </a:rPr>
              <a:t>, </a:t>
            </a:r>
            <a:r>
              <a:rPr lang="ru-RU" dirty="0" err="1">
                <a:latin typeface="Montserrat Medium" panose="00000600000000000000" pitchFamily="2" charset="-52"/>
              </a:rPr>
              <a:t>які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відповідають</a:t>
            </a:r>
            <a:r>
              <a:rPr lang="ru-RU" dirty="0">
                <a:latin typeface="Montserrat Medium" panose="00000600000000000000" pitchFamily="2" charset="-52"/>
              </a:rPr>
              <a:t> </a:t>
            </a:r>
            <a:r>
              <a:rPr lang="ru-RU" dirty="0" err="1">
                <a:latin typeface="Montserrat Medium" panose="00000600000000000000" pitchFamily="2" charset="-52"/>
              </a:rPr>
              <a:t>умовам</a:t>
            </a:r>
            <a:r>
              <a:rPr lang="ru-RU" dirty="0">
                <a:latin typeface="Montserrat Medium" panose="00000600000000000000" pitchFamily="2" charset="-52"/>
              </a:rPr>
              <a:t> членства </a:t>
            </a:r>
            <a:endParaRPr lang="ru-RU" b="0" dirty="0">
              <a:effectLst/>
              <a:latin typeface="Montserrat Medium" panose="00000600000000000000" pitchFamily="2" charset="-52"/>
            </a:endParaRPr>
          </a:p>
          <a:p>
            <a:pPr>
              <a:buClr>
                <a:srgbClr val="5FDAA6"/>
              </a:buClr>
            </a:pPr>
            <a:endParaRPr lang="en-US" dirty="0">
              <a:latin typeface="Montserrat Medium" panose="000006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7E123B1-D0F6-E8CE-621D-51825FE69686}"/>
              </a:ext>
            </a:extLst>
          </p:cNvPr>
          <p:cNvSpPr txBox="1"/>
          <p:nvPr/>
        </p:nvSpPr>
        <p:spPr>
          <a:xfrm>
            <a:off x="701808" y="189136"/>
            <a:ext cx="8627930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ОКРВВ ЗАТВЕРДЖУЄ СТАТУТ, ЯКИМ ВСТАНОВЛЮЮТЬСЯ:</a:t>
            </a:r>
            <a:endParaRPr lang="uk-UA" sz="1815" dirty="0">
              <a:latin typeface="Montserrat ExtraBold" panose="00000900000000000000" pitchFamily="2" charset="-52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9D3628CF-656B-A7A2-EA08-832DE21528EF}"/>
              </a:ext>
            </a:extLst>
          </p:cNvPr>
          <p:cNvSpPr/>
          <p:nvPr/>
        </p:nvSpPr>
        <p:spPr>
          <a:xfrm>
            <a:off x="1094357" y="1175967"/>
            <a:ext cx="4896722" cy="1253990"/>
          </a:xfrm>
          <a:prstGeom prst="roundRect">
            <a:avLst>
              <a:gd name="adj" fmla="val 1200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xmlns="" id="{65EA7609-C0E5-DAD3-0A2E-F4A20F10BD01}"/>
              </a:ext>
            </a:extLst>
          </p:cNvPr>
          <p:cNvSpPr/>
          <p:nvPr/>
        </p:nvSpPr>
        <p:spPr>
          <a:xfrm>
            <a:off x="6642864" y="1175967"/>
            <a:ext cx="4896722" cy="1253990"/>
          </a:xfrm>
          <a:prstGeom prst="roundRect">
            <a:avLst>
              <a:gd name="adj" fmla="val 1200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5E154C-4E2B-4C11-9156-FAFDE885C1C7}"/>
              </a:ext>
            </a:extLst>
          </p:cNvPr>
          <p:cNvSpPr txBox="1"/>
          <p:nvPr/>
        </p:nvSpPr>
        <p:spPr>
          <a:xfrm>
            <a:off x="1544658" y="1414294"/>
            <a:ext cx="399611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 Medium" panose="00000600000000000000" pitchFamily="2" charset="-52"/>
              </a:rPr>
              <a:t>порядок </a:t>
            </a:r>
            <a:r>
              <a:rPr lang="ru-RU" sz="1400" dirty="0" err="1">
                <a:latin typeface="Montserrat Medium" panose="00000600000000000000" pitchFamily="2" charset="-52"/>
              </a:rPr>
              <a:t>утворення</a:t>
            </a:r>
            <a:r>
              <a:rPr lang="ru-RU" sz="1400" dirty="0">
                <a:latin typeface="Montserrat Medium" panose="00000600000000000000" pitchFamily="2" charset="-52"/>
              </a:rPr>
              <a:t>,</a:t>
            </a:r>
            <a:endParaRPr lang="en-US" sz="1400" dirty="0">
              <a:latin typeface="Montserrat Medium" panose="00000600000000000000" pitchFamily="2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 Medium" panose="00000600000000000000" pitchFamily="2" charset="-52"/>
              </a:rPr>
              <a:t>склад </a:t>
            </a:r>
            <a:r>
              <a:rPr lang="ru-RU" sz="1400" dirty="0" err="1">
                <a:latin typeface="Montserrat Medium" panose="00000600000000000000" pitchFamily="2" charset="-52"/>
              </a:rPr>
              <a:t>органів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управління</a:t>
            </a:r>
            <a:r>
              <a:rPr lang="ru-RU" sz="1400" dirty="0">
                <a:latin typeface="Montserrat Medium" panose="00000600000000000000" pitchFamily="2" charset="-52"/>
              </a:rPr>
              <a:t> та </a:t>
            </a:r>
            <a:r>
              <a:rPr lang="ru-RU" sz="1400" dirty="0" err="1">
                <a:latin typeface="Montserrat Medium" panose="00000600000000000000" pitchFamily="2" charset="-52"/>
              </a:rPr>
              <a:t>їх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компетенція</a:t>
            </a:r>
            <a:r>
              <a:rPr lang="ru-RU" sz="1400" dirty="0">
                <a:latin typeface="Montserrat Medium" panose="00000600000000000000" pitchFamily="2" charset="-52"/>
              </a:rPr>
              <a:t>;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 Medium" panose="00000600000000000000" pitchFamily="2" charset="-52"/>
              </a:rPr>
              <a:t>порядок </a:t>
            </a:r>
            <a:r>
              <a:rPr lang="ru-RU" sz="1400" dirty="0" err="1">
                <a:latin typeface="Montserrat Medium" panose="00000600000000000000" pitchFamily="2" charset="-52"/>
              </a:rPr>
              <a:t>прийняття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рішень</a:t>
            </a:r>
            <a:r>
              <a:rPr lang="ru-RU" sz="1400" dirty="0">
                <a:latin typeface="Montserrat Medium" panose="00000600000000000000" pitchFamily="2" charset="-52"/>
              </a:rPr>
              <a:t>;</a:t>
            </a:r>
            <a:endParaRPr lang="ru-RU" sz="1400" dirty="0">
              <a:effectLst/>
              <a:latin typeface="Montserrat Medium" panose="00000600000000000000" pitchFamily="2" charset="-52"/>
            </a:endParaRPr>
          </a:p>
          <a:p>
            <a:r>
              <a:rPr lang="ru-RU" b="1" dirty="0">
                <a:latin typeface="Montserrat Medium" panose="00000600000000000000" pitchFamily="2" charset="-52"/>
              </a:rPr>
              <a:t/>
            </a:r>
            <a:br>
              <a:rPr lang="ru-RU" b="1" dirty="0">
                <a:latin typeface="Montserrat Medium" panose="00000600000000000000" pitchFamily="2" charset="-52"/>
              </a:rPr>
            </a:br>
            <a:endParaRPr lang="en-US" b="1" dirty="0">
              <a:latin typeface="Montserrat Medium" panose="000006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4A58F3-AD10-4631-AA9A-A46980B5EEA6}"/>
              </a:ext>
            </a:extLst>
          </p:cNvPr>
          <p:cNvSpPr txBox="1"/>
          <p:nvPr/>
        </p:nvSpPr>
        <p:spPr>
          <a:xfrm>
            <a:off x="7087188" y="1414294"/>
            <a:ext cx="4008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 Medium" panose="00000600000000000000" pitchFamily="2" charset="-52"/>
              </a:rPr>
              <a:t>порядок </a:t>
            </a:r>
            <a:r>
              <a:rPr lang="ru-RU" sz="1400" dirty="0" err="1">
                <a:latin typeface="Montserrat Medium" panose="00000600000000000000" pitchFamily="2" charset="-52"/>
              </a:rPr>
              <a:t>набуття</a:t>
            </a:r>
            <a:r>
              <a:rPr lang="ru-RU" sz="1400" dirty="0">
                <a:latin typeface="Montserrat Medium" panose="00000600000000000000" pitchFamily="2" charset="-52"/>
              </a:rPr>
              <a:t> та </a:t>
            </a:r>
            <a:r>
              <a:rPr lang="ru-RU" sz="1400" dirty="0" err="1">
                <a:latin typeface="Montserrat Medium" panose="00000600000000000000" pitchFamily="2" charset="-52"/>
              </a:rPr>
              <a:t>припинення</a:t>
            </a:r>
            <a:r>
              <a:rPr lang="ru-RU" sz="1400" dirty="0">
                <a:latin typeface="Montserrat Medium" panose="00000600000000000000" pitchFamily="2" charset="-52"/>
              </a:rPr>
              <a:t> членства;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Montserrat Medium" panose="00000600000000000000" pitchFamily="2" charset="-52"/>
              </a:rPr>
              <a:t>права та </a:t>
            </a:r>
            <a:r>
              <a:rPr lang="ru-RU" sz="1400" dirty="0" err="1">
                <a:latin typeface="Montserrat Medium" panose="00000600000000000000" pitchFamily="2" charset="-52"/>
              </a:rPr>
              <a:t>обов’язки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членів</a:t>
            </a:r>
            <a:r>
              <a:rPr lang="ru-RU" sz="1400" dirty="0">
                <a:latin typeface="Montserrat Medium" panose="00000600000000000000" pitchFamily="2" charset="-52"/>
              </a:rPr>
              <a:t>.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xmlns="" id="{1CAF9A90-883D-DCCA-150B-D9B9E1C0C436}"/>
              </a:ext>
            </a:extLst>
          </p:cNvPr>
          <p:cNvSpPr/>
          <p:nvPr/>
        </p:nvSpPr>
        <p:spPr>
          <a:xfrm>
            <a:off x="803275" y="1449538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xmlns="" id="{0488FB4B-FBAE-BED8-2505-7B1B77620ACC}"/>
              </a:ext>
            </a:extLst>
          </p:cNvPr>
          <p:cNvSpPr/>
          <p:nvPr/>
        </p:nvSpPr>
        <p:spPr>
          <a:xfrm>
            <a:off x="6360966" y="1449538"/>
            <a:ext cx="582162" cy="582162"/>
          </a:xfrm>
          <a:prstGeom prst="roundRect">
            <a:avLst/>
          </a:prstGeom>
          <a:solidFill>
            <a:srgbClr val="5FDA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C7C3011-A946-49C7-9B44-E01A9A15E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8" y="1524729"/>
            <a:ext cx="391547" cy="43031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еда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93276044-3FD8-40F0-9988-46E6331922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78" y="1539793"/>
            <a:ext cx="357537" cy="357537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xmlns="" id="{9AF08C67-751A-0306-83E9-0AEC356B0ADC}"/>
              </a:ext>
            </a:extLst>
          </p:cNvPr>
          <p:cNvSpPr/>
          <p:nvPr/>
        </p:nvSpPr>
        <p:spPr>
          <a:xfrm>
            <a:off x="1094356" y="2978499"/>
            <a:ext cx="5706224" cy="519590"/>
          </a:xfrm>
          <a:prstGeom prst="roundRect">
            <a:avLst>
              <a:gd name="adj" fmla="val 19311"/>
            </a:avLst>
          </a:prstGeom>
          <a:solidFill>
            <a:srgbClr val="5FDAA6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>
                <a:solidFill>
                  <a:schemeClr val="tx1"/>
                </a:solidFill>
                <a:latin typeface="Montserrat ExtraBold" panose="00000900000000000000" pitchFamily="2" charset="-52"/>
              </a:rPr>
              <a:t>ВИРОБНИКИ-ЧЛЕНИ ОКРВВ ЗОБОВ’ЯЗАНІ:</a:t>
            </a:r>
            <a:endParaRPr lang="en-US" sz="1800" b="1" dirty="0">
              <a:solidFill>
                <a:schemeClr val="tx1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22" name="Графіка 21" descr="Badge Tick1 outline">
            <a:extLst>
              <a:ext uri="{FF2B5EF4-FFF2-40B4-BE49-F238E27FC236}">
                <a16:creationId xmlns:a16="http://schemas.microsoft.com/office/drawing/2014/main" xmlns="" id="{2DB8EF52-7D50-0A7C-4849-B9E5BE3671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6295" y="3818573"/>
            <a:ext cx="335867" cy="335867"/>
          </a:xfrm>
          <a:prstGeom prst="rect">
            <a:avLst/>
          </a:prstGeom>
        </p:spPr>
      </p:pic>
      <p:pic>
        <p:nvPicPr>
          <p:cNvPr id="23" name="Графіка 22" descr="Badge Tick1 outline">
            <a:extLst>
              <a:ext uri="{FF2B5EF4-FFF2-40B4-BE49-F238E27FC236}">
                <a16:creationId xmlns:a16="http://schemas.microsoft.com/office/drawing/2014/main" xmlns="" id="{BF11EC3A-8086-B250-D658-6FC261C1B1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6294" y="4762457"/>
            <a:ext cx="335867" cy="335867"/>
          </a:xfrm>
          <a:prstGeom prst="rect">
            <a:avLst/>
          </a:prstGeom>
        </p:spPr>
      </p:pic>
      <p:pic>
        <p:nvPicPr>
          <p:cNvPr id="24" name="Графіка 23" descr="Badge Tick1 outline">
            <a:extLst>
              <a:ext uri="{FF2B5EF4-FFF2-40B4-BE49-F238E27FC236}">
                <a16:creationId xmlns:a16="http://schemas.microsoft.com/office/drawing/2014/main" xmlns="" id="{51E49239-38E7-E4BB-F6D6-8E198E7D44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6294" y="5727881"/>
            <a:ext cx="335867" cy="3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2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5EF90219-DA04-2106-788E-CE4EDC7BAAF8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pic>
        <p:nvPicPr>
          <p:cNvPr id="3" name="Рисунок 2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20474340-07E4-FF04-DB1C-329E02976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F14213-16DD-2C9B-AA74-6D226B6A8027}"/>
              </a:ext>
            </a:extLst>
          </p:cNvPr>
          <p:cNvSpPr txBox="1"/>
          <p:nvPr/>
        </p:nvSpPr>
        <p:spPr>
          <a:xfrm>
            <a:off x="701808" y="189136"/>
            <a:ext cx="8627930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ЗВІТНІСТЬ</a:t>
            </a:r>
            <a:endParaRPr lang="uk-UA" sz="1815" dirty="0">
              <a:latin typeface="Montserrat ExtraBold" panose="00000900000000000000" pitchFamily="2" charset="-52"/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47472B11-519F-A2B9-B3BF-24CD2AADB6B6}"/>
              </a:ext>
            </a:extLst>
          </p:cNvPr>
          <p:cNvSpPr/>
          <p:nvPr/>
        </p:nvSpPr>
        <p:spPr>
          <a:xfrm>
            <a:off x="1712818" y="1522817"/>
            <a:ext cx="8766361" cy="564376"/>
          </a:xfrm>
          <a:prstGeom prst="roundRect">
            <a:avLst>
              <a:gd name="adj" fmla="val 19311"/>
            </a:avLst>
          </a:prstGeom>
          <a:solidFill>
            <a:srgbClr val="5FDAA6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Montserrat ExtraBold" panose="00000900000000000000" pitchFamily="2" charset="-52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Montserrat ExtraBold" panose="00000900000000000000" pitchFamily="2" charset="-52"/>
              </a:rPr>
              <a:t>ІНФОРМАЦІЙНА СИСТЕМА УПРАВЛІННЯ ВІДХОДАМИ</a:t>
            </a:r>
            <a:r>
              <a:rPr lang="ru-RU" sz="2400" b="1" dirty="0">
                <a:solidFill>
                  <a:schemeClr val="tx1"/>
                </a:solidFill>
                <a:latin typeface="Montserrat ExtraBold" panose="00000900000000000000" pitchFamily="2" charset="-52"/>
              </a:rPr>
              <a:t>»</a:t>
            </a:r>
            <a:endParaRPr lang="ru-RU" sz="2400" b="1" dirty="0">
              <a:solidFill>
                <a:schemeClr val="tx1"/>
              </a:solidFill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xmlns="" id="{C35FD576-C4B0-B97F-62C8-117EB843AB3C}"/>
              </a:ext>
            </a:extLst>
          </p:cNvPr>
          <p:cNvSpPr/>
          <p:nvPr/>
        </p:nvSpPr>
        <p:spPr>
          <a:xfrm>
            <a:off x="2060509" y="2384682"/>
            <a:ext cx="2398395" cy="2644518"/>
          </a:xfrm>
          <a:prstGeom prst="roundRect">
            <a:avLst>
              <a:gd name="adj" fmla="val 1200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xmlns="" id="{FE0728C7-D7A4-FBEC-70C8-94044A7A4D50}"/>
              </a:ext>
            </a:extLst>
          </p:cNvPr>
          <p:cNvSpPr/>
          <p:nvPr/>
        </p:nvSpPr>
        <p:spPr>
          <a:xfrm>
            <a:off x="4896803" y="2384682"/>
            <a:ext cx="2398395" cy="2644518"/>
          </a:xfrm>
          <a:prstGeom prst="roundRect">
            <a:avLst>
              <a:gd name="adj" fmla="val 1200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xmlns="" id="{04B9AB15-8249-687C-F2DD-C2FBDFC1ED3F}"/>
              </a:ext>
            </a:extLst>
          </p:cNvPr>
          <p:cNvSpPr/>
          <p:nvPr/>
        </p:nvSpPr>
        <p:spPr>
          <a:xfrm>
            <a:off x="7733097" y="2384682"/>
            <a:ext cx="2398395" cy="2644518"/>
          </a:xfrm>
          <a:prstGeom prst="roundRect">
            <a:avLst>
              <a:gd name="adj" fmla="val 1200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F61FAC6-D818-4F75-ACEC-ADD88D086D40}"/>
              </a:ext>
            </a:extLst>
          </p:cNvPr>
          <p:cNvSpPr txBox="1"/>
          <p:nvPr/>
        </p:nvSpPr>
        <p:spPr>
          <a:xfrm>
            <a:off x="2269266" y="2832327"/>
            <a:ext cx="1980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C000"/>
              </a:buClr>
            </a:pPr>
            <a:r>
              <a:rPr lang="ru-RU" sz="1400" dirty="0" err="1">
                <a:latin typeface="Montserrat Medium" panose="00000600000000000000" pitchFamily="2" charset="-52"/>
              </a:rPr>
              <a:t>Суб’єкти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господарювання</a:t>
            </a:r>
            <a:r>
              <a:rPr lang="ru-RU" sz="1400" dirty="0">
                <a:latin typeface="Montserrat Medium" panose="00000600000000000000" pitchFamily="2" charset="-52"/>
              </a:rPr>
              <a:t> у </a:t>
            </a:r>
            <a:r>
              <a:rPr lang="ru-RU" sz="1400" dirty="0" err="1">
                <a:latin typeface="Montserrat Medium" panose="00000600000000000000" pitchFamily="2" charset="-52"/>
              </a:rPr>
              <a:t>сфері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управління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відходами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надають</a:t>
            </a:r>
            <a:r>
              <a:rPr lang="ru-RU" sz="1400" b="1" dirty="0">
                <a:latin typeface="Montserrat Medium" panose="00000600000000000000" pitchFamily="2" charset="-52"/>
              </a:rPr>
              <a:t> </a:t>
            </a:r>
            <a:r>
              <a:rPr lang="ru-RU" sz="1400" b="1" dirty="0" err="1">
                <a:latin typeface="Montserrat ExtraBold" panose="00000900000000000000" pitchFamily="2" charset="-52"/>
              </a:rPr>
              <a:t>звітність</a:t>
            </a:r>
            <a:r>
              <a:rPr lang="ru-RU" sz="1400" b="1" dirty="0">
                <a:latin typeface="Montserrat ExtraBold" panose="00000900000000000000" pitchFamily="2" charset="-52"/>
              </a:rPr>
              <a:t> </a:t>
            </a:r>
            <a:r>
              <a:rPr lang="ru-RU" sz="1400" b="1" dirty="0" err="1">
                <a:latin typeface="Montserrat ExtraBold" panose="00000900000000000000" pitchFamily="2" charset="-52"/>
              </a:rPr>
              <a:t>щодо</a:t>
            </a:r>
            <a:r>
              <a:rPr lang="ru-RU" sz="1400" b="1" dirty="0">
                <a:latin typeface="Montserrat ExtraBold" panose="00000900000000000000" pitchFamily="2" charset="-52"/>
              </a:rPr>
              <a:t> </a:t>
            </a:r>
            <a:r>
              <a:rPr lang="ru-RU" sz="1400" b="1" dirty="0" err="1">
                <a:latin typeface="Montserrat ExtraBold" panose="00000900000000000000" pitchFamily="2" charset="-52"/>
              </a:rPr>
              <a:t>маси</a:t>
            </a:r>
            <a:r>
              <a:rPr lang="ru-RU" sz="1400" b="1" dirty="0">
                <a:latin typeface="Montserrat ExtraBold" panose="00000900000000000000" pitchFamily="2" charset="-52"/>
              </a:rPr>
              <a:t> </a:t>
            </a:r>
            <a:r>
              <a:rPr lang="ru-RU" sz="1400" b="1" dirty="0" err="1">
                <a:latin typeface="Montserrat ExtraBold" panose="00000900000000000000" pitchFamily="2" charset="-52"/>
              </a:rPr>
              <a:t>зібраних</a:t>
            </a:r>
            <a:r>
              <a:rPr lang="ru-RU" sz="1400" b="1" dirty="0">
                <a:latin typeface="Montserrat ExtraBold" panose="00000900000000000000" pitchFamily="2" charset="-52"/>
              </a:rPr>
              <a:t> та </a:t>
            </a:r>
            <a:r>
              <a:rPr lang="ru-RU" sz="1400" b="1" dirty="0" err="1">
                <a:latin typeface="Montserrat ExtraBold" panose="00000900000000000000" pitchFamily="2" charset="-52"/>
              </a:rPr>
              <a:t>оброблених</a:t>
            </a:r>
            <a:r>
              <a:rPr lang="ru-RU" sz="1400" b="1" dirty="0">
                <a:latin typeface="Montserrat ExtraBold" panose="00000900000000000000" pitchFamily="2" charset="-52"/>
              </a:rPr>
              <a:t> ВЕЕО</a:t>
            </a:r>
            <a:endParaRPr lang="en-US" sz="1400" b="1" dirty="0">
              <a:latin typeface="Montserrat ExtraBold" panose="00000900000000000000" pitchFamily="2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E462F16-3B81-4947-821F-F2E1287D727F}"/>
              </a:ext>
            </a:extLst>
          </p:cNvPr>
          <p:cNvSpPr txBox="1"/>
          <p:nvPr/>
        </p:nvSpPr>
        <p:spPr>
          <a:xfrm>
            <a:off x="5241923" y="2832327"/>
            <a:ext cx="18455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latin typeface="Montserrat Medium" panose="00000600000000000000" pitchFamily="2" charset="-52"/>
              </a:rPr>
              <a:t>Виробники</a:t>
            </a:r>
            <a:r>
              <a:rPr lang="ru-RU" sz="1400" dirty="0">
                <a:latin typeface="Montserrat Medium" panose="00000600000000000000" pitchFamily="2" charset="-52"/>
              </a:rPr>
              <a:t> ЕЕО </a:t>
            </a:r>
            <a:r>
              <a:rPr lang="ru-RU" sz="1400" dirty="0" err="1">
                <a:latin typeface="Montserrat Medium" panose="00000600000000000000" pitchFamily="2" charset="-52"/>
              </a:rPr>
              <a:t>надають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b="1" dirty="0" err="1">
                <a:latin typeface="Montserrat ExtraBold" panose="00000900000000000000" pitchFamily="2" charset="-52"/>
              </a:rPr>
              <a:t>звітність</a:t>
            </a:r>
            <a:r>
              <a:rPr lang="ru-RU" sz="1400" b="1" dirty="0">
                <a:latin typeface="Montserrat ExtraBold" panose="00000900000000000000" pitchFamily="2" charset="-52"/>
              </a:rPr>
              <a:t> </a:t>
            </a:r>
            <a:r>
              <a:rPr lang="ru-RU" sz="1400" b="1" dirty="0" err="1">
                <a:latin typeface="Montserrat ExtraBold" panose="00000900000000000000" pitchFamily="2" charset="-52"/>
              </a:rPr>
              <a:t>щодо</a:t>
            </a:r>
            <a:r>
              <a:rPr lang="ru-RU" sz="1400" b="1" dirty="0">
                <a:latin typeface="Montserrat ExtraBold" panose="00000900000000000000" pitchFamily="2" charset="-52"/>
              </a:rPr>
              <a:t> </a:t>
            </a:r>
            <a:r>
              <a:rPr lang="ru-RU" sz="1400" b="1" dirty="0" err="1">
                <a:latin typeface="Montserrat ExtraBold" panose="00000900000000000000" pitchFamily="2" charset="-52"/>
              </a:rPr>
              <a:t>маси</a:t>
            </a:r>
            <a:r>
              <a:rPr lang="ru-RU" sz="1400" b="1" dirty="0">
                <a:latin typeface="Montserrat ExtraBold" panose="00000900000000000000" pitchFamily="2" charset="-52"/>
              </a:rPr>
              <a:t> </a:t>
            </a:r>
            <a:r>
              <a:rPr lang="ru-RU" sz="1400" b="1" dirty="0" err="1">
                <a:latin typeface="Montserrat ExtraBold" panose="00000900000000000000" pitchFamily="2" charset="-52"/>
              </a:rPr>
              <a:t>введених</a:t>
            </a:r>
            <a:r>
              <a:rPr lang="ru-RU" sz="1400" b="1" dirty="0">
                <a:latin typeface="Montserrat ExtraBold" panose="00000900000000000000" pitchFamily="2" charset="-52"/>
              </a:rPr>
              <a:t> ними в </a:t>
            </a:r>
            <a:r>
              <a:rPr lang="ru-RU" sz="1400" b="1" dirty="0" err="1">
                <a:latin typeface="Montserrat ExtraBold" panose="00000900000000000000" pitchFamily="2" charset="-52"/>
              </a:rPr>
              <a:t>обіг</a:t>
            </a:r>
            <a:r>
              <a:rPr lang="ru-RU" sz="1400" b="1" dirty="0">
                <a:latin typeface="Montserrat ExtraBold" panose="00000900000000000000" pitchFamily="2" charset="-52"/>
              </a:rPr>
              <a:t> </a:t>
            </a:r>
            <a:r>
              <a:rPr lang="en-US" sz="1400" b="1" dirty="0">
                <a:latin typeface="Montserrat ExtraBold" panose="00000900000000000000" pitchFamily="2" charset="-52"/>
              </a:rPr>
              <a:t>EEO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BFE531F-D8C1-BC46-9732-2954981BF063}"/>
              </a:ext>
            </a:extLst>
          </p:cNvPr>
          <p:cNvSpPr txBox="1"/>
          <p:nvPr/>
        </p:nvSpPr>
        <p:spPr>
          <a:xfrm>
            <a:off x="7827784" y="2832327"/>
            <a:ext cx="22225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C000"/>
              </a:buClr>
            </a:pPr>
            <a:r>
              <a:rPr lang="ru-RU" sz="1400" dirty="0">
                <a:latin typeface="Montserrat Medium" panose="00000600000000000000" pitchFamily="2" charset="-52"/>
              </a:rPr>
              <a:t>ОКРВВ та ОІРВВ </a:t>
            </a:r>
            <a:r>
              <a:rPr lang="ru-RU" sz="1400" dirty="0" err="1">
                <a:latin typeface="Montserrat Medium" panose="00000600000000000000" pitchFamily="2" charset="-52"/>
              </a:rPr>
              <a:t>надають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b="1" dirty="0" err="1">
                <a:latin typeface="Montserrat ExtraBold" panose="00000900000000000000" pitchFamily="2" charset="-52"/>
              </a:rPr>
              <a:t>щорічну</a:t>
            </a:r>
            <a:r>
              <a:rPr lang="ru-RU" sz="1400" b="1" dirty="0">
                <a:latin typeface="Montserrat ExtraBold" panose="00000900000000000000" pitchFamily="2" charset="-52"/>
              </a:rPr>
              <a:t> </a:t>
            </a:r>
            <a:r>
              <a:rPr lang="ru-RU" sz="1400" b="1" dirty="0" err="1">
                <a:latin typeface="Montserrat ExtraBold" panose="00000900000000000000" pitchFamily="2" charset="-52"/>
              </a:rPr>
              <a:t>звітність</a:t>
            </a:r>
            <a:r>
              <a:rPr lang="ru-RU" sz="1400" dirty="0">
                <a:latin typeface="Montserrat ExtraBold" panose="00000900000000000000" pitchFamily="2" charset="-52"/>
              </a:rPr>
              <a:t>,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звітність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після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припинення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діяльності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або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виключенню</a:t>
            </a:r>
            <a:r>
              <a:rPr lang="ru-RU" sz="1400" dirty="0">
                <a:latin typeface="Montserrat Medium" panose="00000600000000000000" pitchFamily="2" charset="-52"/>
              </a:rPr>
              <a:t> ОКРВВ </a:t>
            </a:r>
            <a:r>
              <a:rPr lang="ru-RU" sz="1400" dirty="0" err="1">
                <a:latin typeface="Montserrat Medium" panose="00000600000000000000" pitchFamily="2" charset="-52"/>
              </a:rPr>
              <a:t>або</a:t>
            </a:r>
            <a:r>
              <a:rPr lang="ru-RU" sz="1400" dirty="0">
                <a:latin typeface="Montserrat Medium" panose="00000600000000000000" pitchFamily="2" charset="-52"/>
              </a:rPr>
              <a:t> ОІРВВ з </a:t>
            </a:r>
            <a:r>
              <a:rPr lang="ru-RU" sz="1400" dirty="0" err="1">
                <a:latin typeface="Montserrat Medium" panose="00000600000000000000" pitchFamily="2" charset="-52"/>
              </a:rPr>
              <a:t>Реєстру</a:t>
            </a:r>
            <a:endParaRPr lang="ru-RU" sz="1400" b="0" dirty="0">
              <a:effectLst/>
              <a:latin typeface="Montserrat Medium" panose="00000600000000000000" pitchFamily="2" charset="-52"/>
            </a:endParaRPr>
          </a:p>
          <a:p>
            <a:pPr algn="ctr">
              <a:buClr>
                <a:srgbClr val="FFC000"/>
              </a:buClr>
            </a:pPr>
            <a:endParaRPr lang="en-US" sz="1400" b="1" dirty="0">
              <a:latin typeface="Montserrat Medium" panose="00000600000000000000" pitchFamily="2" charset="-52"/>
            </a:endParaRP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xmlns="" id="{C1EDD716-9994-1935-C51A-CA685068B652}"/>
              </a:ext>
            </a:extLst>
          </p:cNvPr>
          <p:cNvSpPr/>
          <p:nvPr/>
        </p:nvSpPr>
        <p:spPr>
          <a:xfrm>
            <a:off x="2997418" y="5316286"/>
            <a:ext cx="6197163" cy="726659"/>
          </a:xfrm>
          <a:prstGeom prst="roundRect">
            <a:avLst>
              <a:gd name="adj" fmla="val 26739"/>
            </a:avLst>
          </a:prstGeom>
          <a:noFill/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C000"/>
              </a:buClr>
            </a:pPr>
            <a:r>
              <a:rPr lang="ru-RU" sz="1400" dirty="0" err="1">
                <a:solidFill>
                  <a:schemeClr val="tx1"/>
                </a:solidFill>
                <a:latin typeface="Montserrat Medium" panose="00000600000000000000" pitchFamily="2" charset="-52"/>
              </a:rPr>
              <a:t>Інформаційна</a:t>
            </a:r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 система автоматично </a:t>
            </a:r>
            <a:r>
              <a:rPr lang="ru-RU" sz="1400" dirty="0" err="1">
                <a:solidFill>
                  <a:schemeClr val="tx1"/>
                </a:solidFill>
                <a:latin typeface="Montserrat Medium" panose="00000600000000000000" pitchFamily="2" charset="-52"/>
              </a:rPr>
              <a:t>перевіряє</a:t>
            </a:r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 та </a:t>
            </a:r>
            <a:r>
              <a:rPr lang="ru-RU" sz="1400" dirty="0" err="1">
                <a:solidFill>
                  <a:schemeClr val="tx1"/>
                </a:solidFill>
                <a:latin typeface="Montserrat Medium" panose="00000600000000000000" pitchFamily="2" charset="-52"/>
              </a:rPr>
              <a:t>звіряє</a:t>
            </a:r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Montserrat Medium" panose="00000600000000000000" pitchFamily="2" charset="-52"/>
              </a:rPr>
              <a:t>дані</a:t>
            </a:r>
            <a:endParaRPr lang="en-US" sz="1400" dirty="0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3773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68ECA0F8-1F48-44D8-9968-5555F296F3CB}"/>
              </a:ext>
            </a:extLst>
          </p:cNvPr>
          <p:cNvSpPr/>
          <p:nvPr/>
        </p:nvSpPr>
        <p:spPr>
          <a:xfrm>
            <a:off x="13885" y="751949"/>
            <a:ext cx="12177955" cy="6106051"/>
          </a:xfrm>
          <a:prstGeom prst="rect">
            <a:avLst/>
          </a:prstGeom>
          <a:solidFill>
            <a:srgbClr val="F2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34" dirty="0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xmlns="" id="{0A9FFB2E-72AB-009D-18D4-D3FBDAFDA00B}"/>
              </a:ext>
            </a:extLst>
          </p:cNvPr>
          <p:cNvSpPr/>
          <p:nvPr/>
        </p:nvSpPr>
        <p:spPr>
          <a:xfrm>
            <a:off x="7289055" y="1592263"/>
            <a:ext cx="4606220" cy="3813458"/>
          </a:xfrm>
          <a:prstGeom prst="roundRect">
            <a:avLst>
              <a:gd name="adj" fmla="val 11080"/>
            </a:avLst>
          </a:prstGeom>
          <a:solidFill>
            <a:srgbClr val="5FDAA6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  <a:effectLst/>
              <a:latin typeface="Montserrat ExtraBold" panose="00000900000000000000" pitchFamily="2" charset="-52"/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9B3FD1F6-CE76-76C4-F720-7671B5E215F4}"/>
              </a:ext>
            </a:extLst>
          </p:cNvPr>
          <p:cNvSpPr/>
          <p:nvPr/>
        </p:nvSpPr>
        <p:spPr>
          <a:xfrm>
            <a:off x="409657" y="1073455"/>
            <a:ext cx="9225662" cy="5032595"/>
          </a:xfrm>
          <a:prstGeom prst="roundRect">
            <a:avLst>
              <a:gd name="adj" fmla="val 766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CAD9E4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 descr="Зображення, що містить чорний, темрява&#10;&#10;Автоматично згенерований опис">
            <a:extLst>
              <a:ext uri="{FF2B5EF4-FFF2-40B4-BE49-F238E27FC236}">
                <a16:creationId xmlns:a16="http://schemas.microsoft.com/office/drawing/2014/main" xmlns="" id="{71880571-1095-68E6-466B-40FAB7457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16" y="247810"/>
            <a:ext cx="1234959" cy="305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9EFD16-D172-4567-82E0-FAC30C479825}"/>
              </a:ext>
            </a:extLst>
          </p:cNvPr>
          <p:cNvSpPr txBox="1"/>
          <p:nvPr/>
        </p:nvSpPr>
        <p:spPr>
          <a:xfrm>
            <a:off x="701808" y="1073456"/>
            <a:ext cx="3706419" cy="544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FDAA6"/>
              </a:buClr>
              <a:buFont typeface="+mj-lt"/>
              <a:buAutoNum type="arabicPeriod"/>
            </a:pPr>
            <a:endParaRPr lang="ru-RU" b="0" dirty="0">
              <a:effectLst/>
              <a:latin typeface="Montserrat Medium" panose="00000600000000000000" pitchFamily="2" charset="-52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5FDAA6"/>
              </a:buClr>
              <a:buFont typeface="+mj-lt"/>
              <a:buAutoNum type="arabicPeriod"/>
            </a:pPr>
            <a:r>
              <a:rPr lang="uk-UA" sz="1400" dirty="0">
                <a:latin typeface="Montserrat Medium" panose="00000600000000000000" pitchFamily="2" charset="-52"/>
              </a:rPr>
              <a:t>перелік членів організації розширеної відповідальності виробника;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5FDAA6"/>
              </a:buClr>
              <a:buFont typeface="+mj-lt"/>
              <a:buAutoNum type="arabicPeriod"/>
            </a:pPr>
            <a:r>
              <a:rPr lang="uk-UA" sz="1400" dirty="0">
                <a:latin typeface="Montserrat Medium" panose="00000600000000000000" pitchFamily="2" charset="-52"/>
              </a:rPr>
              <a:t>маса ЕЕО, яке було введено в обіг членами організації розширеної відповідальності виробника;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5FDAA6"/>
              </a:buClr>
              <a:buFont typeface="+mj-lt"/>
              <a:buAutoNum type="arabicPeriod"/>
            </a:pPr>
            <a:r>
              <a:rPr lang="uk-UA" sz="1400" dirty="0">
                <a:latin typeface="Montserrat Medium" panose="00000600000000000000" pitchFamily="2" charset="-52"/>
              </a:rPr>
              <a:t>перелік договорів, укладених з розповсюджувачами та суб’єктами господарювання у сфері управління відходами;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5FDAA6"/>
              </a:buClr>
              <a:buFont typeface="+mj-lt"/>
              <a:buAutoNum type="arabicPeriod"/>
            </a:pPr>
            <a:r>
              <a:rPr lang="uk-UA" sz="1400" dirty="0">
                <a:latin typeface="Montserrat Medium" panose="00000600000000000000" pitchFamily="2" charset="-52"/>
              </a:rPr>
              <a:t>маса зібраних, підготовлених до повторного використання, </a:t>
            </a:r>
            <a:r>
              <a:rPr lang="uk-UA" sz="1400" dirty="0" err="1">
                <a:latin typeface="Montserrat Medium" panose="00000600000000000000" pitchFamily="2" charset="-52"/>
              </a:rPr>
              <a:t>рециклінгованих</a:t>
            </a:r>
            <a:r>
              <a:rPr lang="uk-UA" sz="1400" dirty="0">
                <a:latin typeface="Montserrat Medium" panose="00000600000000000000" pitchFamily="2" charset="-52"/>
              </a:rPr>
              <a:t> та відновлених ВЕЕО з наданням документів, що підтверджують здійснення </a:t>
            </a:r>
            <a:r>
              <a:rPr lang="uk-UA" sz="1400" dirty="0" err="1">
                <a:latin typeface="Montserrat Medium" panose="00000600000000000000" pitchFamily="2" charset="-52"/>
              </a:rPr>
              <a:t>рециклінгу</a:t>
            </a:r>
            <a:r>
              <a:rPr lang="uk-UA" sz="1400" dirty="0">
                <a:latin typeface="Montserrat Medium" panose="00000600000000000000" pitchFamily="2" charset="-52"/>
              </a:rPr>
              <a:t> та відновлення;</a:t>
            </a:r>
            <a:endParaRPr lang="ru-RU" sz="1400" dirty="0">
              <a:latin typeface="Montserrat Medium" panose="00000600000000000000" pitchFamily="2" charset="-52"/>
            </a:endParaRPr>
          </a:p>
          <a:p>
            <a:pPr>
              <a:buClr>
                <a:srgbClr val="5FDAA6"/>
              </a:buClr>
            </a:pPr>
            <a:r>
              <a:rPr lang="ru-RU" dirty="0">
                <a:latin typeface="Montserrat Medium" panose="00000600000000000000" pitchFamily="2" charset="-52"/>
              </a:rPr>
              <a:t/>
            </a:r>
            <a:br>
              <a:rPr lang="ru-RU" dirty="0">
                <a:latin typeface="Montserrat Medium" panose="00000600000000000000" pitchFamily="2" charset="-52"/>
              </a:rPr>
            </a:br>
            <a:endParaRPr lang="en-US" dirty="0">
              <a:latin typeface="Montserrat Medium" panose="000006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5D448E-5091-4F20-8097-7FD26214CECF}"/>
              </a:ext>
            </a:extLst>
          </p:cNvPr>
          <p:cNvSpPr txBox="1"/>
          <p:nvPr/>
        </p:nvSpPr>
        <p:spPr>
          <a:xfrm>
            <a:off x="4598083" y="1364103"/>
            <a:ext cx="4847380" cy="5166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5FDAA6"/>
              </a:buClr>
              <a:buFont typeface="+mj-lt"/>
              <a:buAutoNum type="arabicPeriod" startAt="5"/>
            </a:pPr>
            <a:r>
              <a:rPr lang="uk-UA" sz="1400" dirty="0">
                <a:latin typeface="Montserrat Medium" panose="00000600000000000000" pitchFamily="2" charset="-52"/>
              </a:rPr>
              <a:t>маса ВЕЕО, які були вивезені за межі України з метою їх </a:t>
            </a:r>
            <a:r>
              <a:rPr lang="uk-UA" sz="1400" dirty="0" err="1">
                <a:latin typeface="Montserrat Medium" panose="00000600000000000000" pitchFamily="2" charset="-52"/>
              </a:rPr>
              <a:t>рециклінгу</a:t>
            </a:r>
            <a:r>
              <a:rPr lang="uk-UA" sz="1400" dirty="0">
                <a:latin typeface="Montserrat Medium" panose="00000600000000000000" pitchFamily="2" charset="-52"/>
              </a:rPr>
              <a:t> або відновлення з наданням документів, що підтверджують здійснення </a:t>
            </a:r>
            <a:r>
              <a:rPr lang="uk-UA" sz="1400" dirty="0" err="1">
                <a:latin typeface="Montserrat Medium" panose="00000600000000000000" pitchFamily="2" charset="-52"/>
              </a:rPr>
              <a:t>рециклінгу</a:t>
            </a:r>
            <a:r>
              <a:rPr lang="uk-UA" sz="1400" dirty="0">
                <a:latin typeface="Montserrat Medium" panose="00000600000000000000" pitchFamily="2" charset="-52"/>
              </a:rPr>
              <a:t> або відновлення;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5FDAA6"/>
              </a:buClr>
              <a:buFont typeface="+mj-lt"/>
              <a:buAutoNum type="arabicPeriod" startAt="5"/>
            </a:pPr>
            <a:r>
              <a:rPr lang="uk-UA" sz="1400" dirty="0">
                <a:latin typeface="Montserrat Medium" panose="00000600000000000000" pitchFamily="2" charset="-52"/>
              </a:rPr>
              <a:t>розмір плати за виконання мінімальних цільових показників зі збирання, підготовки до повторного використання, </a:t>
            </a:r>
            <a:r>
              <a:rPr lang="uk-UA" sz="1400" dirty="0" err="1">
                <a:latin typeface="Montserrat Medium" panose="00000600000000000000" pitchFamily="2" charset="-52"/>
              </a:rPr>
              <a:t>рециклінгу</a:t>
            </a:r>
            <a:r>
              <a:rPr lang="uk-UA" sz="1400" dirty="0">
                <a:latin typeface="Montserrat Medium" panose="00000600000000000000" pitchFamily="2" charset="-52"/>
              </a:rPr>
              <a:t> та відновлення ВЕЕО;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5FDAA6"/>
              </a:buClr>
              <a:buFont typeface="+mj-lt"/>
              <a:buAutoNum type="arabicPeriod" startAt="5"/>
            </a:pPr>
            <a:r>
              <a:rPr lang="uk-UA" sz="1400" dirty="0">
                <a:latin typeface="Montserrat Medium" panose="00000600000000000000" pitchFamily="2" charset="-52"/>
              </a:rPr>
              <a:t>розмір сплаченої членами плати за виконання мінімальних цільових показників зі збирання, підготовки до повторного використання, </a:t>
            </a:r>
            <a:r>
              <a:rPr lang="uk-UA" sz="1400" dirty="0" err="1">
                <a:latin typeface="Montserrat Medium" panose="00000600000000000000" pitchFamily="2" charset="-52"/>
              </a:rPr>
              <a:t>рециклінгу</a:t>
            </a:r>
            <a:r>
              <a:rPr lang="uk-UA" sz="1400" dirty="0">
                <a:latin typeface="Montserrat Medium" panose="00000600000000000000" pitchFamily="2" charset="-52"/>
              </a:rPr>
              <a:t> та відновлення ВЕЕО;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lnSpc>
                <a:spcPct val="115000"/>
              </a:lnSpc>
              <a:spcAft>
                <a:spcPts val="600"/>
              </a:spcAft>
              <a:buClr>
                <a:srgbClr val="5FDAA6"/>
              </a:buClr>
              <a:buFont typeface="+mj-lt"/>
              <a:buAutoNum type="arabicPeriod" startAt="5"/>
            </a:pPr>
            <a:r>
              <a:rPr lang="uk-UA" sz="1400" dirty="0">
                <a:latin typeface="Montserrat Medium" panose="00000600000000000000" pitchFamily="2" charset="-52"/>
              </a:rPr>
              <a:t>проведена інформаційно-роз'яснювальна та просвітницька робота серед населення щодо безпечного та ресурсозберігаючого управління ВЕЕО.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342900" indent="-342900">
              <a:buClr>
                <a:srgbClr val="5FDAA6"/>
              </a:buClr>
              <a:buFont typeface="+mj-lt"/>
              <a:buAutoNum type="arabicPeriod" startAt="5"/>
            </a:pPr>
            <a:endParaRPr lang="ru-RU" b="0" dirty="0">
              <a:effectLst/>
              <a:latin typeface="Montserrat Medium" panose="00000600000000000000" pitchFamily="2" charset="-52"/>
            </a:endParaRPr>
          </a:p>
          <a:p>
            <a:pPr marL="342900" indent="-342900">
              <a:buClr>
                <a:srgbClr val="5FDAA6"/>
              </a:buClr>
              <a:buFont typeface="+mj-lt"/>
              <a:buAutoNum type="arabicPeriod" startAt="5"/>
            </a:pPr>
            <a:endParaRPr lang="en-US" dirty="0">
              <a:latin typeface="Montserrat Medium" panose="000006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9E9872-3A7E-4182-A35E-142E077B1C33}"/>
              </a:ext>
            </a:extLst>
          </p:cNvPr>
          <p:cNvSpPr txBox="1"/>
          <p:nvPr/>
        </p:nvSpPr>
        <p:spPr>
          <a:xfrm>
            <a:off x="9784218" y="2563507"/>
            <a:ext cx="19886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Montserrat ExtraBold" panose="00000900000000000000" pitchFamily="2" charset="-52"/>
              </a:rPr>
              <a:t>ЗВІТИ ОКРВВ ТА ОІРВВ</a:t>
            </a:r>
          </a:p>
          <a:p>
            <a:r>
              <a:rPr lang="ru-RU" b="1" dirty="0">
                <a:latin typeface="Montserrat Medium" panose="00000600000000000000" pitchFamily="2" charset="-52"/>
              </a:rPr>
              <a:t> </a:t>
            </a:r>
            <a:endParaRPr lang="ru-RU" b="0" dirty="0">
              <a:effectLst/>
              <a:latin typeface="Montserrat Medium" panose="00000600000000000000" pitchFamily="2" charset="-52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400" dirty="0" err="1">
                <a:latin typeface="Montserrat Medium" panose="00000600000000000000" pitchFamily="2" charset="-52"/>
              </a:rPr>
              <a:t>подаються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  <a:r>
              <a:rPr lang="ru-RU" sz="1400" dirty="0" err="1">
                <a:latin typeface="Montserrat Medium" panose="00000600000000000000" pitchFamily="2" charset="-52"/>
              </a:rPr>
              <a:t>щорічно</a:t>
            </a:r>
            <a:r>
              <a:rPr lang="ru-RU" sz="1400" dirty="0">
                <a:latin typeface="Montserrat Medium" panose="00000600000000000000" pitchFamily="2" charset="-52"/>
              </a:rPr>
              <a:t> до              31 </a:t>
            </a:r>
            <a:r>
              <a:rPr lang="ru-RU" sz="1400" dirty="0" err="1">
                <a:latin typeface="Montserrat Medium" panose="00000600000000000000" pitchFamily="2" charset="-52"/>
              </a:rPr>
              <a:t>травня</a:t>
            </a:r>
            <a:endParaRPr lang="ru-RU" sz="1400" dirty="0">
              <a:latin typeface="Montserrat Medium" panose="00000600000000000000" pitchFamily="2" charset="-52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ru-RU" sz="1400" dirty="0">
              <a:latin typeface="Montserrat Medium" panose="00000600000000000000" pitchFamily="2" charset="-52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400" dirty="0" err="1">
                <a:latin typeface="Montserrat Medium" panose="00000600000000000000" pitchFamily="2" charset="-52"/>
              </a:rPr>
              <a:t>перевіряються</a:t>
            </a:r>
            <a:r>
              <a:rPr lang="ru-RU" sz="1400" dirty="0">
                <a:latin typeface="Montserrat Medium" panose="00000600000000000000" pitchFamily="2" charset="-52"/>
              </a:rPr>
              <a:t> ЦОВВ</a:t>
            </a:r>
          </a:p>
          <a:p>
            <a:endParaRPr lang="en-US" dirty="0">
              <a:latin typeface="Montserrat Medium" panose="00000600000000000000" pitchFamily="2" charset="-52"/>
            </a:endParaRPr>
          </a:p>
        </p:txBody>
      </p:sp>
      <p:pic>
        <p:nvPicPr>
          <p:cNvPr id="13" name="Рисунок 1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0A4FC-48B8-47DA-B8FB-CE6A69A39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17" y="1959864"/>
            <a:ext cx="458862" cy="504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2C6FB4-E5BD-777A-5F81-32C5D2E4C3DC}"/>
              </a:ext>
            </a:extLst>
          </p:cNvPr>
          <p:cNvSpPr txBox="1"/>
          <p:nvPr/>
        </p:nvSpPr>
        <p:spPr>
          <a:xfrm>
            <a:off x="701808" y="189136"/>
            <a:ext cx="7875264" cy="37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15" b="1" dirty="0">
                <a:latin typeface="Montserrat ExtraBold" panose="00000900000000000000" pitchFamily="2" charset="-52"/>
              </a:rPr>
              <a:t>ЗВІТИ ОКРВВ ТА ОІРВВ МАЮТЬ МІСТИТИ ІНФОРМАЦІЮ</a:t>
            </a:r>
            <a:endParaRPr lang="uk-UA" sz="1815" dirty="0"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048096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2E080C743AC349A9CF84783F15FCF9" ma:contentTypeVersion="2" ma:contentTypeDescription="Create a new document." ma:contentTypeScope="" ma:versionID="ccca2dfa74b9bdfadc2c83004c600ebd">
  <xsd:schema xmlns:xsd="http://www.w3.org/2001/XMLSchema" xmlns:xs="http://www.w3.org/2001/XMLSchema" xmlns:p="http://schemas.microsoft.com/office/2006/metadata/properties" xmlns:ns3="0a3c3a48-7f81-4828-9cff-1c707afc5a5c" targetNamespace="http://schemas.microsoft.com/office/2006/metadata/properties" ma:root="true" ma:fieldsID="9b0719f58e020a3bc41e19309d0721d8" ns3:_="">
    <xsd:import namespace="0a3c3a48-7f81-4828-9cff-1c707afc5a5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c3a48-7f81-4828-9cff-1c707afc5a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D77F78-BEE6-48CE-B599-8F7D8FD890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3c3a48-7f81-4828-9cff-1c707afc5a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C42A46-7E09-4F64-B952-9C9F56EE4B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9A3199-4B7D-4D64-ADAD-7C8D9E34F268}">
  <ds:schemaRefs>
    <ds:schemaRef ds:uri="http://purl.org/dc/elements/1.1/"/>
    <ds:schemaRef ds:uri="http://www.w3.org/XML/1998/namespace"/>
    <ds:schemaRef ds:uri="http://schemas.microsoft.com/office/2006/documentManagement/types"/>
    <ds:schemaRef ds:uri="0a3c3a48-7f81-4828-9cff-1c707afc5a5c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21679</TotalTime>
  <Words>1490</Words>
  <Application>Microsoft Office PowerPoint</Application>
  <PresentationFormat>Широкоэкранный</PresentationFormat>
  <Paragraphs>247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DIN Pro Black</vt:lpstr>
      <vt:lpstr>Calibri Light</vt:lpstr>
      <vt:lpstr>Wingdings</vt:lpstr>
      <vt:lpstr>Montserrat ExtraBold</vt:lpstr>
      <vt:lpstr>Calibri</vt:lpstr>
      <vt:lpstr>Montserrat Medium</vt:lpstr>
      <vt:lpstr>Montserrat</vt:lpstr>
      <vt:lpstr>Times New Roman</vt:lpstr>
      <vt:lpstr>Century Gothic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Tetiana Dubovyk</dc:creator>
  <cp:lastModifiedBy>КРУПОДЕРОВА Наталія Сергіївна</cp:lastModifiedBy>
  <cp:revision>57</cp:revision>
  <dcterms:created xsi:type="dcterms:W3CDTF">2019-10-17T06:01:04Z</dcterms:created>
  <dcterms:modified xsi:type="dcterms:W3CDTF">2023-12-26T14:15:11Z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0x0101006A2E080C743AC349A9CF84783F15FCF9</vt:lpwstr>
  </property>
</Properties>
</file>