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</p:sldIdLst>
  <p:sldSz cy="6858000" cx="12192000"/>
  <p:notesSz cx="6858000" cy="9144000"/>
  <p:embeddedFontLst>
    <p:embeddedFont>
      <p:font typeface="Montserrat Medium"/>
      <p:regular r:id="rId88"/>
      <p:bold r:id="rId89"/>
      <p:italic r:id="rId90"/>
      <p:boldItalic r:id="rId91"/>
    </p:embeddedFont>
    <p:embeddedFont>
      <p:font typeface="Arial Black"/>
      <p:regular r:id="rId92"/>
    </p:embeddedFont>
    <p:embeddedFont>
      <p:font typeface="Montserrat ExtraBold"/>
      <p:bold r:id="rId93"/>
      <p:boldItalic r:id="rId9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5" roundtripDataSignature="AMtx7mgHshZ3pgNKmrEb1VhESWuRixJa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610BB5-980E-4256-A9F6-F97F516DB89D}">
  <a:tblStyle styleId="{3B610BB5-980E-4256-A9F6-F97F516DB89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MontserratMedium-regular.fntdata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MontserratMedium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95" Type="http://customschemas.google.com/relationships/presentationmetadata" Target="metadata"/><Relationship Id="rId50" Type="http://schemas.openxmlformats.org/officeDocument/2006/relationships/slide" Target="slides/slide44.xml"/><Relationship Id="rId94" Type="http://schemas.openxmlformats.org/officeDocument/2006/relationships/font" Target="fonts/MontserratExtraBold-boldItalic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MontserratMedium-boldItalic.fntdata"/><Relationship Id="rId90" Type="http://schemas.openxmlformats.org/officeDocument/2006/relationships/font" Target="fonts/MontserratMedium-italic.fntdata"/><Relationship Id="rId93" Type="http://schemas.openxmlformats.org/officeDocument/2006/relationships/font" Target="fonts/MontserratExtraBold-bold.fntdata"/><Relationship Id="rId92" Type="http://schemas.openxmlformats.org/officeDocument/2006/relationships/font" Target="fonts/ArialBlack-regular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6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7" name="Google Shape;54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6" name="Google Shape;62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0" name="Google Shape;64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7" name="Google Shape;6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1" name="Google Shape;70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780d40b02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1" name="Google Shape;721;g3780d40b02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6" name="Google Shape;77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8" name="Google Shape;78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0" name="Google Shape;8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0" name="Google Shape;8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0" name="Google Shape;84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3" name="Google Shape;85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3" name="Google Shape;87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1" name="Google Shape;88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9" name="Google Shape;889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9" name="Google Shape;899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6" name="Google Shape;926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8" name="Google Shape;938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1" name="Google Shape;951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0" name="Google Shape;98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2" name="Google Shape;99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1" name="Google Shape;1001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8" name="Google Shape;1018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1" name="Google Shape;1031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3" name="Google Shape;1053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1" name="Google Shape;1061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9" name="Google Shape;1069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9" name="Google Shape;1079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0" name="Google Shape;1100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2" name="Google Shape;1112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8" name="Google Shape;1148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4" name="Google Shape;1164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8" name="Google Shape;1178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6" name="Google Shape;1196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0" name="Google Shape;1210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8" name="Google Shape;1238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6" name="Google Shape;1246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4" name="Google Shape;1254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4" name="Google Shape;1264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2" name="Google Shape;1282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2" name="Google Shape;1292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8" name="Google Shape;1308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8" name="Google Shape;1318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9" name="Google Shape;1329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4" name="Google Shape;13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5" name="Google Shape;1355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4" name="Google Shape;1374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4" name="Google Shape;1384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4" name="Google Shape;1404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4" name="Google Shape;1414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7" name="Google Shape;1427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3" name="Google Shape;1443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6" name="Google Shape;1456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6" name="Google Shape;1486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0" name="Google Shape;15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379a70a193b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0" name="Google Shape;1510;g379a70a193b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379a70a193b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8" name="Google Shape;1518;g379a70a193b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://www.giz.de/ukraine" TargetMode="External"/><Relationship Id="rId4" Type="http://schemas.openxmlformats.org/officeDocument/2006/relationships/hyperlink" Target="http://www.facebook.com/gizukraine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linkedin.com/company/giz-ukraine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www.giz.de/ukraine" TargetMode="External"/><Relationship Id="rId4" Type="http://schemas.openxmlformats.org/officeDocument/2006/relationships/hyperlink" Target="http://www.facebook.com/gizukraine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linkedin.com/company/giz-ukraine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Energy Cluster " showMasterSp="0">
  <p:cSld name="Title - Energy Cluster 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S Cluster " showMasterSp="0">
  <p:cSld name="Title - RS Cluster 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6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6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6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6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LG Cluster" showMasterSp="0">
  <p:cSld name="Title - MLG Clust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7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7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47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7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Energy Cluster " showMasterSp="0">
  <p:cSld name="Title - Energy Cluster 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79a70a193b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8" cy="5015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79a70a193b_0_181"/>
          <p:cNvSpPr txBox="1"/>
          <p:nvPr>
            <p:ph type="ctrTitle"/>
          </p:nvPr>
        </p:nvSpPr>
        <p:spPr>
          <a:xfrm>
            <a:off x="876300" y="2645227"/>
            <a:ext cx="8331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379a70a193b_0_181"/>
          <p:cNvSpPr txBox="1"/>
          <p:nvPr>
            <p:ph idx="1" type="subTitle"/>
          </p:nvPr>
        </p:nvSpPr>
        <p:spPr>
          <a:xfrm>
            <a:off x="876300" y="3631385"/>
            <a:ext cx="468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g379a70a193b_0_181"/>
          <p:cNvSpPr/>
          <p:nvPr/>
        </p:nvSpPr>
        <p:spPr>
          <a:xfrm>
            <a:off x="7154690" y="4888930"/>
            <a:ext cx="4878600" cy="2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79a70a193b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0" cy="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9a70a193b_0_181"/>
          <p:cNvSpPr txBox="1"/>
          <p:nvPr>
            <p:ph idx="2" type="body"/>
          </p:nvPr>
        </p:nvSpPr>
        <p:spPr>
          <a:xfrm>
            <a:off x="5751500" y="3631385"/>
            <a:ext cx="3456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7" name="Google Shape;157;g379a70a193b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3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9a70a193b_0_189"/>
          <p:cNvSpPr txBox="1"/>
          <p:nvPr>
            <p:ph type="title"/>
          </p:nvPr>
        </p:nvSpPr>
        <p:spPr>
          <a:xfrm>
            <a:off x="533405" y="365126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379a70a193b_0_189"/>
          <p:cNvSpPr txBox="1"/>
          <p:nvPr>
            <p:ph idx="1" type="body"/>
          </p:nvPr>
        </p:nvSpPr>
        <p:spPr>
          <a:xfrm>
            <a:off x="533405" y="1703991"/>
            <a:ext cx="105888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379a70a193b_0_189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379a70a193b_0_189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379a70a193b_0_189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64" name="Google Shape;164;g379a70a193b_0_189"/>
          <p:cNvPicPr preferRelativeResize="0"/>
          <p:nvPr/>
        </p:nvPicPr>
        <p:blipFill rotWithShape="1">
          <a:blip r:embed="rId2">
            <a:alphaModFix/>
          </a:blip>
          <a:srcRect b="0" l="0" r="27028" t="0"/>
          <a:stretch/>
        </p:blipFill>
        <p:spPr>
          <a:xfrm>
            <a:off x="8009466" y="0"/>
            <a:ext cx="4182535" cy="12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79a70a193b_0_189"/>
          <p:cNvSpPr txBox="1"/>
          <p:nvPr>
            <p:ph idx="2" type="body"/>
          </p:nvPr>
        </p:nvSpPr>
        <p:spPr>
          <a:xfrm>
            <a:off x="533405" y="850493"/>
            <a:ext cx="7340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Blue">
  <p:cSld name="Title and Content - Blu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9a70a193b_0_197"/>
          <p:cNvSpPr/>
          <p:nvPr/>
        </p:nvSpPr>
        <p:spPr>
          <a:xfrm>
            <a:off x="0" y="1265103"/>
            <a:ext cx="12192000" cy="497610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79a70a193b_0_197"/>
          <p:cNvSpPr txBox="1"/>
          <p:nvPr>
            <p:ph type="title"/>
          </p:nvPr>
        </p:nvSpPr>
        <p:spPr>
          <a:xfrm>
            <a:off x="533405" y="365126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379a70a193b_0_197"/>
          <p:cNvSpPr txBox="1"/>
          <p:nvPr>
            <p:ph idx="1" type="body"/>
          </p:nvPr>
        </p:nvSpPr>
        <p:spPr>
          <a:xfrm>
            <a:off x="533405" y="1703991"/>
            <a:ext cx="105888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g379a70a193b_0_197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379a70a193b_0_197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379a70a193b_0_197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73" name="Google Shape;173;g379a70a193b_0_197"/>
          <p:cNvPicPr preferRelativeResize="0"/>
          <p:nvPr/>
        </p:nvPicPr>
        <p:blipFill rotWithShape="1">
          <a:blip r:embed="rId2">
            <a:alphaModFix/>
          </a:blip>
          <a:srcRect b="0" l="0" r="27028" t="0"/>
          <a:stretch/>
        </p:blipFill>
        <p:spPr>
          <a:xfrm>
            <a:off x="8009466" y="0"/>
            <a:ext cx="4182535" cy="12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9a70a193b_0_197"/>
          <p:cNvSpPr txBox="1"/>
          <p:nvPr>
            <p:ph idx="2" type="body"/>
          </p:nvPr>
        </p:nvSpPr>
        <p:spPr>
          <a:xfrm>
            <a:off x="533405" y="850493"/>
            <a:ext cx="7340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ave">
  <p:cSld name="Title and Content - wav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Grafiken, Electric Blue (Farbe), Design enthält.&#10;&#10;Automatisch generierte Beschreibung" id="176" name="Google Shape;176;g379a70a193b_0_206"/>
          <p:cNvPicPr preferRelativeResize="0"/>
          <p:nvPr/>
        </p:nvPicPr>
        <p:blipFill rotWithShape="1">
          <a:blip r:embed="rId2">
            <a:alphaModFix/>
          </a:blip>
          <a:srcRect b="211" l="357" r="327" t="11690"/>
          <a:stretch/>
        </p:blipFill>
        <p:spPr>
          <a:xfrm>
            <a:off x="0" y="1410962"/>
            <a:ext cx="12192000" cy="491146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79a70a193b_0_206"/>
          <p:cNvSpPr txBox="1"/>
          <p:nvPr>
            <p:ph type="title"/>
          </p:nvPr>
        </p:nvSpPr>
        <p:spPr>
          <a:xfrm>
            <a:off x="533405" y="365126"/>
            <a:ext cx="81141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379a70a193b_0_206"/>
          <p:cNvSpPr txBox="1"/>
          <p:nvPr>
            <p:ph idx="1" type="body"/>
          </p:nvPr>
        </p:nvSpPr>
        <p:spPr>
          <a:xfrm>
            <a:off x="533405" y="1703991"/>
            <a:ext cx="105888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g379a70a193b_0_206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379a70a193b_0_206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79a70a193b_0_206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g379a70a193b_0_206"/>
          <p:cNvSpPr txBox="1"/>
          <p:nvPr>
            <p:ph idx="2" type="body"/>
          </p:nvPr>
        </p:nvSpPr>
        <p:spPr>
          <a:xfrm>
            <a:off x="533405" y="850493"/>
            <a:ext cx="811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3" name="Google Shape;183;g379a70a193b_0_206"/>
          <p:cNvPicPr preferRelativeResize="0"/>
          <p:nvPr/>
        </p:nvPicPr>
        <p:blipFill rotWithShape="1">
          <a:blip r:embed="rId3">
            <a:alphaModFix/>
          </a:blip>
          <a:srcRect b="15509" l="4514" r="10465" t="30166"/>
          <a:stretch/>
        </p:blipFill>
        <p:spPr>
          <a:xfrm>
            <a:off x="8290157" y="0"/>
            <a:ext cx="3901843" cy="1701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">
  <p:cSld name="Title and Content - two column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9a70a193b_0_215"/>
          <p:cNvSpPr txBox="1"/>
          <p:nvPr>
            <p:ph type="title"/>
          </p:nvPr>
        </p:nvSpPr>
        <p:spPr>
          <a:xfrm>
            <a:off x="533405" y="365126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379a70a193b_0_215"/>
          <p:cNvSpPr txBox="1"/>
          <p:nvPr>
            <p:ph idx="1" type="body"/>
          </p:nvPr>
        </p:nvSpPr>
        <p:spPr>
          <a:xfrm>
            <a:off x="533404" y="1703388"/>
            <a:ext cx="55440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g379a70a193b_0_215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379a70a193b_0_215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379a70a193b_0_215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90" name="Google Shape;190;g379a70a193b_0_215"/>
          <p:cNvPicPr preferRelativeResize="0"/>
          <p:nvPr/>
        </p:nvPicPr>
        <p:blipFill rotWithShape="1">
          <a:blip r:embed="rId2">
            <a:alphaModFix/>
          </a:blip>
          <a:srcRect b="0" l="0" r="27028" t="0"/>
          <a:stretch/>
        </p:blipFill>
        <p:spPr>
          <a:xfrm>
            <a:off x="8009466" y="0"/>
            <a:ext cx="4182535" cy="12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79a70a193b_0_215"/>
          <p:cNvSpPr txBox="1"/>
          <p:nvPr>
            <p:ph idx="2" type="body"/>
          </p:nvPr>
        </p:nvSpPr>
        <p:spPr>
          <a:xfrm>
            <a:off x="533405" y="850493"/>
            <a:ext cx="7340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g379a70a193b_0_215"/>
          <p:cNvSpPr txBox="1"/>
          <p:nvPr>
            <p:ph idx="3" type="body"/>
          </p:nvPr>
        </p:nvSpPr>
        <p:spPr>
          <a:xfrm>
            <a:off x="6375400" y="1703388"/>
            <a:ext cx="55437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overview">
  <p:cSld name="Project overview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9a70a193b_0_224"/>
          <p:cNvSpPr txBox="1"/>
          <p:nvPr>
            <p:ph type="title"/>
          </p:nvPr>
        </p:nvSpPr>
        <p:spPr>
          <a:xfrm>
            <a:off x="533405" y="365126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379a70a193b_0_224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379a70a193b_0_224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379a70a193b_0_224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98" name="Google Shape;198;g379a70a193b_0_224"/>
          <p:cNvPicPr preferRelativeResize="0"/>
          <p:nvPr/>
        </p:nvPicPr>
        <p:blipFill rotWithShape="1">
          <a:blip r:embed="rId2">
            <a:alphaModFix/>
          </a:blip>
          <a:srcRect b="0" l="0" r="27028" t="0"/>
          <a:stretch/>
        </p:blipFill>
        <p:spPr>
          <a:xfrm>
            <a:off x="8009466" y="0"/>
            <a:ext cx="4182535" cy="12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79a70a193b_0_224"/>
          <p:cNvSpPr txBox="1"/>
          <p:nvPr>
            <p:ph idx="1" type="body"/>
          </p:nvPr>
        </p:nvSpPr>
        <p:spPr>
          <a:xfrm>
            <a:off x="533405" y="850493"/>
            <a:ext cx="7340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g379a70a193b_0_224"/>
          <p:cNvSpPr txBox="1"/>
          <p:nvPr>
            <p:ph idx="2" type="body"/>
          </p:nvPr>
        </p:nvSpPr>
        <p:spPr>
          <a:xfrm>
            <a:off x="4781550" y="1681014"/>
            <a:ext cx="6348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g379a70a193b_0_224"/>
          <p:cNvSpPr/>
          <p:nvPr/>
        </p:nvSpPr>
        <p:spPr>
          <a:xfrm>
            <a:off x="0" y="2195964"/>
            <a:ext cx="12192000" cy="3146700"/>
          </a:xfrm>
          <a:prstGeom prst="wave">
            <a:avLst>
              <a:gd fmla="val 5953" name="adj1"/>
              <a:gd fmla="val 0" name="adj2"/>
            </a:avLst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79a70a193b_0_224"/>
          <p:cNvSpPr/>
          <p:nvPr/>
        </p:nvSpPr>
        <p:spPr>
          <a:xfrm>
            <a:off x="0" y="3255650"/>
            <a:ext cx="12192000" cy="3078300"/>
          </a:xfrm>
          <a:prstGeom prst="wave">
            <a:avLst>
              <a:gd fmla="val 10508" name="adj1"/>
              <a:gd fmla="val 0" name="adj2"/>
            </a:avLst>
          </a:prstGeom>
          <a:solidFill>
            <a:srgbClr val="E5F0FA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79a70a193b_0_224"/>
          <p:cNvSpPr/>
          <p:nvPr/>
        </p:nvSpPr>
        <p:spPr>
          <a:xfrm>
            <a:off x="0" y="3306725"/>
            <a:ext cx="12192000" cy="29766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80B5E8">
              <a:alpha val="6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79a70a193b_0_224"/>
          <p:cNvSpPr/>
          <p:nvPr>
            <p:ph idx="3" type="pic"/>
          </p:nvPr>
        </p:nvSpPr>
        <p:spPr>
          <a:xfrm>
            <a:off x="611710" y="1681192"/>
            <a:ext cx="3519300" cy="3609000"/>
          </a:xfrm>
          <a:prstGeom prst="roundRect">
            <a:avLst>
              <a:gd fmla="val 2901" name="adj"/>
            </a:avLst>
          </a:prstGeom>
          <a:noFill/>
          <a:ln cap="flat" cmpd="sng" w="5715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79a70a193b_0_224"/>
          <p:cNvSpPr txBox="1"/>
          <p:nvPr>
            <p:ph idx="4" type="body"/>
          </p:nvPr>
        </p:nvSpPr>
        <p:spPr>
          <a:xfrm>
            <a:off x="4781551" y="2651622"/>
            <a:ext cx="2803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g379a70a193b_0_224"/>
          <p:cNvSpPr txBox="1"/>
          <p:nvPr>
            <p:ph idx="5" type="body"/>
          </p:nvPr>
        </p:nvSpPr>
        <p:spPr>
          <a:xfrm>
            <a:off x="8326347" y="2975397"/>
            <a:ext cx="2803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g379a70a193b_0_224"/>
          <p:cNvSpPr txBox="1"/>
          <p:nvPr>
            <p:ph idx="6" type="body"/>
          </p:nvPr>
        </p:nvSpPr>
        <p:spPr>
          <a:xfrm>
            <a:off x="4781550" y="4284368"/>
            <a:ext cx="63483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 - Blue">
  <p:cSld name="Title and Content - two columns - Blu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9a70a193b_0_239"/>
          <p:cNvSpPr/>
          <p:nvPr/>
        </p:nvSpPr>
        <p:spPr>
          <a:xfrm>
            <a:off x="0" y="1265103"/>
            <a:ext cx="12192000" cy="497610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79a70a193b_0_239"/>
          <p:cNvSpPr txBox="1"/>
          <p:nvPr>
            <p:ph type="title"/>
          </p:nvPr>
        </p:nvSpPr>
        <p:spPr>
          <a:xfrm>
            <a:off x="533405" y="365126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379a70a193b_0_239"/>
          <p:cNvSpPr txBox="1"/>
          <p:nvPr>
            <p:ph idx="1" type="body"/>
          </p:nvPr>
        </p:nvSpPr>
        <p:spPr>
          <a:xfrm>
            <a:off x="533404" y="1703388"/>
            <a:ext cx="55440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g379a70a193b_0_239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379a70a193b_0_239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379a70a193b_0_239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215" name="Google Shape;215;g379a70a193b_0_239"/>
          <p:cNvPicPr preferRelativeResize="0"/>
          <p:nvPr/>
        </p:nvPicPr>
        <p:blipFill rotWithShape="1">
          <a:blip r:embed="rId2">
            <a:alphaModFix/>
          </a:blip>
          <a:srcRect b="0" l="0" r="27028" t="0"/>
          <a:stretch/>
        </p:blipFill>
        <p:spPr>
          <a:xfrm>
            <a:off x="8009466" y="0"/>
            <a:ext cx="4182535" cy="12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79a70a193b_0_239"/>
          <p:cNvSpPr txBox="1"/>
          <p:nvPr>
            <p:ph idx="2" type="body"/>
          </p:nvPr>
        </p:nvSpPr>
        <p:spPr>
          <a:xfrm>
            <a:off x="533405" y="850493"/>
            <a:ext cx="7340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379a70a193b_0_239"/>
          <p:cNvSpPr txBox="1"/>
          <p:nvPr>
            <p:ph idx="3" type="body"/>
          </p:nvPr>
        </p:nvSpPr>
        <p:spPr>
          <a:xfrm>
            <a:off x="6375400" y="1703388"/>
            <a:ext cx="55437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9a70a193b_0_249"/>
          <p:cNvSpPr/>
          <p:nvPr/>
        </p:nvSpPr>
        <p:spPr>
          <a:xfrm>
            <a:off x="1" y="1"/>
            <a:ext cx="12192000" cy="624300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79a70a193b_0_249"/>
          <p:cNvSpPr txBox="1"/>
          <p:nvPr>
            <p:ph type="title"/>
          </p:nvPr>
        </p:nvSpPr>
        <p:spPr>
          <a:xfrm>
            <a:off x="533405" y="365126"/>
            <a:ext cx="105888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379a70a193b_0_249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379a70a193b_0_249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379a70a193b_0_249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4" name="Google Shape;224;g379a70a193b_0_249"/>
          <p:cNvPicPr preferRelativeResize="0"/>
          <p:nvPr/>
        </p:nvPicPr>
        <p:blipFill rotWithShape="1">
          <a:blip r:embed="rId2">
            <a:alphaModFix amt="38000"/>
          </a:blip>
          <a:srcRect b="0" l="0" r="90580" t="13629"/>
          <a:stretch/>
        </p:blipFill>
        <p:spPr>
          <a:xfrm>
            <a:off x="11108563" y="-2"/>
            <a:ext cx="1083437" cy="593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79a70a193b_0_249"/>
          <p:cNvSpPr txBox="1"/>
          <p:nvPr>
            <p:ph idx="1" type="body"/>
          </p:nvPr>
        </p:nvSpPr>
        <p:spPr>
          <a:xfrm>
            <a:off x="533405" y="4351795"/>
            <a:ext cx="2608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g379a70a193b_0_249"/>
          <p:cNvSpPr txBox="1"/>
          <p:nvPr>
            <p:ph idx="2" type="body"/>
          </p:nvPr>
        </p:nvSpPr>
        <p:spPr>
          <a:xfrm>
            <a:off x="533405" y="3845591"/>
            <a:ext cx="2608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379a70a193b_0_249"/>
          <p:cNvSpPr txBox="1"/>
          <p:nvPr>
            <p:ph idx="3" type="body"/>
          </p:nvPr>
        </p:nvSpPr>
        <p:spPr>
          <a:xfrm>
            <a:off x="533405" y="4094182"/>
            <a:ext cx="2608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379a70a193b_0_249"/>
          <p:cNvSpPr txBox="1"/>
          <p:nvPr>
            <p:ph idx="4" type="body"/>
          </p:nvPr>
        </p:nvSpPr>
        <p:spPr>
          <a:xfrm>
            <a:off x="3432046" y="4351795"/>
            <a:ext cx="2608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379a70a193b_0_249"/>
          <p:cNvSpPr txBox="1"/>
          <p:nvPr>
            <p:ph idx="5" type="body"/>
          </p:nvPr>
        </p:nvSpPr>
        <p:spPr>
          <a:xfrm>
            <a:off x="3432046" y="3845591"/>
            <a:ext cx="2608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g379a70a193b_0_249"/>
          <p:cNvSpPr txBox="1"/>
          <p:nvPr>
            <p:ph idx="6" type="body"/>
          </p:nvPr>
        </p:nvSpPr>
        <p:spPr>
          <a:xfrm>
            <a:off x="3432046" y="4094182"/>
            <a:ext cx="2608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g379a70a193b_0_249"/>
          <p:cNvSpPr txBox="1"/>
          <p:nvPr>
            <p:ph idx="7" type="body"/>
          </p:nvPr>
        </p:nvSpPr>
        <p:spPr>
          <a:xfrm>
            <a:off x="6330687" y="4351795"/>
            <a:ext cx="2608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g379a70a193b_0_249"/>
          <p:cNvSpPr txBox="1"/>
          <p:nvPr>
            <p:ph idx="8" type="body"/>
          </p:nvPr>
        </p:nvSpPr>
        <p:spPr>
          <a:xfrm>
            <a:off x="6330687" y="3845591"/>
            <a:ext cx="2608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g379a70a193b_0_249"/>
          <p:cNvSpPr txBox="1"/>
          <p:nvPr>
            <p:ph idx="9" type="body"/>
          </p:nvPr>
        </p:nvSpPr>
        <p:spPr>
          <a:xfrm>
            <a:off x="6330687" y="4094182"/>
            <a:ext cx="2608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g379a70a193b_0_249"/>
          <p:cNvSpPr/>
          <p:nvPr>
            <p:ph idx="13" type="pic"/>
          </p:nvPr>
        </p:nvSpPr>
        <p:spPr>
          <a:xfrm>
            <a:off x="533405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g379a70a193b_0_249"/>
          <p:cNvSpPr/>
          <p:nvPr>
            <p:ph idx="14" type="pic"/>
          </p:nvPr>
        </p:nvSpPr>
        <p:spPr>
          <a:xfrm>
            <a:off x="3432046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g379a70a193b_0_249"/>
          <p:cNvSpPr/>
          <p:nvPr>
            <p:ph idx="15" type="pic"/>
          </p:nvPr>
        </p:nvSpPr>
        <p:spPr>
          <a:xfrm>
            <a:off x="6330687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7" name="Google Shape;237;g379a70a193b_0_249"/>
          <p:cNvGrpSpPr/>
          <p:nvPr/>
        </p:nvGrpSpPr>
        <p:grpSpPr>
          <a:xfrm>
            <a:off x="533310" y="5387373"/>
            <a:ext cx="2228061" cy="431161"/>
            <a:chOff x="623792" y="5346065"/>
            <a:chExt cx="2228061" cy="431161"/>
          </a:xfrm>
        </p:grpSpPr>
        <p:grpSp>
          <p:nvGrpSpPr>
            <p:cNvPr id="238" name="Google Shape;238;g379a70a193b_0_249"/>
            <p:cNvGrpSpPr/>
            <p:nvPr/>
          </p:nvGrpSpPr>
          <p:grpSpPr>
            <a:xfrm>
              <a:off x="623792" y="5346065"/>
              <a:ext cx="380920" cy="431161"/>
              <a:chOff x="4933951" y="-41275"/>
              <a:chExt cx="2130425" cy="2411413"/>
            </a:xfrm>
          </p:grpSpPr>
          <p:sp>
            <p:nvSpPr>
              <p:cNvPr id="239" name="Google Shape;239;g379a70a193b_0_249"/>
              <p:cNvSpPr/>
              <p:nvPr/>
            </p:nvSpPr>
            <p:spPr>
              <a:xfrm>
                <a:off x="4945063" y="1435100"/>
                <a:ext cx="2114550" cy="935038"/>
              </a:xfrm>
              <a:custGeom>
                <a:rect b="b" l="l" r="r" t="t"/>
                <a:pathLst>
                  <a:path extrusionOk="0" h="188" w="425">
                    <a:moveTo>
                      <a:pt x="256" y="25"/>
                    </a:moveTo>
                    <a:cubicBezTo>
                      <a:pt x="267" y="25"/>
                      <a:pt x="277" y="25"/>
                      <a:pt x="287" y="25"/>
                    </a:cubicBezTo>
                    <a:cubicBezTo>
                      <a:pt x="288" y="25"/>
                      <a:pt x="290" y="24"/>
                      <a:pt x="290" y="23"/>
                    </a:cubicBezTo>
                    <a:cubicBezTo>
                      <a:pt x="292" y="16"/>
                      <a:pt x="294" y="9"/>
                      <a:pt x="297" y="2"/>
                    </a:cubicBezTo>
                    <a:cubicBezTo>
                      <a:pt x="297" y="2"/>
                      <a:pt x="298" y="0"/>
                      <a:pt x="299" y="0"/>
                    </a:cubicBezTo>
                    <a:cubicBezTo>
                      <a:pt x="308" y="0"/>
                      <a:pt x="316" y="0"/>
                      <a:pt x="325" y="0"/>
                    </a:cubicBezTo>
                    <a:cubicBezTo>
                      <a:pt x="326" y="0"/>
                      <a:pt x="327" y="2"/>
                      <a:pt x="326" y="2"/>
                    </a:cubicBezTo>
                    <a:cubicBezTo>
                      <a:pt x="325" y="9"/>
                      <a:pt x="323" y="16"/>
                      <a:pt x="321" y="23"/>
                    </a:cubicBezTo>
                    <a:cubicBezTo>
                      <a:pt x="321" y="23"/>
                      <a:pt x="322" y="25"/>
                      <a:pt x="322" y="25"/>
                    </a:cubicBezTo>
                    <a:cubicBezTo>
                      <a:pt x="342" y="25"/>
                      <a:pt x="362" y="25"/>
                      <a:pt x="382" y="25"/>
                    </a:cubicBezTo>
                    <a:cubicBezTo>
                      <a:pt x="383" y="25"/>
                      <a:pt x="384" y="24"/>
                      <a:pt x="384" y="23"/>
                    </a:cubicBezTo>
                    <a:cubicBezTo>
                      <a:pt x="388" y="16"/>
                      <a:pt x="391" y="9"/>
                      <a:pt x="394" y="2"/>
                    </a:cubicBezTo>
                    <a:cubicBezTo>
                      <a:pt x="394" y="1"/>
                      <a:pt x="395" y="0"/>
                      <a:pt x="396" y="0"/>
                    </a:cubicBezTo>
                    <a:cubicBezTo>
                      <a:pt x="405" y="0"/>
                      <a:pt x="414" y="0"/>
                      <a:pt x="423" y="0"/>
                    </a:cubicBezTo>
                    <a:cubicBezTo>
                      <a:pt x="424" y="0"/>
                      <a:pt x="425" y="2"/>
                      <a:pt x="425" y="3"/>
                    </a:cubicBezTo>
                    <a:cubicBezTo>
                      <a:pt x="405" y="64"/>
                      <a:pt x="365" y="108"/>
                      <a:pt x="307" y="135"/>
                    </a:cubicBezTo>
                    <a:cubicBezTo>
                      <a:pt x="195" y="188"/>
                      <a:pt x="60" y="139"/>
                      <a:pt x="10" y="28"/>
                    </a:cubicBezTo>
                    <a:cubicBezTo>
                      <a:pt x="6" y="20"/>
                      <a:pt x="3" y="11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0" y="0"/>
                      <a:pt x="19" y="0"/>
                      <a:pt x="28" y="0"/>
                    </a:cubicBezTo>
                    <a:cubicBezTo>
                      <a:pt x="29" y="0"/>
                      <a:pt x="30" y="1"/>
                      <a:pt x="31" y="2"/>
                    </a:cubicBezTo>
                    <a:cubicBezTo>
                      <a:pt x="34" y="9"/>
                      <a:pt x="37" y="16"/>
                      <a:pt x="40" y="23"/>
                    </a:cubicBezTo>
                    <a:cubicBezTo>
                      <a:pt x="41" y="24"/>
                      <a:pt x="42" y="25"/>
                      <a:pt x="43" y="25"/>
                    </a:cubicBezTo>
                    <a:cubicBezTo>
                      <a:pt x="62" y="25"/>
                      <a:pt x="81" y="25"/>
                      <a:pt x="101" y="25"/>
                    </a:cubicBezTo>
                    <a:cubicBezTo>
                      <a:pt x="101" y="25"/>
                      <a:pt x="102" y="23"/>
                      <a:pt x="102" y="23"/>
                    </a:cubicBezTo>
                    <a:cubicBezTo>
                      <a:pt x="101" y="16"/>
                      <a:pt x="99" y="9"/>
                      <a:pt x="97" y="3"/>
                    </a:cubicBezTo>
                    <a:cubicBezTo>
                      <a:pt x="97" y="2"/>
                      <a:pt x="98" y="0"/>
                      <a:pt x="99" y="0"/>
                    </a:cubicBezTo>
                    <a:cubicBezTo>
                      <a:pt x="108" y="0"/>
                      <a:pt x="116" y="0"/>
                      <a:pt x="125" y="0"/>
                    </a:cubicBezTo>
                    <a:cubicBezTo>
                      <a:pt x="126" y="0"/>
                      <a:pt x="127" y="1"/>
                      <a:pt x="127" y="2"/>
                    </a:cubicBezTo>
                    <a:cubicBezTo>
                      <a:pt x="130" y="9"/>
                      <a:pt x="131" y="16"/>
                      <a:pt x="134" y="23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55" y="25"/>
                      <a:pt x="173" y="25"/>
                      <a:pt x="192" y="25"/>
                    </a:cubicBezTo>
                    <a:cubicBezTo>
                      <a:pt x="193" y="25"/>
                      <a:pt x="194" y="24"/>
                      <a:pt x="194" y="23"/>
                    </a:cubicBezTo>
                    <a:cubicBezTo>
                      <a:pt x="194" y="16"/>
                      <a:pt x="194" y="9"/>
                      <a:pt x="194" y="2"/>
                    </a:cubicBezTo>
                    <a:cubicBezTo>
                      <a:pt x="194" y="2"/>
                      <a:pt x="195" y="0"/>
                      <a:pt x="196" y="0"/>
                    </a:cubicBezTo>
                    <a:cubicBezTo>
                      <a:pt x="205" y="0"/>
                      <a:pt x="213" y="0"/>
                      <a:pt x="221" y="0"/>
                    </a:cubicBezTo>
                    <a:cubicBezTo>
                      <a:pt x="222" y="0"/>
                      <a:pt x="223" y="2"/>
                      <a:pt x="223" y="3"/>
                    </a:cubicBezTo>
                    <a:cubicBezTo>
                      <a:pt x="224" y="9"/>
                      <a:pt x="223" y="16"/>
                      <a:pt x="224" y="23"/>
                    </a:cubicBezTo>
                    <a:cubicBezTo>
                      <a:pt x="224" y="23"/>
                      <a:pt x="225" y="25"/>
                      <a:pt x="226" y="25"/>
                    </a:cubicBezTo>
                    <a:cubicBezTo>
                      <a:pt x="236" y="25"/>
                      <a:pt x="246" y="25"/>
                      <a:pt x="256" y="25"/>
                    </a:cubicBezTo>
                    <a:close/>
                    <a:moveTo>
                      <a:pt x="364" y="55"/>
                    </a:moveTo>
                    <a:cubicBezTo>
                      <a:pt x="363" y="55"/>
                      <a:pt x="363" y="55"/>
                      <a:pt x="362" y="55"/>
                    </a:cubicBezTo>
                    <a:cubicBezTo>
                      <a:pt x="345" y="55"/>
                      <a:pt x="328" y="54"/>
                      <a:pt x="311" y="55"/>
                    </a:cubicBezTo>
                    <a:cubicBezTo>
                      <a:pt x="310" y="55"/>
                      <a:pt x="308" y="56"/>
                      <a:pt x="307" y="56"/>
                    </a:cubicBezTo>
                    <a:cubicBezTo>
                      <a:pt x="295" y="81"/>
                      <a:pt x="279" y="103"/>
                      <a:pt x="257" y="120"/>
                    </a:cubicBezTo>
                    <a:cubicBezTo>
                      <a:pt x="257" y="121"/>
                      <a:pt x="257" y="121"/>
                      <a:pt x="256" y="121"/>
                    </a:cubicBezTo>
                    <a:cubicBezTo>
                      <a:pt x="257" y="122"/>
                      <a:pt x="257" y="122"/>
                      <a:pt x="258" y="122"/>
                    </a:cubicBezTo>
                    <a:cubicBezTo>
                      <a:pt x="300" y="111"/>
                      <a:pt x="335" y="90"/>
                      <a:pt x="363" y="56"/>
                    </a:cubicBezTo>
                    <a:cubicBezTo>
                      <a:pt x="363" y="56"/>
                      <a:pt x="364" y="55"/>
                      <a:pt x="364" y="55"/>
                    </a:cubicBezTo>
                    <a:close/>
                    <a:moveTo>
                      <a:pt x="87" y="55"/>
                    </a:moveTo>
                    <a:cubicBezTo>
                      <a:pt x="79" y="55"/>
                      <a:pt x="71" y="54"/>
                      <a:pt x="62" y="55"/>
                    </a:cubicBezTo>
                    <a:cubicBezTo>
                      <a:pt x="62" y="55"/>
                      <a:pt x="61" y="55"/>
                      <a:pt x="61" y="55"/>
                    </a:cubicBezTo>
                    <a:cubicBezTo>
                      <a:pt x="61" y="55"/>
                      <a:pt x="61" y="56"/>
                      <a:pt x="62" y="56"/>
                    </a:cubicBezTo>
                    <a:cubicBezTo>
                      <a:pt x="86" y="86"/>
                      <a:pt x="118" y="107"/>
                      <a:pt x="155" y="118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6" y="118"/>
                      <a:pt x="156" y="118"/>
                      <a:pt x="156" y="117"/>
                    </a:cubicBezTo>
                    <a:cubicBezTo>
                      <a:pt x="137" y="100"/>
                      <a:pt x="124" y="79"/>
                      <a:pt x="114" y="56"/>
                    </a:cubicBezTo>
                    <a:cubicBezTo>
                      <a:pt x="114" y="55"/>
                      <a:pt x="112" y="55"/>
                      <a:pt x="111" y="55"/>
                    </a:cubicBezTo>
                    <a:cubicBezTo>
                      <a:pt x="103" y="54"/>
                      <a:pt x="95" y="55"/>
                      <a:pt x="87" y="55"/>
                    </a:cubicBezTo>
                    <a:close/>
                    <a:moveTo>
                      <a:pt x="224" y="81"/>
                    </a:moveTo>
                    <a:cubicBezTo>
                      <a:pt x="224" y="89"/>
                      <a:pt x="224" y="98"/>
                      <a:pt x="224" y="106"/>
                    </a:cubicBezTo>
                    <a:cubicBezTo>
                      <a:pt x="224" y="107"/>
                      <a:pt x="224" y="107"/>
                      <a:pt x="224" y="108"/>
                    </a:cubicBezTo>
                    <a:cubicBezTo>
                      <a:pt x="224" y="108"/>
                      <a:pt x="225" y="107"/>
                      <a:pt x="226" y="107"/>
                    </a:cubicBezTo>
                    <a:cubicBezTo>
                      <a:pt x="246" y="94"/>
                      <a:pt x="261" y="76"/>
                      <a:pt x="273" y="56"/>
                    </a:cubicBezTo>
                    <a:cubicBezTo>
                      <a:pt x="274" y="56"/>
                      <a:pt x="273" y="55"/>
                      <a:pt x="272" y="55"/>
                    </a:cubicBezTo>
                    <a:cubicBezTo>
                      <a:pt x="257" y="54"/>
                      <a:pt x="241" y="54"/>
                      <a:pt x="225" y="55"/>
                    </a:cubicBezTo>
                    <a:cubicBezTo>
                      <a:pt x="225" y="55"/>
                      <a:pt x="224" y="56"/>
                      <a:pt x="224" y="56"/>
                    </a:cubicBezTo>
                    <a:cubicBezTo>
                      <a:pt x="224" y="65"/>
                      <a:pt x="224" y="73"/>
                      <a:pt x="224" y="81"/>
                    </a:cubicBezTo>
                    <a:close/>
                    <a:moveTo>
                      <a:pt x="194" y="82"/>
                    </a:moveTo>
                    <a:cubicBezTo>
                      <a:pt x="194" y="73"/>
                      <a:pt x="194" y="65"/>
                      <a:pt x="194" y="56"/>
                    </a:cubicBezTo>
                    <a:cubicBezTo>
                      <a:pt x="194" y="56"/>
                      <a:pt x="193" y="55"/>
                      <a:pt x="192" y="55"/>
                    </a:cubicBezTo>
                    <a:cubicBezTo>
                      <a:pt x="178" y="54"/>
                      <a:pt x="163" y="54"/>
                      <a:pt x="148" y="55"/>
                    </a:cubicBezTo>
                    <a:cubicBezTo>
                      <a:pt x="148" y="55"/>
                      <a:pt x="147" y="56"/>
                      <a:pt x="147" y="56"/>
                    </a:cubicBezTo>
                    <a:cubicBezTo>
                      <a:pt x="158" y="77"/>
                      <a:pt x="172" y="95"/>
                      <a:pt x="192" y="109"/>
                    </a:cubicBezTo>
                    <a:cubicBezTo>
                      <a:pt x="193" y="109"/>
                      <a:pt x="193" y="109"/>
                      <a:pt x="194" y="109"/>
                    </a:cubicBezTo>
                    <a:cubicBezTo>
                      <a:pt x="194" y="109"/>
                      <a:pt x="194" y="108"/>
                      <a:pt x="194" y="108"/>
                    </a:cubicBezTo>
                    <a:cubicBezTo>
                      <a:pt x="194" y="99"/>
                      <a:pt x="194" y="91"/>
                      <a:pt x="194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379a70a193b_0_249">
                <a:hlinkClick r:id="rId3"/>
              </p:cNvPr>
              <p:cNvSpPr/>
              <p:nvPr/>
            </p:nvSpPr>
            <p:spPr>
              <a:xfrm>
                <a:off x="4945063" y="-41275"/>
                <a:ext cx="2108200" cy="860425"/>
              </a:xfrm>
              <a:custGeom>
                <a:rect b="b" l="l" r="r" t="t"/>
                <a:pathLst>
                  <a:path extrusionOk="0" h="173" w="424">
                    <a:moveTo>
                      <a:pt x="73" y="148"/>
                    </a:moveTo>
                    <a:cubicBezTo>
                      <a:pt x="64" y="148"/>
                      <a:pt x="55" y="148"/>
                      <a:pt x="45" y="148"/>
                    </a:cubicBezTo>
                    <a:cubicBezTo>
                      <a:pt x="44" y="148"/>
                      <a:pt x="43" y="149"/>
                      <a:pt x="42" y="149"/>
                    </a:cubicBezTo>
                    <a:cubicBezTo>
                      <a:pt x="39" y="156"/>
                      <a:pt x="36" y="164"/>
                      <a:pt x="32" y="170"/>
                    </a:cubicBezTo>
                    <a:cubicBezTo>
                      <a:pt x="32" y="171"/>
                      <a:pt x="30" y="173"/>
                      <a:pt x="29" y="173"/>
                    </a:cubicBezTo>
                    <a:cubicBezTo>
                      <a:pt x="21" y="173"/>
                      <a:pt x="12" y="173"/>
                      <a:pt x="3" y="173"/>
                    </a:cubicBezTo>
                    <a:cubicBezTo>
                      <a:pt x="1" y="173"/>
                      <a:pt x="0" y="172"/>
                      <a:pt x="1" y="170"/>
                    </a:cubicBezTo>
                    <a:cubicBezTo>
                      <a:pt x="28" y="96"/>
                      <a:pt x="80" y="48"/>
                      <a:pt x="155" y="28"/>
                    </a:cubicBezTo>
                    <a:cubicBezTo>
                      <a:pt x="258" y="0"/>
                      <a:pt x="366" y="50"/>
                      <a:pt x="413" y="144"/>
                    </a:cubicBezTo>
                    <a:cubicBezTo>
                      <a:pt x="417" y="153"/>
                      <a:pt x="420" y="162"/>
                      <a:pt x="424" y="171"/>
                    </a:cubicBezTo>
                    <a:cubicBezTo>
                      <a:pt x="424" y="171"/>
                      <a:pt x="423" y="173"/>
                      <a:pt x="422" y="173"/>
                    </a:cubicBezTo>
                    <a:cubicBezTo>
                      <a:pt x="413" y="173"/>
                      <a:pt x="404" y="173"/>
                      <a:pt x="395" y="173"/>
                    </a:cubicBezTo>
                    <a:cubicBezTo>
                      <a:pt x="394" y="173"/>
                      <a:pt x="393" y="172"/>
                      <a:pt x="392" y="171"/>
                    </a:cubicBezTo>
                    <a:cubicBezTo>
                      <a:pt x="389" y="164"/>
                      <a:pt x="386" y="156"/>
                      <a:pt x="382" y="149"/>
                    </a:cubicBezTo>
                    <a:cubicBezTo>
                      <a:pt x="382" y="148"/>
                      <a:pt x="381" y="148"/>
                      <a:pt x="380" y="148"/>
                    </a:cubicBezTo>
                    <a:cubicBezTo>
                      <a:pt x="360" y="148"/>
                      <a:pt x="340" y="148"/>
                      <a:pt x="321" y="148"/>
                    </a:cubicBezTo>
                    <a:cubicBezTo>
                      <a:pt x="320" y="148"/>
                      <a:pt x="319" y="149"/>
                      <a:pt x="319" y="150"/>
                    </a:cubicBezTo>
                    <a:cubicBezTo>
                      <a:pt x="321" y="157"/>
                      <a:pt x="323" y="164"/>
                      <a:pt x="325" y="171"/>
                    </a:cubicBezTo>
                    <a:cubicBezTo>
                      <a:pt x="325" y="171"/>
                      <a:pt x="325" y="173"/>
                      <a:pt x="324" y="173"/>
                    </a:cubicBezTo>
                    <a:cubicBezTo>
                      <a:pt x="315" y="173"/>
                      <a:pt x="306" y="173"/>
                      <a:pt x="297" y="173"/>
                    </a:cubicBezTo>
                    <a:cubicBezTo>
                      <a:pt x="296" y="173"/>
                      <a:pt x="295" y="172"/>
                      <a:pt x="295" y="171"/>
                    </a:cubicBezTo>
                    <a:cubicBezTo>
                      <a:pt x="292" y="164"/>
                      <a:pt x="290" y="156"/>
                      <a:pt x="287" y="149"/>
                    </a:cubicBezTo>
                    <a:cubicBezTo>
                      <a:pt x="287" y="148"/>
                      <a:pt x="286" y="148"/>
                      <a:pt x="285" y="148"/>
                    </a:cubicBezTo>
                    <a:cubicBezTo>
                      <a:pt x="265" y="148"/>
                      <a:pt x="245" y="148"/>
                      <a:pt x="225" y="148"/>
                    </a:cubicBezTo>
                    <a:cubicBezTo>
                      <a:pt x="225" y="148"/>
                      <a:pt x="224" y="149"/>
                      <a:pt x="224" y="150"/>
                    </a:cubicBezTo>
                    <a:cubicBezTo>
                      <a:pt x="223" y="156"/>
                      <a:pt x="224" y="163"/>
                      <a:pt x="223" y="170"/>
                    </a:cubicBezTo>
                    <a:cubicBezTo>
                      <a:pt x="223" y="171"/>
                      <a:pt x="222" y="173"/>
                      <a:pt x="221" y="173"/>
                    </a:cubicBezTo>
                    <a:cubicBezTo>
                      <a:pt x="213" y="173"/>
                      <a:pt x="205" y="173"/>
                      <a:pt x="196" y="173"/>
                    </a:cubicBezTo>
                    <a:cubicBezTo>
                      <a:pt x="195" y="173"/>
                      <a:pt x="194" y="171"/>
                      <a:pt x="194" y="170"/>
                    </a:cubicBezTo>
                    <a:cubicBezTo>
                      <a:pt x="194" y="164"/>
                      <a:pt x="194" y="157"/>
                      <a:pt x="194" y="150"/>
                    </a:cubicBezTo>
                    <a:cubicBezTo>
                      <a:pt x="194" y="149"/>
                      <a:pt x="193" y="148"/>
                      <a:pt x="192" y="148"/>
                    </a:cubicBezTo>
                    <a:cubicBezTo>
                      <a:pt x="174" y="148"/>
                      <a:pt x="156" y="148"/>
                      <a:pt x="137" y="148"/>
                    </a:cubicBezTo>
                    <a:cubicBezTo>
                      <a:pt x="137" y="148"/>
                      <a:pt x="135" y="149"/>
                      <a:pt x="135" y="149"/>
                    </a:cubicBezTo>
                    <a:cubicBezTo>
                      <a:pt x="133" y="156"/>
                      <a:pt x="131" y="164"/>
                      <a:pt x="128" y="171"/>
                    </a:cubicBezTo>
                    <a:cubicBezTo>
                      <a:pt x="128" y="172"/>
                      <a:pt x="127" y="173"/>
                      <a:pt x="126" y="173"/>
                    </a:cubicBezTo>
                    <a:cubicBezTo>
                      <a:pt x="117" y="173"/>
                      <a:pt x="108" y="173"/>
                      <a:pt x="99" y="173"/>
                    </a:cubicBezTo>
                    <a:cubicBezTo>
                      <a:pt x="99" y="173"/>
                      <a:pt x="98" y="171"/>
                      <a:pt x="98" y="171"/>
                    </a:cubicBezTo>
                    <a:cubicBezTo>
                      <a:pt x="100" y="164"/>
                      <a:pt x="101" y="157"/>
                      <a:pt x="103" y="150"/>
                    </a:cubicBezTo>
                    <a:cubicBezTo>
                      <a:pt x="103" y="149"/>
                      <a:pt x="102" y="148"/>
                      <a:pt x="102" y="148"/>
                    </a:cubicBezTo>
                    <a:cubicBezTo>
                      <a:pt x="92" y="148"/>
                      <a:pt x="83" y="148"/>
                      <a:pt x="73" y="148"/>
                    </a:cubicBezTo>
                    <a:close/>
                    <a:moveTo>
                      <a:pt x="333" y="118"/>
                    </a:moveTo>
                    <a:cubicBezTo>
                      <a:pt x="342" y="118"/>
                      <a:pt x="350" y="118"/>
                      <a:pt x="359" y="118"/>
                    </a:cubicBezTo>
                    <a:cubicBezTo>
                      <a:pt x="359" y="118"/>
                      <a:pt x="360" y="118"/>
                      <a:pt x="360" y="118"/>
                    </a:cubicBezTo>
                    <a:cubicBezTo>
                      <a:pt x="360" y="117"/>
                      <a:pt x="360" y="117"/>
                      <a:pt x="360" y="116"/>
                    </a:cubicBezTo>
                    <a:cubicBezTo>
                      <a:pt x="332" y="86"/>
                      <a:pt x="299" y="66"/>
                      <a:pt x="259" y="56"/>
                    </a:cubicBezTo>
                    <a:cubicBezTo>
                      <a:pt x="259" y="56"/>
                      <a:pt x="258" y="56"/>
                      <a:pt x="258" y="56"/>
                    </a:cubicBezTo>
                    <a:cubicBezTo>
                      <a:pt x="258" y="56"/>
                      <a:pt x="258" y="57"/>
                      <a:pt x="259" y="57"/>
                    </a:cubicBezTo>
                    <a:cubicBezTo>
                      <a:pt x="278" y="74"/>
                      <a:pt x="293" y="94"/>
                      <a:pt x="305" y="116"/>
                    </a:cubicBezTo>
                    <a:cubicBezTo>
                      <a:pt x="305" y="117"/>
                      <a:pt x="307" y="118"/>
                      <a:pt x="308" y="118"/>
                    </a:cubicBezTo>
                    <a:cubicBezTo>
                      <a:pt x="316" y="118"/>
                      <a:pt x="325" y="118"/>
                      <a:pt x="333" y="118"/>
                    </a:cubicBezTo>
                    <a:close/>
                    <a:moveTo>
                      <a:pt x="90" y="118"/>
                    </a:moveTo>
                    <a:cubicBezTo>
                      <a:pt x="98" y="118"/>
                      <a:pt x="106" y="118"/>
                      <a:pt x="113" y="118"/>
                    </a:cubicBezTo>
                    <a:cubicBezTo>
                      <a:pt x="114" y="118"/>
                      <a:pt x="116" y="117"/>
                      <a:pt x="116" y="116"/>
                    </a:cubicBezTo>
                    <a:cubicBezTo>
                      <a:pt x="127" y="95"/>
                      <a:pt x="140" y="76"/>
                      <a:pt x="157" y="59"/>
                    </a:cubicBezTo>
                    <a:cubicBezTo>
                      <a:pt x="158" y="59"/>
                      <a:pt x="158" y="58"/>
                      <a:pt x="158" y="58"/>
                    </a:cubicBezTo>
                    <a:cubicBezTo>
                      <a:pt x="158" y="58"/>
                      <a:pt x="157" y="58"/>
                      <a:pt x="157" y="58"/>
                    </a:cubicBezTo>
                    <a:cubicBezTo>
                      <a:pt x="121" y="69"/>
                      <a:pt x="90" y="88"/>
                      <a:pt x="65" y="116"/>
                    </a:cubicBezTo>
                    <a:cubicBezTo>
                      <a:pt x="65" y="117"/>
                      <a:pt x="65" y="117"/>
                      <a:pt x="64" y="118"/>
                    </a:cubicBezTo>
                    <a:cubicBezTo>
                      <a:pt x="65" y="118"/>
                      <a:pt x="65" y="118"/>
                      <a:pt x="66" y="118"/>
                    </a:cubicBezTo>
                    <a:cubicBezTo>
                      <a:pt x="74" y="118"/>
                      <a:pt x="82" y="118"/>
                      <a:pt x="90" y="118"/>
                    </a:cubicBezTo>
                    <a:close/>
                    <a:moveTo>
                      <a:pt x="247" y="118"/>
                    </a:moveTo>
                    <a:cubicBezTo>
                      <a:pt x="255" y="118"/>
                      <a:pt x="262" y="118"/>
                      <a:pt x="269" y="118"/>
                    </a:cubicBezTo>
                    <a:cubicBezTo>
                      <a:pt x="270" y="118"/>
                      <a:pt x="270" y="117"/>
                      <a:pt x="270" y="116"/>
                    </a:cubicBezTo>
                    <a:cubicBezTo>
                      <a:pt x="258" y="98"/>
                      <a:pt x="244" y="81"/>
                      <a:pt x="225" y="68"/>
                    </a:cubicBezTo>
                    <a:cubicBezTo>
                      <a:pt x="225" y="68"/>
                      <a:pt x="224" y="68"/>
                      <a:pt x="224" y="67"/>
                    </a:cubicBezTo>
                    <a:cubicBezTo>
                      <a:pt x="224" y="68"/>
                      <a:pt x="224" y="69"/>
                      <a:pt x="224" y="69"/>
                    </a:cubicBezTo>
                    <a:cubicBezTo>
                      <a:pt x="224" y="85"/>
                      <a:pt x="224" y="100"/>
                      <a:pt x="224" y="116"/>
                    </a:cubicBezTo>
                    <a:cubicBezTo>
                      <a:pt x="224" y="117"/>
                      <a:pt x="225" y="118"/>
                      <a:pt x="225" y="118"/>
                    </a:cubicBezTo>
                    <a:cubicBezTo>
                      <a:pt x="233" y="118"/>
                      <a:pt x="240" y="118"/>
                      <a:pt x="247" y="118"/>
                    </a:cubicBezTo>
                    <a:close/>
                    <a:moveTo>
                      <a:pt x="194" y="93"/>
                    </a:moveTo>
                    <a:cubicBezTo>
                      <a:pt x="194" y="85"/>
                      <a:pt x="194" y="78"/>
                      <a:pt x="194" y="70"/>
                    </a:cubicBezTo>
                    <a:cubicBezTo>
                      <a:pt x="194" y="69"/>
                      <a:pt x="194" y="68"/>
                      <a:pt x="194" y="68"/>
                    </a:cubicBezTo>
                    <a:cubicBezTo>
                      <a:pt x="193" y="68"/>
                      <a:pt x="192" y="68"/>
                      <a:pt x="192" y="69"/>
                    </a:cubicBezTo>
                    <a:cubicBezTo>
                      <a:pt x="175" y="82"/>
                      <a:pt x="161" y="98"/>
                      <a:pt x="150" y="116"/>
                    </a:cubicBezTo>
                    <a:cubicBezTo>
                      <a:pt x="150" y="117"/>
                      <a:pt x="151" y="118"/>
                      <a:pt x="151" y="118"/>
                    </a:cubicBezTo>
                    <a:cubicBezTo>
                      <a:pt x="165" y="118"/>
                      <a:pt x="179" y="118"/>
                      <a:pt x="192" y="118"/>
                    </a:cubicBezTo>
                    <a:cubicBezTo>
                      <a:pt x="193" y="118"/>
                      <a:pt x="194" y="117"/>
                      <a:pt x="194" y="116"/>
                    </a:cubicBezTo>
                    <a:cubicBezTo>
                      <a:pt x="194" y="108"/>
                      <a:pt x="194" y="101"/>
                      <a:pt x="194" y="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379a70a193b_0_249"/>
              <p:cNvSpPr/>
              <p:nvPr/>
            </p:nvSpPr>
            <p:spPr>
              <a:xfrm>
                <a:off x="4933951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7" y="37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7"/>
                      <a:pt x="51" y="50"/>
                      <a:pt x="46" y="64"/>
                    </a:cubicBezTo>
                    <a:cubicBezTo>
                      <a:pt x="44" y="70"/>
                      <a:pt x="40" y="73"/>
                      <a:pt x="32" y="73"/>
                    </a:cubicBezTo>
                    <a:cubicBezTo>
                      <a:pt x="25" y="72"/>
                      <a:pt x="21" y="69"/>
                      <a:pt x="19" y="63"/>
                    </a:cubicBezTo>
                    <a:cubicBezTo>
                      <a:pt x="13" y="47"/>
                      <a:pt x="8" y="30"/>
                      <a:pt x="2" y="14"/>
                    </a:cubicBezTo>
                    <a:cubicBezTo>
                      <a:pt x="0" y="8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8"/>
                      <a:pt x="28" y="30"/>
                      <a:pt x="31" y="41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7" y="11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69" y="1"/>
                      <a:pt x="73" y="4"/>
                      <a:pt x="76" y="11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9"/>
                      <a:pt x="90" y="49"/>
                    </a:cubicBezTo>
                    <a:cubicBezTo>
                      <a:pt x="90" y="48"/>
                      <a:pt x="90" y="48"/>
                      <a:pt x="90" y="47"/>
                    </a:cubicBezTo>
                    <a:cubicBezTo>
                      <a:pt x="94" y="35"/>
                      <a:pt x="97" y="23"/>
                      <a:pt x="101" y="10"/>
                    </a:cubicBezTo>
                    <a:cubicBezTo>
                      <a:pt x="103" y="3"/>
                      <a:pt x="106" y="1"/>
                      <a:pt x="113" y="1"/>
                    </a:cubicBezTo>
                    <a:cubicBezTo>
                      <a:pt x="121" y="2"/>
                      <a:pt x="124" y="6"/>
                      <a:pt x="121" y="13"/>
                    </a:cubicBezTo>
                    <a:cubicBezTo>
                      <a:pt x="116" y="30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379a70a193b_0_249"/>
              <p:cNvSpPr/>
              <p:nvPr/>
            </p:nvSpPr>
            <p:spPr>
              <a:xfrm>
                <a:off x="6446838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3" y="22"/>
                      <a:pt x="62" y="22"/>
                      <a:pt x="62" y="21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56" y="36"/>
                      <a:pt x="52" y="50"/>
                      <a:pt x="47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9"/>
                      <a:pt x="0" y="5"/>
                      <a:pt x="6" y="2"/>
                    </a:cubicBezTo>
                    <a:cubicBezTo>
                      <a:pt x="12" y="0"/>
                      <a:pt x="19" y="1"/>
                      <a:pt x="21" y="6"/>
                    </a:cubicBezTo>
                    <a:cubicBezTo>
                      <a:pt x="25" y="17"/>
                      <a:pt x="28" y="29"/>
                      <a:pt x="31" y="40"/>
                    </a:cubicBezTo>
                    <a:cubicBezTo>
                      <a:pt x="32" y="42"/>
                      <a:pt x="33" y="45"/>
                      <a:pt x="33" y="48"/>
                    </a:cubicBezTo>
                    <a:cubicBezTo>
                      <a:pt x="33" y="48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5" y="48"/>
                    </a:cubicBezTo>
                    <a:cubicBezTo>
                      <a:pt x="39" y="36"/>
                      <a:pt x="43" y="24"/>
                      <a:pt x="47" y="12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70" y="1"/>
                      <a:pt x="73" y="4"/>
                      <a:pt x="76" y="12"/>
                    </a:cubicBezTo>
                    <a:cubicBezTo>
                      <a:pt x="81" y="23"/>
                      <a:pt x="85" y="36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49"/>
                      <a:pt x="90" y="48"/>
                      <a:pt x="90" y="48"/>
                    </a:cubicBezTo>
                    <a:cubicBezTo>
                      <a:pt x="94" y="35"/>
                      <a:pt x="98" y="23"/>
                      <a:pt x="101" y="10"/>
                    </a:cubicBezTo>
                    <a:cubicBezTo>
                      <a:pt x="103" y="5"/>
                      <a:pt x="106" y="2"/>
                      <a:pt x="112" y="1"/>
                    </a:cubicBezTo>
                    <a:cubicBezTo>
                      <a:pt x="121" y="1"/>
                      <a:pt x="124" y="6"/>
                      <a:pt x="121" y="14"/>
                    </a:cubicBezTo>
                    <a:cubicBezTo>
                      <a:pt x="116" y="31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379a70a193b_0_249"/>
              <p:cNvSpPr/>
              <p:nvPr/>
            </p:nvSpPr>
            <p:spPr>
              <a:xfrm>
                <a:off x="5691188" y="952500"/>
                <a:ext cx="615950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4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6"/>
                      <a:pt x="51" y="50"/>
                      <a:pt x="46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7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9"/>
                      <a:pt x="28" y="30"/>
                      <a:pt x="31" y="42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8" y="10"/>
                    </a:cubicBezTo>
                    <a:cubicBezTo>
                      <a:pt x="50" y="3"/>
                      <a:pt x="55" y="1"/>
                      <a:pt x="62" y="1"/>
                    </a:cubicBezTo>
                    <a:cubicBezTo>
                      <a:pt x="69" y="1"/>
                      <a:pt x="73" y="4"/>
                      <a:pt x="76" y="10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8"/>
                      <a:pt x="90" y="49"/>
                    </a:cubicBezTo>
                    <a:cubicBezTo>
                      <a:pt x="90" y="48"/>
                      <a:pt x="90" y="48"/>
                      <a:pt x="91" y="47"/>
                    </a:cubicBezTo>
                    <a:cubicBezTo>
                      <a:pt x="94" y="35"/>
                      <a:pt x="98" y="22"/>
                      <a:pt x="101" y="10"/>
                    </a:cubicBezTo>
                    <a:cubicBezTo>
                      <a:pt x="103" y="3"/>
                      <a:pt x="108" y="0"/>
                      <a:pt x="116" y="2"/>
                    </a:cubicBezTo>
                    <a:cubicBezTo>
                      <a:pt x="121" y="3"/>
                      <a:pt x="124" y="7"/>
                      <a:pt x="122" y="12"/>
                    </a:cubicBezTo>
                    <a:cubicBezTo>
                      <a:pt x="116" y="30"/>
                      <a:pt x="110" y="47"/>
                      <a:pt x="104" y="65"/>
                    </a:cubicBezTo>
                    <a:cubicBezTo>
                      <a:pt x="101" y="71"/>
                      <a:pt x="97" y="73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g379a70a193b_0_249"/>
            <p:cNvSpPr txBox="1"/>
            <p:nvPr/>
          </p:nvSpPr>
          <p:spPr>
            <a:xfrm>
              <a:off x="1125653" y="5392972"/>
              <a:ext cx="1726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www.giz.de/ukraine-ua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g379a70a193b_0_249"/>
          <p:cNvGrpSpPr/>
          <p:nvPr/>
        </p:nvGrpSpPr>
        <p:grpSpPr>
          <a:xfrm>
            <a:off x="3047418" y="5386974"/>
            <a:ext cx="2803312" cy="432002"/>
            <a:chOff x="3540397" y="5307769"/>
            <a:chExt cx="2803312" cy="432002"/>
          </a:xfrm>
        </p:grpSpPr>
        <p:pic>
          <p:nvPicPr>
            <p:cNvPr descr="Ein Bild, das Logo, Symbol, Grafiken, Schrift enthält.&#10;&#10;Automatisch generierte Beschreibung" id="246" name="Google Shape;246;g379a70a193b_0_249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40397" y="5307769"/>
              <a:ext cx="432002" cy="432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g379a70a193b_0_249"/>
            <p:cNvSpPr txBox="1"/>
            <p:nvPr/>
          </p:nvSpPr>
          <p:spPr>
            <a:xfrm>
              <a:off x="4096409" y="5385270"/>
              <a:ext cx="22473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www.facebook.com/gizukraine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g379a70a193b_0_249"/>
          <p:cNvGrpSpPr/>
          <p:nvPr/>
        </p:nvGrpSpPr>
        <p:grpSpPr>
          <a:xfrm>
            <a:off x="6357868" y="5386974"/>
            <a:ext cx="3439233" cy="432000"/>
            <a:chOff x="6448350" y="5315471"/>
            <a:chExt cx="3439233" cy="432000"/>
          </a:xfrm>
        </p:grpSpPr>
        <p:pic>
          <p:nvPicPr>
            <p:cNvPr id="249" name="Google Shape;249;g379a70a193b_0_249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48350" y="5315471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g379a70a193b_0_249"/>
            <p:cNvSpPr txBox="1"/>
            <p:nvPr/>
          </p:nvSpPr>
          <p:spPr>
            <a:xfrm>
              <a:off x="7027983" y="5392972"/>
              <a:ext cx="285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www.linkedin.com/company/giz-ukraine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1" name="Google Shape;251;g379a70a193b_0_249"/>
          <p:cNvPicPr preferRelativeResize="0"/>
          <p:nvPr/>
        </p:nvPicPr>
        <p:blipFill rotWithShape="1">
          <a:blip r:embed="rId8">
            <a:alphaModFix amt="38000"/>
          </a:blip>
          <a:srcRect b="0" l="43873" r="0" t="48256"/>
          <a:stretch/>
        </p:blipFill>
        <p:spPr>
          <a:xfrm>
            <a:off x="0" y="-1"/>
            <a:ext cx="6455969" cy="355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34" name="Google Shape;34;p24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4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pact and photo">
  <p:cSld name="Impact and photo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9a70a193b_0_283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379a70a193b_0_283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379a70a193b_0_283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g379a70a193b_0_283"/>
          <p:cNvSpPr/>
          <p:nvPr/>
        </p:nvSpPr>
        <p:spPr>
          <a:xfrm>
            <a:off x="1" y="1"/>
            <a:ext cx="12192000" cy="624300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379a70a193b_0_283"/>
          <p:cNvPicPr preferRelativeResize="0"/>
          <p:nvPr/>
        </p:nvPicPr>
        <p:blipFill rotWithShape="1">
          <a:blip r:embed="rId2">
            <a:alphaModFix amt="38000"/>
          </a:blip>
          <a:srcRect b="0" l="43873" r="0" t="48256"/>
          <a:stretch/>
        </p:blipFill>
        <p:spPr>
          <a:xfrm>
            <a:off x="0" y="-1"/>
            <a:ext cx="6455969" cy="355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79a70a193b_0_283"/>
          <p:cNvPicPr preferRelativeResize="0"/>
          <p:nvPr/>
        </p:nvPicPr>
        <p:blipFill rotWithShape="1">
          <a:blip r:embed="rId3">
            <a:alphaModFix amt="38000"/>
          </a:blip>
          <a:srcRect b="0" l="0" r="90580" t="13629"/>
          <a:stretch/>
        </p:blipFill>
        <p:spPr>
          <a:xfrm>
            <a:off x="11108563" y="-2"/>
            <a:ext cx="1083437" cy="593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79a70a193b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6" y="2455816"/>
            <a:ext cx="5858686" cy="299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79a70a193b_0_283"/>
          <p:cNvSpPr/>
          <p:nvPr>
            <p:ph idx="2" type="pic"/>
          </p:nvPr>
        </p:nvSpPr>
        <p:spPr>
          <a:xfrm>
            <a:off x="4865688" y="0"/>
            <a:ext cx="7326300" cy="47502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g379a70a193b_0_283"/>
          <p:cNvSpPr txBox="1"/>
          <p:nvPr>
            <p:ph idx="1" type="body"/>
          </p:nvPr>
        </p:nvSpPr>
        <p:spPr>
          <a:xfrm>
            <a:off x="1001406" y="1681216"/>
            <a:ext cx="35718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b="1" sz="28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g379a70a193b_0_283"/>
          <p:cNvSpPr txBox="1"/>
          <p:nvPr>
            <p:ph idx="3" type="body"/>
          </p:nvPr>
        </p:nvSpPr>
        <p:spPr>
          <a:xfrm>
            <a:off x="1001713" y="2734491"/>
            <a:ext cx="49293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o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IZ Ukraine" showMasterSp="0">
  <p:cSld name="Title - GIZ Ukrain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379a70a193b_0_2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8" cy="501596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79a70a193b_0_294"/>
          <p:cNvSpPr txBox="1"/>
          <p:nvPr>
            <p:ph type="ctrTitle"/>
          </p:nvPr>
        </p:nvSpPr>
        <p:spPr>
          <a:xfrm>
            <a:off x="876300" y="2645227"/>
            <a:ext cx="8331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g379a70a193b_0_294"/>
          <p:cNvSpPr txBox="1"/>
          <p:nvPr>
            <p:ph idx="1" type="subTitle"/>
          </p:nvPr>
        </p:nvSpPr>
        <p:spPr>
          <a:xfrm>
            <a:off x="876300" y="3631385"/>
            <a:ext cx="468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g379a70a193b_0_294"/>
          <p:cNvSpPr/>
          <p:nvPr/>
        </p:nvSpPr>
        <p:spPr>
          <a:xfrm>
            <a:off x="7154690" y="4888930"/>
            <a:ext cx="4878600" cy="2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379a70a193b_0_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0" cy="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79a70a193b_0_294"/>
          <p:cNvSpPr txBox="1"/>
          <p:nvPr>
            <p:ph idx="2" type="body"/>
          </p:nvPr>
        </p:nvSpPr>
        <p:spPr>
          <a:xfrm>
            <a:off x="5751500" y="3631385"/>
            <a:ext cx="3456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circle with blue and yellow text&#10;&#10;Description automatically generated" id="270" name="Google Shape;270;g379a70a193b_0_2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2000" y="522000"/>
            <a:ext cx="1692186" cy="168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DG Cluster" showMasterSp="0">
  <p:cSld name="Title - SDG Cluster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79a70a193b_0_3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8" cy="501596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79a70a193b_0_302"/>
          <p:cNvSpPr txBox="1"/>
          <p:nvPr>
            <p:ph type="ctrTitle"/>
          </p:nvPr>
        </p:nvSpPr>
        <p:spPr>
          <a:xfrm>
            <a:off x="876300" y="2645227"/>
            <a:ext cx="8331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379a70a193b_0_302"/>
          <p:cNvSpPr txBox="1"/>
          <p:nvPr>
            <p:ph idx="1" type="subTitle"/>
          </p:nvPr>
        </p:nvSpPr>
        <p:spPr>
          <a:xfrm>
            <a:off x="876300" y="3631385"/>
            <a:ext cx="468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g379a70a193b_0_302"/>
          <p:cNvSpPr/>
          <p:nvPr/>
        </p:nvSpPr>
        <p:spPr>
          <a:xfrm>
            <a:off x="7154690" y="4888930"/>
            <a:ext cx="4878600" cy="2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379a70a193b_0_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0" cy="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79a70a193b_0_302"/>
          <p:cNvSpPr txBox="1"/>
          <p:nvPr>
            <p:ph idx="2" type="body"/>
          </p:nvPr>
        </p:nvSpPr>
        <p:spPr>
          <a:xfrm>
            <a:off x="5751500" y="3631385"/>
            <a:ext cx="3456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8" name="Google Shape;278;g379a70a193b_0_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3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S Cluster " showMasterSp="0">
  <p:cSld name="Title - RS Cluster 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379a70a193b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8" cy="501596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79a70a193b_0_310"/>
          <p:cNvSpPr txBox="1"/>
          <p:nvPr>
            <p:ph type="ctrTitle"/>
          </p:nvPr>
        </p:nvSpPr>
        <p:spPr>
          <a:xfrm>
            <a:off x="876300" y="2645227"/>
            <a:ext cx="8331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g379a70a193b_0_310"/>
          <p:cNvSpPr txBox="1"/>
          <p:nvPr>
            <p:ph idx="1" type="subTitle"/>
          </p:nvPr>
        </p:nvSpPr>
        <p:spPr>
          <a:xfrm>
            <a:off x="876300" y="3631385"/>
            <a:ext cx="468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g379a70a193b_0_310"/>
          <p:cNvSpPr/>
          <p:nvPr/>
        </p:nvSpPr>
        <p:spPr>
          <a:xfrm>
            <a:off x="7154690" y="4888930"/>
            <a:ext cx="4878600" cy="2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379a70a193b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0" cy="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79a70a193b_0_310"/>
          <p:cNvSpPr txBox="1"/>
          <p:nvPr>
            <p:ph idx="2" type="body"/>
          </p:nvPr>
        </p:nvSpPr>
        <p:spPr>
          <a:xfrm>
            <a:off x="5751500" y="3631385"/>
            <a:ext cx="3456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" name="Google Shape;286;g379a70a193b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3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LG Cluster" showMasterSp="0">
  <p:cSld name="Title - MLG Cluster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379a70a193b_0_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8" cy="501596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79a70a193b_0_318"/>
          <p:cNvSpPr txBox="1"/>
          <p:nvPr>
            <p:ph type="ctrTitle"/>
          </p:nvPr>
        </p:nvSpPr>
        <p:spPr>
          <a:xfrm>
            <a:off x="876300" y="2645227"/>
            <a:ext cx="8331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379a70a193b_0_318"/>
          <p:cNvSpPr txBox="1"/>
          <p:nvPr>
            <p:ph idx="1" type="subTitle"/>
          </p:nvPr>
        </p:nvSpPr>
        <p:spPr>
          <a:xfrm>
            <a:off x="876300" y="3631385"/>
            <a:ext cx="468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g379a70a193b_0_318"/>
          <p:cNvSpPr/>
          <p:nvPr/>
        </p:nvSpPr>
        <p:spPr>
          <a:xfrm>
            <a:off x="7154690" y="4888930"/>
            <a:ext cx="4878600" cy="2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379a70a193b_0_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0" cy="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79a70a193b_0_318"/>
          <p:cNvSpPr txBox="1"/>
          <p:nvPr>
            <p:ph idx="2" type="body"/>
          </p:nvPr>
        </p:nvSpPr>
        <p:spPr>
          <a:xfrm>
            <a:off x="5751500" y="3631385"/>
            <a:ext cx="3456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4" name="Google Shape;294;g379a70a193b_0_3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3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Blue">
  <p:cSld name="Title and Content - Blu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1265103"/>
            <a:ext cx="12191999" cy="4976209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43" name="Google Shape;43;p25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">
  <p:cSld name="Title and Content - two 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51" name="Google Shape;51;p26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3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/>
          <p:nvPr/>
        </p:nvSpPr>
        <p:spPr>
          <a:xfrm>
            <a:off x="1" y="1"/>
            <a:ext cx="12192000" cy="624298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2"/>
          <p:cNvSpPr txBox="1"/>
          <p:nvPr>
            <p:ph type="title"/>
          </p:nvPr>
        </p:nvSpPr>
        <p:spPr>
          <a:xfrm>
            <a:off x="533405" y="365126"/>
            <a:ext cx="10588785" cy="8976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42"/>
          <p:cNvPicPr preferRelativeResize="0"/>
          <p:nvPr/>
        </p:nvPicPr>
        <p:blipFill rotWithShape="1">
          <a:blip r:embed="rId2">
            <a:alphaModFix amt="38000"/>
          </a:blip>
          <a:srcRect b="0" l="0" r="90581" t="13626"/>
          <a:stretch/>
        </p:blipFill>
        <p:spPr>
          <a:xfrm>
            <a:off x="11108563" y="-2"/>
            <a:ext cx="1083437" cy="593189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2"/>
          <p:cNvSpPr txBox="1"/>
          <p:nvPr>
            <p:ph idx="1" type="body"/>
          </p:nvPr>
        </p:nvSpPr>
        <p:spPr>
          <a:xfrm>
            <a:off x="533405" y="4351795"/>
            <a:ext cx="2608495" cy="677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2" type="body"/>
          </p:nvPr>
        </p:nvSpPr>
        <p:spPr>
          <a:xfrm>
            <a:off x="533405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3" type="body"/>
          </p:nvPr>
        </p:nvSpPr>
        <p:spPr>
          <a:xfrm>
            <a:off x="533405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4" type="body"/>
          </p:nvPr>
        </p:nvSpPr>
        <p:spPr>
          <a:xfrm>
            <a:off x="3432046" y="4351795"/>
            <a:ext cx="2608495" cy="677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5" type="body"/>
          </p:nvPr>
        </p:nvSpPr>
        <p:spPr>
          <a:xfrm>
            <a:off x="3432046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6" type="body"/>
          </p:nvPr>
        </p:nvSpPr>
        <p:spPr>
          <a:xfrm>
            <a:off x="3432046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7" type="body"/>
          </p:nvPr>
        </p:nvSpPr>
        <p:spPr>
          <a:xfrm>
            <a:off x="6330687" y="4351795"/>
            <a:ext cx="2608495" cy="677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8" type="body"/>
          </p:nvPr>
        </p:nvSpPr>
        <p:spPr>
          <a:xfrm>
            <a:off x="6330687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9" type="body"/>
          </p:nvPr>
        </p:nvSpPr>
        <p:spPr>
          <a:xfrm>
            <a:off x="6330687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2"/>
          <p:cNvSpPr/>
          <p:nvPr>
            <p:ph idx="13" type="pic"/>
          </p:nvPr>
        </p:nvSpPr>
        <p:spPr>
          <a:xfrm>
            <a:off x="533405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2"/>
          <p:cNvSpPr/>
          <p:nvPr>
            <p:ph idx="14" type="pic"/>
          </p:nvPr>
        </p:nvSpPr>
        <p:spPr>
          <a:xfrm>
            <a:off x="3432046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2"/>
          <p:cNvSpPr/>
          <p:nvPr>
            <p:ph idx="15" type="pic"/>
          </p:nvPr>
        </p:nvSpPr>
        <p:spPr>
          <a:xfrm>
            <a:off x="6330687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3" name="Google Shape;73;p42"/>
          <p:cNvGrpSpPr/>
          <p:nvPr/>
        </p:nvGrpSpPr>
        <p:grpSpPr>
          <a:xfrm>
            <a:off x="533405" y="5387372"/>
            <a:ext cx="2228072" cy="431204"/>
            <a:chOff x="623887" y="5346064"/>
            <a:chExt cx="2228072" cy="431204"/>
          </a:xfrm>
        </p:grpSpPr>
        <p:grpSp>
          <p:nvGrpSpPr>
            <p:cNvPr id="74" name="Google Shape;74;p42"/>
            <p:cNvGrpSpPr/>
            <p:nvPr/>
          </p:nvGrpSpPr>
          <p:grpSpPr>
            <a:xfrm>
              <a:off x="623887" y="5346064"/>
              <a:ext cx="380961" cy="431204"/>
              <a:chOff x="4933951" y="-41275"/>
              <a:chExt cx="2130425" cy="2411413"/>
            </a:xfrm>
          </p:grpSpPr>
          <p:sp>
            <p:nvSpPr>
              <p:cNvPr id="75" name="Google Shape;75;p42"/>
              <p:cNvSpPr/>
              <p:nvPr/>
            </p:nvSpPr>
            <p:spPr>
              <a:xfrm>
                <a:off x="4945063" y="1435100"/>
                <a:ext cx="2114550" cy="935038"/>
              </a:xfrm>
              <a:custGeom>
                <a:rect b="b" l="l" r="r" t="t"/>
                <a:pathLst>
                  <a:path extrusionOk="0" h="188" w="425">
                    <a:moveTo>
                      <a:pt x="256" y="25"/>
                    </a:moveTo>
                    <a:cubicBezTo>
                      <a:pt x="267" y="25"/>
                      <a:pt x="277" y="25"/>
                      <a:pt x="287" y="25"/>
                    </a:cubicBezTo>
                    <a:cubicBezTo>
                      <a:pt x="288" y="25"/>
                      <a:pt x="290" y="24"/>
                      <a:pt x="290" y="23"/>
                    </a:cubicBezTo>
                    <a:cubicBezTo>
                      <a:pt x="292" y="16"/>
                      <a:pt x="294" y="9"/>
                      <a:pt x="297" y="2"/>
                    </a:cubicBezTo>
                    <a:cubicBezTo>
                      <a:pt x="297" y="2"/>
                      <a:pt x="298" y="0"/>
                      <a:pt x="299" y="0"/>
                    </a:cubicBezTo>
                    <a:cubicBezTo>
                      <a:pt x="308" y="0"/>
                      <a:pt x="316" y="0"/>
                      <a:pt x="325" y="0"/>
                    </a:cubicBezTo>
                    <a:cubicBezTo>
                      <a:pt x="326" y="0"/>
                      <a:pt x="327" y="2"/>
                      <a:pt x="326" y="2"/>
                    </a:cubicBezTo>
                    <a:cubicBezTo>
                      <a:pt x="325" y="9"/>
                      <a:pt x="323" y="16"/>
                      <a:pt x="321" y="23"/>
                    </a:cubicBezTo>
                    <a:cubicBezTo>
                      <a:pt x="321" y="23"/>
                      <a:pt x="322" y="25"/>
                      <a:pt x="322" y="25"/>
                    </a:cubicBezTo>
                    <a:cubicBezTo>
                      <a:pt x="342" y="25"/>
                      <a:pt x="362" y="25"/>
                      <a:pt x="382" y="25"/>
                    </a:cubicBezTo>
                    <a:cubicBezTo>
                      <a:pt x="383" y="25"/>
                      <a:pt x="384" y="24"/>
                      <a:pt x="384" y="23"/>
                    </a:cubicBezTo>
                    <a:cubicBezTo>
                      <a:pt x="388" y="16"/>
                      <a:pt x="391" y="9"/>
                      <a:pt x="394" y="2"/>
                    </a:cubicBezTo>
                    <a:cubicBezTo>
                      <a:pt x="394" y="1"/>
                      <a:pt x="395" y="0"/>
                      <a:pt x="396" y="0"/>
                    </a:cubicBezTo>
                    <a:cubicBezTo>
                      <a:pt x="405" y="0"/>
                      <a:pt x="414" y="0"/>
                      <a:pt x="423" y="0"/>
                    </a:cubicBezTo>
                    <a:cubicBezTo>
                      <a:pt x="424" y="0"/>
                      <a:pt x="425" y="2"/>
                      <a:pt x="425" y="3"/>
                    </a:cubicBezTo>
                    <a:cubicBezTo>
                      <a:pt x="405" y="64"/>
                      <a:pt x="365" y="108"/>
                      <a:pt x="307" y="135"/>
                    </a:cubicBezTo>
                    <a:cubicBezTo>
                      <a:pt x="195" y="188"/>
                      <a:pt x="60" y="139"/>
                      <a:pt x="10" y="28"/>
                    </a:cubicBezTo>
                    <a:cubicBezTo>
                      <a:pt x="6" y="20"/>
                      <a:pt x="3" y="11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0" y="0"/>
                      <a:pt x="19" y="0"/>
                      <a:pt x="28" y="0"/>
                    </a:cubicBezTo>
                    <a:cubicBezTo>
                      <a:pt x="29" y="0"/>
                      <a:pt x="30" y="1"/>
                      <a:pt x="31" y="2"/>
                    </a:cubicBezTo>
                    <a:cubicBezTo>
                      <a:pt x="34" y="9"/>
                      <a:pt x="37" y="16"/>
                      <a:pt x="40" y="23"/>
                    </a:cubicBezTo>
                    <a:cubicBezTo>
                      <a:pt x="41" y="24"/>
                      <a:pt x="42" y="25"/>
                      <a:pt x="43" y="25"/>
                    </a:cubicBezTo>
                    <a:cubicBezTo>
                      <a:pt x="62" y="25"/>
                      <a:pt x="81" y="25"/>
                      <a:pt x="101" y="25"/>
                    </a:cubicBezTo>
                    <a:cubicBezTo>
                      <a:pt x="101" y="25"/>
                      <a:pt x="102" y="23"/>
                      <a:pt x="102" y="23"/>
                    </a:cubicBezTo>
                    <a:cubicBezTo>
                      <a:pt x="101" y="16"/>
                      <a:pt x="99" y="9"/>
                      <a:pt x="97" y="3"/>
                    </a:cubicBezTo>
                    <a:cubicBezTo>
                      <a:pt x="97" y="2"/>
                      <a:pt x="98" y="0"/>
                      <a:pt x="99" y="0"/>
                    </a:cubicBezTo>
                    <a:cubicBezTo>
                      <a:pt x="108" y="0"/>
                      <a:pt x="116" y="0"/>
                      <a:pt x="125" y="0"/>
                    </a:cubicBezTo>
                    <a:cubicBezTo>
                      <a:pt x="126" y="0"/>
                      <a:pt x="127" y="1"/>
                      <a:pt x="127" y="2"/>
                    </a:cubicBezTo>
                    <a:cubicBezTo>
                      <a:pt x="130" y="9"/>
                      <a:pt x="131" y="16"/>
                      <a:pt x="134" y="23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55" y="25"/>
                      <a:pt x="173" y="25"/>
                      <a:pt x="192" y="25"/>
                    </a:cubicBezTo>
                    <a:cubicBezTo>
                      <a:pt x="193" y="25"/>
                      <a:pt x="194" y="24"/>
                      <a:pt x="194" y="23"/>
                    </a:cubicBezTo>
                    <a:cubicBezTo>
                      <a:pt x="194" y="16"/>
                      <a:pt x="194" y="9"/>
                      <a:pt x="194" y="2"/>
                    </a:cubicBezTo>
                    <a:cubicBezTo>
                      <a:pt x="194" y="2"/>
                      <a:pt x="195" y="0"/>
                      <a:pt x="196" y="0"/>
                    </a:cubicBezTo>
                    <a:cubicBezTo>
                      <a:pt x="205" y="0"/>
                      <a:pt x="213" y="0"/>
                      <a:pt x="221" y="0"/>
                    </a:cubicBezTo>
                    <a:cubicBezTo>
                      <a:pt x="222" y="0"/>
                      <a:pt x="223" y="2"/>
                      <a:pt x="223" y="3"/>
                    </a:cubicBezTo>
                    <a:cubicBezTo>
                      <a:pt x="224" y="9"/>
                      <a:pt x="223" y="16"/>
                      <a:pt x="224" y="23"/>
                    </a:cubicBezTo>
                    <a:cubicBezTo>
                      <a:pt x="224" y="23"/>
                      <a:pt x="225" y="25"/>
                      <a:pt x="226" y="25"/>
                    </a:cubicBezTo>
                    <a:cubicBezTo>
                      <a:pt x="236" y="25"/>
                      <a:pt x="246" y="25"/>
                      <a:pt x="256" y="25"/>
                    </a:cubicBezTo>
                    <a:close/>
                    <a:moveTo>
                      <a:pt x="364" y="55"/>
                    </a:moveTo>
                    <a:cubicBezTo>
                      <a:pt x="363" y="55"/>
                      <a:pt x="363" y="55"/>
                      <a:pt x="362" y="55"/>
                    </a:cubicBezTo>
                    <a:cubicBezTo>
                      <a:pt x="345" y="55"/>
                      <a:pt x="328" y="54"/>
                      <a:pt x="311" y="55"/>
                    </a:cubicBezTo>
                    <a:cubicBezTo>
                      <a:pt x="310" y="55"/>
                      <a:pt x="308" y="56"/>
                      <a:pt x="307" y="56"/>
                    </a:cubicBezTo>
                    <a:cubicBezTo>
                      <a:pt x="295" y="81"/>
                      <a:pt x="279" y="103"/>
                      <a:pt x="257" y="120"/>
                    </a:cubicBezTo>
                    <a:cubicBezTo>
                      <a:pt x="257" y="121"/>
                      <a:pt x="257" y="121"/>
                      <a:pt x="256" y="121"/>
                    </a:cubicBezTo>
                    <a:cubicBezTo>
                      <a:pt x="257" y="122"/>
                      <a:pt x="257" y="122"/>
                      <a:pt x="258" y="122"/>
                    </a:cubicBezTo>
                    <a:cubicBezTo>
                      <a:pt x="300" y="111"/>
                      <a:pt x="335" y="90"/>
                      <a:pt x="363" y="56"/>
                    </a:cubicBezTo>
                    <a:cubicBezTo>
                      <a:pt x="363" y="56"/>
                      <a:pt x="364" y="55"/>
                      <a:pt x="364" y="55"/>
                    </a:cubicBezTo>
                    <a:close/>
                    <a:moveTo>
                      <a:pt x="87" y="55"/>
                    </a:moveTo>
                    <a:cubicBezTo>
                      <a:pt x="79" y="55"/>
                      <a:pt x="71" y="54"/>
                      <a:pt x="62" y="55"/>
                    </a:cubicBezTo>
                    <a:cubicBezTo>
                      <a:pt x="62" y="55"/>
                      <a:pt x="61" y="55"/>
                      <a:pt x="61" y="55"/>
                    </a:cubicBezTo>
                    <a:cubicBezTo>
                      <a:pt x="61" y="55"/>
                      <a:pt x="61" y="56"/>
                      <a:pt x="62" y="56"/>
                    </a:cubicBezTo>
                    <a:cubicBezTo>
                      <a:pt x="86" y="86"/>
                      <a:pt x="118" y="107"/>
                      <a:pt x="155" y="118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6" y="118"/>
                      <a:pt x="156" y="118"/>
                      <a:pt x="156" y="117"/>
                    </a:cubicBezTo>
                    <a:cubicBezTo>
                      <a:pt x="137" y="100"/>
                      <a:pt x="124" y="79"/>
                      <a:pt x="114" y="56"/>
                    </a:cubicBezTo>
                    <a:cubicBezTo>
                      <a:pt x="114" y="55"/>
                      <a:pt x="112" y="55"/>
                      <a:pt x="111" y="55"/>
                    </a:cubicBezTo>
                    <a:cubicBezTo>
                      <a:pt x="103" y="54"/>
                      <a:pt x="95" y="55"/>
                      <a:pt x="87" y="55"/>
                    </a:cubicBezTo>
                    <a:close/>
                    <a:moveTo>
                      <a:pt x="224" y="81"/>
                    </a:moveTo>
                    <a:cubicBezTo>
                      <a:pt x="224" y="89"/>
                      <a:pt x="224" y="98"/>
                      <a:pt x="224" y="106"/>
                    </a:cubicBezTo>
                    <a:cubicBezTo>
                      <a:pt x="224" y="107"/>
                      <a:pt x="224" y="107"/>
                      <a:pt x="224" y="108"/>
                    </a:cubicBezTo>
                    <a:cubicBezTo>
                      <a:pt x="224" y="108"/>
                      <a:pt x="225" y="107"/>
                      <a:pt x="226" y="107"/>
                    </a:cubicBezTo>
                    <a:cubicBezTo>
                      <a:pt x="246" y="94"/>
                      <a:pt x="261" y="76"/>
                      <a:pt x="273" y="56"/>
                    </a:cubicBezTo>
                    <a:cubicBezTo>
                      <a:pt x="274" y="56"/>
                      <a:pt x="273" y="55"/>
                      <a:pt x="272" y="55"/>
                    </a:cubicBezTo>
                    <a:cubicBezTo>
                      <a:pt x="257" y="54"/>
                      <a:pt x="241" y="54"/>
                      <a:pt x="225" y="55"/>
                    </a:cubicBezTo>
                    <a:cubicBezTo>
                      <a:pt x="225" y="55"/>
                      <a:pt x="224" y="56"/>
                      <a:pt x="224" y="56"/>
                    </a:cubicBezTo>
                    <a:cubicBezTo>
                      <a:pt x="224" y="65"/>
                      <a:pt x="224" y="73"/>
                      <a:pt x="224" y="81"/>
                    </a:cubicBezTo>
                    <a:close/>
                    <a:moveTo>
                      <a:pt x="194" y="82"/>
                    </a:moveTo>
                    <a:cubicBezTo>
                      <a:pt x="194" y="73"/>
                      <a:pt x="194" y="65"/>
                      <a:pt x="194" y="56"/>
                    </a:cubicBezTo>
                    <a:cubicBezTo>
                      <a:pt x="194" y="56"/>
                      <a:pt x="193" y="55"/>
                      <a:pt x="192" y="55"/>
                    </a:cubicBezTo>
                    <a:cubicBezTo>
                      <a:pt x="178" y="54"/>
                      <a:pt x="163" y="54"/>
                      <a:pt x="148" y="55"/>
                    </a:cubicBezTo>
                    <a:cubicBezTo>
                      <a:pt x="148" y="55"/>
                      <a:pt x="147" y="56"/>
                      <a:pt x="147" y="56"/>
                    </a:cubicBezTo>
                    <a:cubicBezTo>
                      <a:pt x="158" y="77"/>
                      <a:pt x="172" y="95"/>
                      <a:pt x="192" y="109"/>
                    </a:cubicBezTo>
                    <a:cubicBezTo>
                      <a:pt x="193" y="109"/>
                      <a:pt x="193" y="109"/>
                      <a:pt x="194" y="109"/>
                    </a:cubicBezTo>
                    <a:cubicBezTo>
                      <a:pt x="194" y="109"/>
                      <a:pt x="194" y="108"/>
                      <a:pt x="194" y="108"/>
                    </a:cubicBezTo>
                    <a:cubicBezTo>
                      <a:pt x="194" y="99"/>
                      <a:pt x="194" y="91"/>
                      <a:pt x="194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2">
                <a:hlinkClick r:id="rId3"/>
              </p:cNvPr>
              <p:cNvSpPr/>
              <p:nvPr/>
            </p:nvSpPr>
            <p:spPr>
              <a:xfrm>
                <a:off x="4945063" y="-41275"/>
                <a:ext cx="2108200" cy="860425"/>
              </a:xfrm>
              <a:custGeom>
                <a:rect b="b" l="l" r="r" t="t"/>
                <a:pathLst>
                  <a:path extrusionOk="0" h="173" w="424">
                    <a:moveTo>
                      <a:pt x="73" y="148"/>
                    </a:moveTo>
                    <a:cubicBezTo>
                      <a:pt x="64" y="148"/>
                      <a:pt x="55" y="148"/>
                      <a:pt x="45" y="148"/>
                    </a:cubicBezTo>
                    <a:cubicBezTo>
                      <a:pt x="44" y="148"/>
                      <a:pt x="43" y="149"/>
                      <a:pt x="42" y="149"/>
                    </a:cubicBezTo>
                    <a:cubicBezTo>
                      <a:pt x="39" y="156"/>
                      <a:pt x="36" y="164"/>
                      <a:pt x="32" y="170"/>
                    </a:cubicBezTo>
                    <a:cubicBezTo>
                      <a:pt x="32" y="171"/>
                      <a:pt x="30" y="173"/>
                      <a:pt x="29" y="173"/>
                    </a:cubicBezTo>
                    <a:cubicBezTo>
                      <a:pt x="21" y="173"/>
                      <a:pt x="12" y="173"/>
                      <a:pt x="3" y="173"/>
                    </a:cubicBezTo>
                    <a:cubicBezTo>
                      <a:pt x="1" y="173"/>
                      <a:pt x="0" y="172"/>
                      <a:pt x="1" y="170"/>
                    </a:cubicBezTo>
                    <a:cubicBezTo>
                      <a:pt x="28" y="96"/>
                      <a:pt x="80" y="48"/>
                      <a:pt x="155" y="28"/>
                    </a:cubicBezTo>
                    <a:cubicBezTo>
                      <a:pt x="258" y="0"/>
                      <a:pt x="366" y="50"/>
                      <a:pt x="413" y="144"/>
                    </a:cubicBezTo>
                    <a:cubicBezTo>
                      <a:pt x="417" y="153"/>
                      <a:pt x="420" y="162"/>
                      <a:pt x="424" y="171"/>
                    </a:cubicBezTo>
                    <a:cubicBezTo>
                      <a:pt x="424" y="171"/>
                      <a:pt x="423" y="173"/>
                      <a:pt x="422" y="173"/>
                    </a:cubicBezTo>
                    <a:cubicBezTo>
                      <a:pt x="413" y="173"/>
                      <a:pt x="404" y="173"/>
                      <a:pt x="395" y="173"/>
                    </a:cubicBezTo>
                    <a:cubicBezTo>
                      <a:pt x="394" y="173"/>
                      <a:pt x="393" y="172"/>
                      <a:pt x="392" y="171"/>
                    </a:cubicBezTo>
                    <a:cubicBezTo>
                      <a:pt x="389" y="164"/>
                      <a:pt x="386" y="156"/>
                      <a:pt x="382" y="149"/>
                    </a:cubicBezTo>
                    <a:cubicBezTo>
                      <a:pt x="382" y="148"/>
                      <a:pt x="381" y="148"/>
                      <a:pt x="380" y="148"/>
                    </a:cubicBezTo>
                    <a:cubicBezTo>
                      <a:pt x="360" y="148"/>
                      <a:pt x="340" y="148"/>
                      <a:pt x="321" y="148"/>
                    </a:cubicBezTo>
                    <a:cubicBezTo>
                      <a:pt x="320" y="148"/>
                      <a:pt x="319" y="149"/>
                      <a:pt x="319" y="150"/>
                    </a:cubicBezTo>
                    <a:cubicBezTo>
                      <a:pt x="321" y="157"/>
                      <a:pt x="323" y="164"/>
                      <a:pt x="325" y="171"/>
                    </a:cubicBezTo>
                    <a:cubicBezTo>
                      <a:pt x="325" y="171"/>
                      <a:pt x="325" y="173"/>
                      <a:pt x="324" y="173"/>
                    </a:cubicBezTo>
                    <a:cubicBezTo>
                      <a:pt x="315" y="173"/>
                      <a:pt x="306" y="173"/>
                      <a:pt x="297" y="173"/>
                    </a:cubicBezTo>
                    <a:cubicBezTo>
                      <a:pt x="296" y="173"/>
                      <a:pt x="295" y="172"/>
                      <a:pt x="295" y="171"/>
                    </a:cubicBezTo>
                    <a:cubicBezTo>
                      <a:pt x="292" y="164"/>
                      <a:pt x="290" y="156"/>
                      <a:pt x="287" y="149"/>
                    </a:cubicBezTo>
                    <a:cubicBezTo>
                      <a:pt x="287" y="148"/>
                      <a:pt x="286" y="148"/>
                      <a:pt x="285" y="148"/>
                    </a:cubicBezTo>
                    <a:cubicBezTo>
                      <a:pt x="265" y="148"/>
                      <a:pt x="245" y="148"/>
                      <a:pt x="225" y="148"/>
                    </a:cubicBezTo>
                    <a:cubicBezTo>
                      <a:pt x="225" y="148"/>
                      <a:pt x="224" y="149"/>
                      <a:pt x="224" y="150"/>
                    </a:cubicBezTo>
                    <a:cubicBezTo>
                      <a:pt x="223" y="156"/>
                      <a:pt x="224" y="163"/>
                      <a:pt x="223" y="170"/>
                    </a:cubicBezTo>
                    <a:cubicBezTo>
                      <a:pt x="223" y="171"/>
                      <a:pt x="222" y="173"/>
                      <a:pt x="221" y="173"/>
                    </a:cubicBezTo>
                    <a:cubicBezTo>
                      <a:pt x="213" y="173"/>
                      <a:pt x="205" y="173"/>
                      <a:pt x="196" y="173"/>
                    </a:cubicBezTo>
                    <a:cubicBezTo>
                      <a:pt x="195" y="173"/>
                      <a:pt x="194" y="171"/>
                      <a:pt x="194" y="170"/>
                    </a:cubicBezTo>
                    <a:cubicBezTo>
                      <a:pt x="194" y="164"/>
                      <a:pt x="194" y="157"/>
                      <a:pt x="194" y="150"/>
                    </a:cubicBezTo>
                    <a:cubicBezTo>
                      <a:pt x="194" y="149"/>
                      <a:pt x="193" y="148"/>
                      <a:pt x="192" y="148"/>
                    </a:cubicBezTo>
                    <a:cubicBezTo>
                      <a:pt x="174" y="148"/>
                      <a:pt x="156" y="148"/>
                      <a:pt x="137" y="148"/>
                    </a:cubicBezTo>
                    <a:cubicBezTo>
                      <a:pt x="137" y="148"/>
                      <a:pt x="135" y="149"/>
                      <a:pt x="135" y="149"/>
                    </a:cubicBezTo>
                    <a:cubicBezTo>
                      <a:pt x="133" y="156"/>
                      <a:pt x="131" y="164"/>
                      <a:pt x="128" y="171"/>
                    </a:cubicBezTo>
                    <a:cubicBezTo>
                      <a:pt x="128" y="172"/>
                      <a:pt x="127" y="173"/>
                      <a:pt x="126" y="173"/>
                    </a:cubicBezTo>
                    <a:cubicBezTo>
                      <a:pt x="117" y="173"/>
                      <a:pt x="108" y="173"/>
                      <a:pt x="99" y="173"/>
                    </a:cubicBezTo>
                    <a:cubicBezTo>
                      <a:pt x="99" y="173"/>
                      <a:pt x="98" y="171"/>
                      <a:pt x="98" y="171"/>
                    </a:cubicBezTo>
                    <a:cubicBezTo>
                      <a:pt x="100" y="164"/>
                      <a:pt x="101" y="157"/>
                      <a:pt x="103" y="150"/>
                    </a:cubicBezTo>
                    <a:cubicBezTo>
                      <a:pt x="103" y="149"/>
                      <a:pt x="102" y="148"/>
                      <a:pt x="102" y="148"/>
                    </a:cubicBezTo>
                    <a:cubicBezTo>
                      <a:pt x="92" y="148"/>
                      <a:pt x="83" y="148"/>
                      <a:pt x="73" y="148"/>
                    </a:cubicBezTo>
                    <a:close/>
                    <a:moveTo>
                      <a:pt x="333" y="118"/>
                    </a:moveTo>
                    <a:cubicBezTo>
                      <a:pt x="342" y="118"/>
                      <a:pt x="350" y="118"/>
                      <a:pt x="359" y="118"/>
                    </a:cubicBezTo>
                    <a:cubicBezTo>
                      <a:pt x="359" y="118"/>
                      <a:pt x="360" y="118"/>
                      <a:pt x="360" y="118"/>
                    </a:cubicBezTo>
                    <a:cubicBezTo>
                      <a:pt x="360" y="117"/>
                      <a:pt x="360" y="117"/>
                      <a:pt x="360" y="116"/>
                    </a:cubicBezTo>
                    <a:cubicBezTo>
                      <a:pt x="332" y="86"/>
                      <a:pt x="299" y="66"/>
                      <a:pt x="259" y="56"/>
                    </a:cubicBezTo>
                    <a:cubicBezTo>
                      <a:pt x="259" y="56"/>
                      <a:pt x="258" y="56"/>
                      <a:pt x="258" y="56"/>
                    </a:cubicBezTo>
                    <a:cubicBezTo>
                      <a:pt x="258" y="56"/>
                      <a:pt x="258" y="57"/>
                      <a:pt x="259" y="57"/>
                    </a:cubicBezTo>
                    <a:cubicBezTo>
                      <a:pt x="278" y="74"/>
                      <a:pt x="293" y="94"/>
                      <a:pt x="305" y="116"/>
                    </a:cubicBezTo>
                    <a:cubicBezTo>
                      <a:pt x="305" y="117"/>
                      <a:pt x="307" y="118"/>
                      <a:pt x="308" y="118"/>
                    </a:cubicBezTo>
                    <a:cubicBezTo>
                      <a:pt x="316" y="118"/>
                      <a:pt x="325" y="118"/>
                      <a:pt x="333" y="118"/>
                    </a:cubicBezTo>
                    <a:close/>
                    <a:moveTo>
                      <a:pt x="90" y="118"/>
                    </a:moveTo>
                    <a:cubicBezTo>
                      <a:pt x="98" y="118"/>
                      <a:pt x="106" y="118"/>
                      <a:pt x="113" y="118"/>
                    </a:cubicBezTo>
                    <a:cubicBezTo>
                      <a:pt x="114" y="118"/>
                      <a:pt x="116" y="117"/>
                      <a:pt x="116" y="116"/>
                    </a:cubicBezTo>
                    <a:cubicBezTo>
                      <a:pt x="127" y="95"/>
                      <a:pt x="140" y="76"/>
                      <a:pt x="157" y="59"/>
                    </a:cubicBezTo>
                    <a:cubicBezTo>
                      <a:pt x="158" y="59"/>
                      <a:pt x="158" y="58"/>
                      <a:pt x="158" y="58"/>
                    </a:cubicBezTo>
                    <a:cubicBezTo>
                      <a:pt x="158" y="58"/>
                      <a:pt x="157" y="58"/>
                      <a:pt x="157" y="58"/>
                    </a:cubicBezTo>
                    <a:cubicBezTo>
                      <a:pt x="121" y="69"/>
                      <a:pt x="90" y="88"/>
                      <a:pt x="65" y="116"/>
                    </a:cubicBezTo>
                    <a:cubicBezTo>
                      <a:pt x="65" y="117"/>
                      <a:pt x="65" y="117"/>
                      <a:pt x="64" y="118"/>
                    </a:cubicBezTo>
                    <a:cubicBezTo>
                      <a:pt x="65" y="118"/>
                      <a:pt x="65" y="118"/>
                      <a:pt x="66" y="118"/>
                    </a:cubicBezTo>
                    <a:cubicBezTo>
                      <a:pt x="74" y="118"/>
                      <a:pt x="82" y="118"/>
                      <a:pt x="90" y="118"/>
                    </a:cubicBezTo>
                    <a:close/>
                    <a:moveTo>
                      <a:pt x="247" y="118"/>
                    </a:moveTo>
                    <a:cubicBezTo>
                      <a:pt x="255" y="118"/>
                      <a:pt x="262" y="118"/>
                      <a:pt x="269" y="118"/>
                    </a:cubicBezTo>
                    <a:cubicBezTo>
                      <a:pt x="270" y="118"/>
                      <a:pt x="270" y="117"/>
                      <a:pt x="270" y="116"/>
                    </a:cubicBezTo>
                    <a:cubicBezTo>
                      <a:pt x="258" y="98"/>
                      <a:pt x="244" y="81"/>
                      <a:pt x="225" y="68"/>
                    </a:cubicBezTo>
                    <a:cubicBezTo>
                      <a:pt x="225" y="68"/>
                      <a:pt x="224" y="68"/>
                      <a:pt x="224" y="67"/>
                    </a:cubicBezTo>
                    <a:cubicBezTo>
                      <a:pt x="224" y="68"/>
                      <a:pt x="224" y="69"/>
                      <a:pt x="224" y="69"/>
                    </a:cubicBezTo>
                    <a:cubicBezTo>
                      <a:pt x="224" y="85"/>
                      <a:pt x="224" y="100"/>
                      <a:pt x="224" y="116"/>
                    </a:cubicBezTo>
                    <a:cubicBezTo>
                      <a:pt x="224" y="117"/>
                      <a:pt x="225" y="118"/>
                      <a:pt x="225" y="118"/>
                    </a:cubicBezTo>
                    <a:cubicBezTo>
                      <a:pt x="233" y="118"/>
                      <a:pt x="240" y="118"/>
                      <a:pt x="247" y="118"/>
                    </a:cubicBezTo>
                    <a:close/>
                    <a:moveTo>
                      <a:pt x="194" y="93"/>
                    </a:moveTo>
                    <a:cubicBezTo>
                      <a:pt x="194" y="85"/>
                      <a:pt x="194" y="78"/>
                      <a:pt x="194" y="70"/>
                    </a:cubicBezTo>
                    <a:cubicBezTo>
                      <a:pt x="194" y="69"/>
                      <a:pt x="194" y="68"/>
                      <a:pt x="194" y="68"/>
                    </a:cubicBezTo>
                    <a:cubicBezTo>
                      <a:pt x="193" y="68"/>
                      <a:pt x="192" y="68"/>
                      <a:pt x="192" y="69"/>
                    </a:cubicBezTo>
                    <a:cubicBezTo>
                      <a:pt x="175" y="82"/>
                      <a:pt x="161" y="98"/>
                      <a:pt x="150" y="116"/>
                    </a:cubicBezTo>
                    <a:cubicBezTo>
                      <a:pt x="150" y="117"/>
                      <a:pt x="151" y="118"/>
                      <a:pt x="151" y="118"/>
                    </a:cubicBezTo>
                    <a:cubicBezTo>
                      <a:pt x="165" y="118"/>
                      <a:pt x="179" y="118"/>
                      <a:pt x="192" y="118"/>
                    </a:cubicBezTo>
                    <a:cubicBezTo>
                      <a:pt x="193" y="118"/>
                      <a:pt x="194" y="117"/>
                      <a:pt x="194" y="116"/>
                    </a:cubicBezTo>
                    <a:cubicBezTo>
                      <a:pt x="194" y="108"/>
                      <a:pt x="194" y="101"/>
                      <a:pt x="194" y="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2"/>
              <p:cNvSpPr/>
              <p:nvPr/>
            </p:nvSpPr>
            <p:spPr>
              <a:xfrm>
                <a:off x="4933951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7" y="37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7"/>
                      <a:pt x="51" y="50"/>
                      <a:pt x="46" y="64"/>
                    </a:cubicBezTo>
                    <a:cubicBezTo>
                      <a:pt x="44" y="70"/>
                      <a:pt x="40" y="73"/>
                      <a:pt x="32" y="73"/>
                    </a:cubicBezTo>
                    <a:cubicBezTo>
                      <a:pt x="25" y="72"/>
                      <a:pt x="21" y="69"/>
                      <a:pt x="19" y="63"/>
                    </a:cubicBezTo>
                    <a:cubicBezTo>
                      <a:pt x="13" y="47"/>
                      <a:pt x="8" y="30"/>
                      <a:pt x="2" y="14"/>
                    </a:cubicBezTo>
                    <a:cubicBezTo>
                      <a:pt x="0" y="8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8"/>
                      <a:pt x="28" y="30"/>
                      <a:pt x="31" y="41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7" y="11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69" y="1"/>
                      <a:pt x="73" y="4"/>
                      <a:pt x="76" y="11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9"/>
                      <a:pt x="90" y="49"/>
                    </a:cubicBezTo>
                    <a:cubicBezTo>
                      <a:pt x="90" y="48"/>
                      <a:pt x="90" y="48"/>
                      <a:pt x="90" y="47"/>
                    </a:cubicBezTo>
                    <a:cubicBezTo>
                      <a:pt x="94" y="35"/>
                      <a:pt x="97" y="23"/>
                      <a:pt x="101" y="10"/>
                    </a:cubicBezTo>
                    <a:cubicBezTo>
                      <a:pt x="103" y="3"/>
                      <a:pt x="106" y="1"/>
                      <a:pt x="113" y="1"/>
                    </a:cubicBezTo>
                    <a:cubicBezTo>
                      <a:pt x="121" y="2"/>
                      <a:pt x="124" y="6"/>
                      <a:pt x="121" y="13"/>
                    </a:cubicBezTo>
                    <a:cubicBezTo>
                      <a:pt x="116" y="30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42"/>
              <p:cNvSpPr/>
              <p:nvPr/>
            </p:nvSpPr>
            <p:spPr>
              <a:xfrm>
                <a:off x="6446838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3" y="22"/>
                      <a:pt x="62" y="22"/>
                      <a:pt x="62" y="21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56" y="36"/>
                      <a:pt x="52" y="50"/>
                      <a:pt x="47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9"/>
                      <a:pt x="0" y="5"/>
                      <a:pt x="6" y="2"/>
                    </a:cubicBezTo>
                    <a:cubicBezTo>
                      <a:pt x="12" y="0"/>
                      <a:pt x="19" y="1"/>
                      <a:pt x="21" y="6"/>
                    </a:cubicBezTo>
                    <a:cubicBezTo>
                      <a:pt x="25" y="17"/>
                      <a:pt x="28" y="29"/>
                      <a:pt x="31" y="40"/>
                    </a:cubicBezTo>
                    <a:cubicBezTo>
                      <a:pt x="32" y="42"/>
                      <a:pt x="33" y="45"/>
                      <a:pt x="33" y="48"/>
                    </a:cubicBezTo>
                    <a:cubicBezTo>
                      <a:pt x="33" y="48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5" y="48"/>
                    </a:cubicBezTo>
                    <a:cubicBezTo>
                      <a:pt x="39" y="36"/>
                      <a:pt x="43" y="24"/>
                      <a:pt x="47" y="12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70" y="1"/>
                      <a:pt x="73" y="4"/>
                      <a:pt x="76" y="12"/>
                    </a:cubicBezTo>
                    <a:cubicBezTo>
                      <a:pt x="81" y="23"/>
                      <a:pt x="85" y="36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49"/>
                      <a:pt x="90" y="48"/>
                      <a:pt x="90" y="48"/>
                    </a:cubicBezTo>
                    <a:cubicBezTo>
                      <a:pt x="94" y="35"/>
                      <a:pt x="98" y="23"/>
                      <a:pt x="101" y="10"/>
                    </a:cubicBezTo>
                    <a:cubicBezTo>
                      <a:pt x="103" y="5"/>
                      <a:pt x="106" y="2"/>
                      <a:pt x="112" y="1"/>
                    </a:cubicBezTo>
                    <a:cubicBezTo>
                      <a:pt x="121" y="1"/>
                      <a:pt x="124" y="6"/>
                      <a:pt x="121" y="14"/>
                    </a:cubicBezTo>
                    <a:cubicBezTo>
                      <a:pt x="116" y="31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2"/>
              <p:cNvSpPr/>
              <p:nvPr/>
            </p:nvSpPr>
            <p:spPr>
              <a:xfrm>
                <a:off x="5691188" y="952500"/>
                <a:ext cx="615950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4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6"/>
                      <a:pt x="51" y="50"/>
                      <a:pt x="46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7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9"/>
                      <a:pt x="28" y="30"/>
                      <a:pt x="31" y="42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8" y="10"/>
                    </a:cubicBezTo>
                    <a:cubicBezTo>
                      <a:pt x="50" y="3"/>
                      <a:pt x="55" y="1"/>
                      <a:pt x="62" y="1"/>
                    </a:cubicBezTo>
                    <a:cubicBezTo>
                      <a:pt x="69" y="1"/>
                      <a:pt x="73" y="4"/>
                      <a:pt x="76" y="10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8"/>
                      <a:pt x="90" y="49"/>
                    </a:cubicBezTo>
                    <a:cubicBezTo>
                      <a:pt x="90" y="48"/>
                      <a:pt x="90" y="48"/>
                      <a:pt x="91" y="47"/>
                    </a:cubicBezTo>
                    <a:cubicBezTo>
                      <a:pt x="94" y="35"/>
                      <a:pt x="98" y="22"/>
                      <a:pt x="101" y="10"/>
                    </a:cubicBezTo>
                    <a:cubicBezTo>
                      <a:pt x="103" y="3"/>
                      <a:pt x="108" y="0"/>
                      <a:pt x="116" y="2"/>
                    </a:cubicBezTo>
                    <a:cubicBezTo>
                      <a:pt x="121" y="3"/>
                      <a:pt x="124" y="7"/>
                      <a:pt x="122" y="12"/>
                    </a:cubicBezTo>
                    <a:cubicBezTo>
                      <a:pt x="116" y="30"/>
                      <a:pt x="110" y="47"/>
                      <a:pt x="104" y="65"/>
                    </a:cubicBezTo>
                    <a:cubicBezTo>
                      <a:pt x="101" y="71"/>
                      <a:pt x="97" y="73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" name="Google Shape;80;p42"/>
            <p:cNvSpPr txBox="1"/>
            <p:nvPr/>
          </p:nvSpPr>
          <p:spPr>
            <a:xfrm>
              <a:off x="1125653" y="5392972"/>
              <a:ext cx="17263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www.giz.de/ukraine-ua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42"/>
          <p:cNvGrpSpPr/>
          <p:nvPr/>
        </p:nvGrpSpPr>
        <p:grpSpPr>
          <a:xfrm>
            <a:off x="3047418" y="5386974"/>
            <a:ext cx="2803294" cy="432000"/>
            <a:chOff x="3540397" y="5307769"/>
            <a:chExt cx="2803294" cy="432000"/>
          </a:xfrm>
        </p:grpSpPr>
        <p:pic>
          <p:nvPicPr>
            <p:cNvPr descr="Ein Bild, das Logo, Symbol, Grafiken, Schrift enthält.&#10;&#10;Automatisch generierte Beschreibung" id="82" name="Google Shape;82;p4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40397" y="5307769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42"/>
            <p:cNvSpPr txBox="1"/>
            <p:nvPr/>
          </p:nvSpPr>
          <p:spPr>
            <a:xfrm>
              <a:off x="4096409" y="5385270"/>
              <a:ext cx="22472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www.facebook.com/gizukraine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42"/>
          <p:cNvGrpSpPr/>
          <p:nvPr/>
        </p:nvGrpSpPr>
        <p:grpSpPr>
          <a:xfrm>
            <a:off x="6357868" y="5386974"/>
            <a:ext cx="3439262" cy="432000"/>
            <a:chOff x="6448350" y="5315471"/>
            <a:chExt cx="3439262" cy="432000"/>
          </a:xfrm>
        </p:grpSpPr>
        <p:pic>
          <p:nvPicPr>
            <p:cNvPr id="85" name="Google Shape;85;p42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48350" y="5315471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2"/>
            <p:cNvSpPr txBox="1"/>
            <p:nvPr/>
          </p:nvSpPr>
          <p:spPr>
            <a:xfrm>
              <a:off x="7027983" y="5392972"/>
              <a:ext cx="2859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www.linkedin.com/company/giz-ukraine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Google Shape;87;p42"/>
          <p:cNvPicPr preferRelativeResize="0"/>
          <p:nvPr/>
        </p:nvPicPr>
        <p:blipFill rotWithShape="1">
          <a:blip r:embed="rId8">
            <a:alphaModFix amt="38000"/>
          </a:blip>
          <a:srcRect b="0" l="43874" r="0" t="48255"/>
          <a:stretch/>
        </p:blipFill>
        <p:spPr>
          <a:xfrm>
            <a:off x="0" y="-1"/>
            <a:ext cx="6455968" cy="355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ave">
  <p:cSld name="Title and Content - wav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Grafiken, Electric Blue (Farbe), Design enthält.&#10;&#10;Automatisch generierte Beschreibung" id="89" name="Google Shape;89;p28"/>
          <p:cNvPicPr preferRelativeResize="0"/>
          <p:nvPr/>
        </p:nvPicPr>
        <p:blipFill rotWithShape="1">
          <a:blip r:embed="rId2">
            <a:alphaModFix/>
          </a:blip>
          <a:srcRect b="214" l="356" r="334" t="11688"/>
          <a:stretch/>
        </p:blipFill>
        <p:spPr>
          <a:xfrm>
            <a:off x="0" y="1410962"/>
            <a:ext cx="12192000" cy="49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8"/>
          <p:cNvSpPr txBox="1"/>
          <p:nvPr>
            <p:ph type="title"/>
          </p:nvPr>
        </p:nvSpPr>
        <p:spPr>
          <a:xfrm>
            <a:off x="533405" y="365126"/>
            <a:ext cx="8114200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533405" y="850493"/>
            <a:ext cx="8114206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6" name="Google Shape;96;p28"/>
          <p:cNvPicPr preferRelativeResize="0"/>
          <p:nvPr/>
        </p:nvPicPr>
        <p:blipFill rotWithShape="1">
          <a:blip r:embed="rId3">
            <a:alphaModFix/>
          </a:blip>
          <a:srcRect b="15508" l="4511" r="10471" t="30168"/>
          <a:stretch/>
        </p:blipFill>
        <p:spPr>
          <a:xfrm>
            <a:off x="8290157" y="0"/>
            <a:ext cx="3901843" cy="170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 - Blue">
  <p:cSld name="Title and Content - two columns - Blu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/>
          <p:nvPr/>
        </p:nvSpPr>
        <p:spPr>
          <a:xfrm>
            <a:off x="0" y="1265103"/>
            <a:ext cx="12191999" cy="4976209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7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04" name="Google Shape;104;p27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7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3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IZ Ukraine" showMasterSp="0">
  <p:cSld name="Title - GIZ Ukrain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4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4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4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circle with blue and yellow text&#10;&#10;Description automatically generated" id="114" name="Google Shape;1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2000" y="522000"/>
            <a:ext cx="1692187" cy="168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DG Cluster" showMasterSp="0">
  <p:cSld name="Title - SDG Clust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5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5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5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2" name="Google Shape;12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533405" y="365126"/>
            <a:ext cx="10588785" cy="8976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1" i="0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>
            <a:off x="1029393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22"/>
          <p:cNvCxnSpPr/>
          <p:nvPr/>
        </p:nvCxnSpPr>
        <p:spPr>
          <a:xfrm>
            <a:off x="1991686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" name="Google Shape;17;p22"/>
          <p:cNvGrpSpPr/>
          <p:nvPr/>
        </p:nvGrpSpPr>
        <p:grpSpPr>
          <a:xfrm>
            <a:off x="11122192" y="6244650"/>
            <a:ext cx="849312" cy="416165"/>
            <a:chOff x="11122192" y="6244650"/>
            <a:chExt cx="849312" cy="416165"/>
          </a:xfrm>
        </p:grpSpPr>
        <p:pic>
          <p:nvPicPr>
            <p:cNvPr id="18" name="Google Shape;18;p22"/>
            <p:cNvPicPr preferRelativeResize="0"/>
            <p:nvPr/>
          </p:nvPicPr>
          <p:blipFill rotWithShape="1">
            <a:blip r:embed="rId1">
              <a:alphaModFix/>
            </a:blip>
            <a:srcRect b="0" l="0" r="64013" t="0"/>
            <a:stretch/>
          </p:blipFill>
          <p:spPr>
            <a:xfrm>
              <a:off x="11646545" y="6423190"/>
              <a:ext cx="309835" cy="23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2"/>
            <p:cNvSpPr/>
            <p:nvPr/>
          </p:nvSpPr>
          <p:spPr>
            <a:xfrm>
              <a:off x="11122192" y="6244650"/>
              <a:ext cx="849312" cy="51896"/>
            </a:xfrm>
            <a:prstGeom prst="rect">
              <a:avLst/>
            </a:prstGeom>
            <a:solidFill>
              <a:srgbClr val="C80F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9a70a193b_0_170"/>
          <p:cNvSpPr txBox="1"/>
          <p:nvPr>
            <p:ph type="title"/>
          </p:nvPr>
        </p:nvSpPr>
        <p:spPr>
          <a:xfrm>
            <a:off x="533405" y="365126"/>
            <a:ext cx="105888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1" i="0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379a70a193b_0_170"/>
          <p:cNvSpPr txBox="1"/>
          <p:nvPr>
            <p:ph idx="1" type="body"/>
          </p:nvPr>
        </p:nvSpPr>
        <p:spPr>
          <a:xfrm>
            <a:off x="533405" y="1703991"/>
            <a:ext cx="105888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g379a70a193b_0_170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g379a70a193b_0_170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g379a70a193b_0_170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5" name="Google Shape;145;g379a70a193b_0_170"/>
          <p:cNvCxnSpPr/>
          <p:nvPr/>
        </p:nvCxnSpPr>
        <p:spPr>
          <a:xfrm>
            <a:off x="1029393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g379a70a193b_0_170"/>
          <p:cNvCxnSpPr/>
          <p:nvPr/>
        </p:nvCxnSpPr>
        <p:spPr>
          <a:xfrm>
            <a:off x="1991686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7" name="Google Shape;147;g379a70a193b_0_170"/>
          <p:cNvGrpSpPr/>
          <p:nvPr/>
        </p:nvGrpSpPr>
        <p:grpSpPr>
          <a:xfrm>
            <a:off x="11122192" y="6244650"/>
            <a:ext cx="849300" cy="416165"/>
            <a:chOff x="11122192" y="6244650"/>
            <a:chExt cx="849300" cy="416165"/>
          </a:xfrm>
        </p:grpSpPr>
        <p:pic>
          <p:nvPicPr>
            <p:cNvPr id="148" name="Google Shape;148;g379a70a193b_0_170"/>
            <p:cNvPicPr preferRelativeResize="0"/>
            <p:nvPr/>
          </p:nvPicPr>
          <p:blipFill rotWithShape="1">
            <a:blip r:embed="rId1">
              <a:alphaModFix/>
            </a:blip>
            <a:srcRect b="0" l="0" r="64013" t="0"/>
            <a:stretch/>
          </p:blipFill>
          <p:spPr>
            <a:xfrm>
              <a:off x="11646545" y="6423190"/>
              <a:ext cx="309835" cy="23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379a70a193b_0_170"/>
            <p:cNvSpPr/>
            <p:nvPr/>
          </p:nvSpPr>
          <p:spPr>
            <a:xfrm>
              <a:off x="11122192" y="6244650"/>
              <a:ext cx="849300" cy="51900"/>
            </a:xfrm>
            <a:prstGeom prst="rect">
              <a:avLst/>
            </a:prstGeom>
            <a:solidFill>
              <a:srgbClr val="C80F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Relationship Id="rId4" Type="http://schemas.openxmlformats.org/officeDocument/2006/relationships/image" Target="../media/image3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Relationship Id="rId4" Type="http://schemas.openxmlformats.org/officeDocument/2006/relationships/image" Target="../media/image66.png"/><Relationship Id="rId9" Type="http://schemas.openxmlformats.org/officeDocument/2006/relationships/image" Target="../media/image36.png"/><Relationship Id="rId5" Type="http://schemas.openxmlformats.org/officeDocument/2006/relationships/image" Target="../media/image71.png"/><Relationship Id="rId6" Type="http://schemas.openxmlformats.org/officeDocument/2006/relationships/image" Target="../media/image58.png"/><Relationship Id="rId7" Type="http://schemas.openxmlformats.org/officeDocument/2006/relationships/image" Target="../media/image56.png"/><Relationship Id="rId8" Type="http://schemas.openxmlformats.org/officeDocument/2006/relationships/image" Target="../media/image5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1.png"/><Relationship Id="rId4" Type="http://schemas.openxmlformats.org/officeDocument/2006/relationships/image" Target="../media/image53.png"/><Relationship Id="rId5" Type="http://schemas.openxmlformats.org/officeDocument/2006/relationships/image" Target="../media/image7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8.png"/><Relationship Id="rId4" Type="http://schemas.openxmlformats.org/officeDocument/2006/relationships/image" Target="../media/image8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Relationship Id="rId4" Type="http://schemas.openxmlformats.org/officeDocument/2006/relationships/hyperlink" Target="https://eippcb.jrc.ec.europa.eu/referenc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58.png"/><Relationship Id="rId6" Type="http://schemas.openxmlformats.org/officeDocument/2006/relationships/image" Target="../media/image78.png"/><Relationship Id="rId7" Type="http://schemas.openxmlformats.org/officeDocument/2006/relationships/image" Target="../media/image7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9.png"/><Relationship Id="rId4" Type="http://schemas.openxmlformats.org/officeDocument/2006/relationships/hyperlink" Target="https://eippcb.jrc.ec.europa.eu/reference" TargetMode="External"/><Relationship Id="rId5" Type="http://schemas.openxmlformats.org/officeDocument/2006/relationships/hyperlink" Target="https://mepr.gov.ua/diyalnist/napryamky/atmosferne-povitrya/ndtm-2/ndt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Relationship Id="rId4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bureau-industrial-transformation.jrc.ec.europa.eu/index.php/referenc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6.png"/><Relationship Id="rId4" Type="http://schemas.openxmlformats.org/officeDocument/2006/relationships/hyperlink" Target="https://zakon.rada.gov.ua/laws/show/3855-20#Text" TargetMode="External"/><Relationship Id="rId9" Type="http://schemas.openxmlformats.org/officeDocument/2006/relationships/image" Target="../media/image76.png"/><Relationship Id="rId5" Type="http://schemas.openxmlformats.org/officeDocument/2006/relationships/image" Target="../media/image82.png"/><Relationship Id="rId6" Type="http://schemas.openxmlformats.org/officeDocument/2006/relationships/image" Target="../media/image87.png"/><Relationship Id="rId7" Type="http://schemas.openxmlformats.org/officeDocument/2006/relationships/image" Target="../media/image75.png"/><Relationship Id="rId8" Type="http://schemas.openxmlformats.org/officeDocument/2006/relationships/image" Target="../media/image9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Relationship Id="rId4" Type="http://schemas.openxmlformats.org/officeDocument/2006/relationships/image" Target="../media/image3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Relationship Id="rId4" Type="http://schemas.openxmlformats.org/officeDocument/2006/relationships/image" Target="../media/image3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2.png"/><Relationship Id="rId4" Type="http://schemas.openxmlformats.org/officeDocument/2006/relationships/image" Target="../media/image96.png"/><Relationship Id="rId5" Type="http://schemas.openxmlformats.org/officeDocument/2006/relationships/image" Target="../media/image104.png"/><Relationship Id="rId6" Type="http://schemas.openxmlformats.org/officeDocument/2006/relationships/image" Target="../media/image1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49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Relationship Id="rId7" Type="http://schemas.openxmlformats.org/officeDocument/2006/relationships/image" Target="../media/image5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2.png"/><Relationship Id="rId4" Type="http://schemas.openxmlformats.org/officeDocument/2006/relationships/image" Target="../media/image92.png"/><Relationship Id="rId5" Type="http://schemas.openxmlformats.org/officeDocument/2006/relationships/image" Target="../media/image71.png"/><Relationship Id="rId6" Type="http://schemas.openxmlformats.org/officeDocument/2006/relationships/image" Target="../media/image5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Relationship Id="rId4" Type="http://schemas.openxmlformats.org/officeDocument/2006/relationships/image" Target="../media/image3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6.png"/><Relationship Id="rId4" Type="http://schemas.openxmlformats.org/officeDocument/2006/relationships/image" Target="../media/image9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0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image" Target="../media/image6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2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10.png"/><Relationship Id="rId4" Type="http://schemas.openxmlformats.org/officeDocument/2006/relationships/image" Target="../media/image9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4.png"/><Relationship Id="rId4" Type="http://schemas.openxmlformats.org/officeDocument/2006/relationships/image" Target="../media/image11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20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oleObject" Target="../embeddings/oleObject2.bin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51.png"/><Relationship Id="rId9" Type="http://schemas.openxmlformats.org/officeDocument/2006/relationships/oleObject" Target="../embeddings/oleObject2.bin"/><Relationship Id="rId5" Type="http://schemas.openxmlformats.org/officeDocument/2006/relationships/image" Target="../media/image54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5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4.png"/><Relationship Id="rId4" Type="http://schemas.openxmlformats.org/officeDocument/2006/relationships/image" Target="../media/image37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>
            <p:ph type="ctrTitle"/>
          </p:nvPr>
        </p:nvSpPr>
        <p:spPr>
          <a:xfrm>
            <a:off x="741389" y="2397369"/>
            <a:ext cx="8595116" cy="17655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 sz="2800"/>
              <a:t>Підходи ЄС до інтегрованого запобігання і контролю промислового забруднення (Севільський процес, Директива 2010/75, оновлена директива 2024 року)</a:t>
            </a:r>
            <a:endParaRPr sz="2800"/>
          </a:p>
        </p:txBody>
      </p:sp>
      <p:pic>
        <p:nvPicPr>
          <p:cNvPr id="300" name="Google Shape;3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123" y="5495131"/>
            <a:ext cx="1612179" cy="45499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"/>
          <p:cNvSpPr txBox="1"/>
          <p:nvPr>
            <p:ph idx="1" type="subTitle"/>
          </p:nvPr>
        </p:nvSpPr>
        <p:spPr>
          <a:xfrm>
            <a:off x="741389" y="4460631"/>
            <a:ext cx="6642733" cy="378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Світлана Сушко,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з наближення законодавства щодо зменшення промислового забруднення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7" title="BMUKN+IKI+GIZ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175" y="5254025"/>
            <a:ext cx="6479176" cy="16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"/>
          <p:cNvSpPr/>
          <p:nvPr/>
        </p:nvSpPr>
        <p:spPr>
          <a:xfrm>
            <a:off x="6391562" y="2209944"/>
            <a:ext cx="5115400" cy="9879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6391562" y="3268650"/>
            <a:ext cx="5115400" cy="8114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6405012" y="4156877"/>
            <a:ext cx="5115400" cy="12165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6"/>
          <p:cNvSpPr/>
          <p:nvPr/>
        </p:nvSpPr>
        <p:spPr>
          <a:xfrm>
            <a:off x="6409510" y="5447607"/>
            <a:ext cx="5115400" cy="6511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6"/>
          <p:cNvSpPr/>
          <p:nvPr/>
        </p:nvSpPr>
        <p:spPr>
          <a:xfrm>
            <a:off x="533405" y="2970458"/>
            <a:ext cx="5115400" cy="20980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533405" y="5131804"/>
            <a:ext cx="5115400" cy="738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533405" y="2212447"/>
            <a:ext cx="5115400" cy="69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6"/>
          <p:cNvSpPr txBox="1"/>
          <p:nvPr>
            <p:ph type="title"/>
          </p:nvPr>
        </p:nvSpPr>
        <p:spPr>
          <a:xfrm>
            <a:off x="533405" y="365125"/>
            <a:ext cx="7340595" cy="91967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СЕВІЛЬСЬКИЙ</a:t>
            </a:r>
            <a:r>
              <a:rPr lang="en-GB"/>
              <a:t> ПРОЦЕС </a:t>
            </a:r>
            <a:endParaRPr/>
          </a:p>
        </p:txBody>
      </p:sp>
      <p:sp>
        <p:nvSpPr>
          <p:cNvPr id="492" name="Google Shape;492;p1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493" name="Google Shape;493;p1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494" name="Google Shape;494;p1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5" name="Google Shape;495;p16"/>
          <p:cNvSpPr txBox="1"/>
          <p:nvPr/>
        </p:nvSpPr>
        <p:spPr>
          <a:xfrm>
            <a:off x="3143794" y="1300349"/>
            <a:ext cx="8302989" cy="6495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це процес залучення зацікавлених сторін у Європейському Союзі з метою встановлення екологічних стандартів, зокрема тих, що стосуються промислових викидів.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6"/>
          <p:cNvSpPr txBox="1"/>
          <p:nvPr/>
        </p:nvSpPr>
        <p:spPr>
          <a:xfrm>
            <a:off x="1279043" y="2334449"/>
            <a:ext cx="41566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Розроблення, оновлення та перегляд BREFs на постійній основі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6"/>
          <p:cNvSpPr txBox="1"/>
          <p:nvPr/>
        </p:nvSpPr>
        <p:spPr>
          <a:xfrm>
            <a:off x="1330204" y="3025977"/>
            <a:ext cx="415666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Розташоване в м. Севілья (Іспанія), Європейське Бюро IPPC працює згідно зі статтею 13(1) Директиви про промислові викиди (2010/75/EU), координуючи обмін інформацією, яка є фундаментом для розроблення, перегляду та оновлення Довідкового референтного документу з найкращих доступних технологій та методів управління (BREF)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6"/>
          <p:cNvSpPr txBox="1"/>
          <p:nvPr/>
        </p:nvSpPr>
        <p:spPr>
          <a:xfrm>
            <a:off x="7114731" y="2210411"/>
            <a:ext cx="42073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Робота за галузевим принципом (вид діяльності) у робочих групах - Technical Working Groups (TWG) , що складаються з представників країн ЄС (кількість учасників 200-300 осіб)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6"/>
          <p:cNvSpPr txBox="1"/>
          <p:nvPr/>
        </p:nvSpPr>
        <p:spPr>
          <a:xfrm>
            <a:off x="7114013" y="3332338"/>
            <a:ext cx="420736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Перегляд BREF відбувається приблизно раз на 8 років і є багаторічним, масштабним  та трудомістким процесом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6"/>
          <p:cNvSpPr txBox="1"/>
          <p:nvPr/>
        </p:nvSpPr>
        <p:spPr>
          <a:xfrm>
            <a:off x="7128181" y="4167589"/>
            <a:ext cx="420736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Промисловість є джерелом інформації для BREF – подання інформації щодо прикладних технологій та методів управління, і даних про продуктивність через національних учасників TWG та галузеві асоціації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6"/>
          <p:cNvSpPr txBox="1"/>
          <p:nvPr/>
        </p:nvSpPr>
        <p:spPr>
          <a:xfrm>
            <a:off x="7128181" y="5632527"/>
            <a:ext cx="43186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 BREF містить від 250 до 1000 сторінок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46" y="2346881"/>
            <a:ext cx="498357" cy="49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038" y="3673428"/>
            <a:ext cx="507444" cy="50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119" y="5244593"/>
            <a:ext cx="442778" cy="44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4743" y="3444764"/>
            <a:ext cx="400323" cy="40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7986" y="2509847"/>
            <a:ext cx="417798" cy="41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18911" y="4501496"/>
            <a:ext cx="455010" cy="45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43990" y="5561561"/>
            <a:ext cx="449711" cy="44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6"/>
          <p:cNvSpPr txBox="1"/>
          <p:nvPr/>
        </p:nvSpPr>
        <p:spPr>
          <a:xfrm>
            <a:off x="1303611" y="5244593"/>
            <a:ext cx="41566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2"/>
                </a:solidFill>
              </a:rPr>
              <a:t>5 червня 2023 року – Україна отримала статус спостерігача у Севільському процесі </a:t>
            </a:r>
            <a:endParaRPr b="1" i="0" sz="1400" u="none" cap="none" strike="noStrike">
              <a:solidFill>
                <a:schemeClr val="accent2"/>
              </a:solidFill>
            </a:endParaRPr>
          </a:p>
        </p:txBody>
      </p:sp>
      <p:sp>
        <p:nvSpPr>
          <p:cNvPr id="510" name="Google Shape;510;p16"/>
          <p:cNvSpPr txBox="1"/>
          <p:nvPr/>
        </p:nvSpPr>
        <p:spPr>
          <a:xfrm>
            <a:off x="2716117" y="1306103"/>
            <a:ext cx="3749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"/>
          <p:cNvSpPr/>
          <p:nvPr/>
        </p:nvSpPr>
        <p:spPr>
          <a:xfrm>
            <a:off x="4393659" y="3318196"/>
            <a:ext cx="3404682" cy="2277546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8288624" y="3300796"/>
            <a:ext cx="3404682" cy="2312346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544790" y="3318196"/>
            <a:ext cx="3404682" cy="2277546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 txBox="1"/>
          <p:nvPr>
            <p:ph type="title"/>
          </p:nvPr>
        </p:nvSpPr>
        <p:spPr>
          <a:xfrm>
            <a:off x="533405" y="365126"/>
            <a:ext cx="7340595" cy="9150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ЩО ТАКЕ </a:t>
            </a:r>
            <a:r>
              <a:rPr lang="en-GB">
                <a:solidFill>
                  <a:schemeClr val="accent2"/>
                </a:solidFill>
              </a:rPr>
              <a:t>НДТМ (BAT)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19" name="Google Shape;519;p1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520" name="Google Shape;520;p1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21" name="Google Shape;521;p1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2" name="Google Shape;522;p17"/>
          <p:cNvSpPr txBox="1"/>
          <p:nvPr/>
        </p:nvSpPr>
        <p:spPr>
          <a:xfrm>
            <a:off x="544789" y="2465323"/>
            <a:ext cx="3404683" cy="852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НАЙКРАЩІ</a:t>
            </a:r>
            <a:endParaRPr b="0" i="0" sz="2000" u="none" cap="none" strike="noStrike">
              <a:solidFill>
                <a:srgbClr val="1DAF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 txBox="1"/>
          <p:nvPr/>
        </p:nvSpPr>
        <p:spPr>
          <a:xfrm>
            <a:off x="4393659" y="2447922"/>
            <a:ext cx="3404682" cy="852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ДОСТУПНІ</a:t>
            </a:r>
            <a:endParaRPr b="0" i="0" sz="2000" u="none" cap="none" strike="noStrike">
              <a:solidFill>
                <a:srgbClr val="1DAF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 txBox="1"/>
          <p:nvPr/>
        </p:nvSpPr>
        <p:spPr>
          <a:xfrm>
            <a:off x="8288623" y="2447925"/>
            <a:ext cx="3404682" cy="852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ТЕХНОЛОГІЇ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 МЕТОДИ УПРАВЛІННЯ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 txBox="1"/>
          <p:nvPr/>
        </p:nvSpPr>
        <p:spPr>
          <a:xfrm>
            <a:off x="619324" y="3870446"/>
            <a:ext cx="32556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Найкращі – найбільш ефективні з точки зору захисту навколишнього природного середовища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 txBox="1"/>
          <p:nvPr/>
        </p:nvSpPr>
        <p:spPr>
          <a:xfrm>
            <a:off x="4479578" y="3567493"/>
            <a:ext cx="325561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Розроблені у масштабі, необхідному для впровадження у відповідному промисловому секторі, за практично здійсненних економічних та технічних умов та з врахуванням витрат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 txBox="1"/>
          <p:nvPr/>
        </p:nvSpPr>
        <p:spPr>
          <a:xfrm>
            <a:off x="8449365" y="3444382"/>
            <a:ext cx="302825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Технології та методи управління – технології, що застосовуються, а також технології яким чином установку спроектовано і збудовано. Питання експлуатації та виведення х експлуатації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221" y="2012204"/>
            <a:ext cx="548136" cy="54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9775" y="1934355"/>
            <a:ext cx="548136" cy="54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3317" y="2012204"/>
            <a:ext cx="548136" cy="54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/>
          <p:nvPr>
            <p:ph type="title"/>
          </p:nvPr>
        </p:nvSpPr>
        <p:spPr>
          <a:xfrm>
            <a:off x="533405" y="365126"/>
            <a:ext cx="7340595" cy="5873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ЩО ТАКЕ </a:t>
            </a:r>
            <a:r>
              <a:rPr lang="en-GB">
                <a:solidFill>
                  <a:schemeClr val="accent2"/>
                </a:solidFill>
              </a:rPr>
              <a:t>ВИСНОВКИ НДТМ </a:t>
            </a:r>
            <a:endParaRPr/>
          </a:p>
        </p:txBody>
      </p:sp>
      <p:sp>
        <p:nvSpPr>
          <p:cNvPr id="536" name="Google Shape;536;p1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537" name="Google Shape;537;p1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38" name="Google Shape;538;p1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9" name="Google Shape;539;p18"/>
          <p:cNvSpPr txBox="1"/>
          <p:nvPr>
            <p:ph idx="2" type="body"/>
          </p:nvPr>
        </p:nvSpPr>
        <p:spPr>
          <a:xfrm>
            <a:off x="533405" y="952500"/>
            <a:ext cx="7340600" cy="320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GB"/>
              <a:t>(ВАТ СONCLUSINS, BATC)</a:t>
            </a:r>
            <a:endParaRPr/>
          </a:p>
        </p:txBody>
      </p:sp>
      <p:pic>
        <p:nvPicPr>
          <p:cNvPr id="540" name="Google Shape;540;p18"/>
          <p:cNvPicPr preferRelativeResize="0"/>
          <p:nvPr/>
        </p:nvPicPr>
        <p:blipFill rotWithShape="1">
          <a:blip r:embed="rId3">
            <a:alphaModFix/>
          </a:blip>
          <a:srcRect b="17647" l="29473" r="8027" t="20331"/>
          <a:stretch/>
        </p:blipFill>
        <p:spPr>
          <a:xfrm>
            <a:off x="4857614" y="1475252"/>
            <a:ext cx="7252007" cy="4497832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541" name="Google Shape;541;p18"/>
          <p:cNvSpPr txBox="1"/>
          <p:nvPr/>
        </p:nvSpPr>
        <p:spPr>
          <a:xfrm>
            <a:off x="407987" y="1661411"/>
            <a:ext cx="401161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ВИСНОВКИ НДТМ </a:t>
            </a:r>
            <a:r>
              <a:rPr b="1" i="0" lang="en-GB" sz="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запроваджено Директивою про промислові викиди з 2010 року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 txBox="1"/>
          <p:nvPr/>
        </p:nvSpPr>
        <p:spPr>
          <a:xfrm>
            <a:off x="407987" y="2620751"/>
            <a:ext cx="4011613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Висновки НДТМ –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це документ, що містить частини BREF щодо найкращих доступних технологій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 містить близько </a:t>
            </a:r>
            <a:r>
              <a:rPr b="0" i="0" lang="en-GB" sz="15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30 сторінок</a:t>
            </a:r>
            <a:endParaRPr b="0" i="0" sz="1500" u="none" cap="none" strike="noStrike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Висновки НДТМ –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схвалений Європейською Комісією обов’язковий до застосування нормативно-правовий акт прямої дії, що містить перелік найкращих доступних технологій та методів управління для видів діяльності Додатку 1 Директиви 2010/75/ЄС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Google Shape;543;p18"/>
          <p:cNvCxnSpPr/>
          <p:nvPr/>
        </p:nvCxnSpPr>
        <p:spPr>
          <a:xfrm>
            <a:off x="504830" y="2524125"/>
            <a:ext cx="3819520" cy="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18"/>
          <p:cNvCxnSpPr/>
          <p:nvPr/>
        </p:nvCxnSpPr>
        <p:spPr>
          <a:xfrm>
            <a:off x="4648205" y="1390650"/>
            <a:ext cx="0" cy="4657725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533405" y="365125"/>
            <a:ext cx="7340595" cy="9016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ВИСНОВКИ НДТМ </a:t>
            </a:r>
            <a:r>
              <a:rPr lang="en-GB"/>
              <a:t>(ВАТС)</a:t>
            </a:r>
            <a:endParaRPr/>
          </a:p>
        </p:txBody>
      </p:sp>
      <p:sp>
        <p:nvSpPr>
          <p:cNvPr id="550" name="Google Shape;550;p1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551" name="Google Shape;551;p1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52" name="Google Shape;552;p1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3" name="Google Shape;553;p19"/>
          <p:cNvSpPr txBox="1"/>
          <p:nvPr/>
        </p:nvSpPr>
        <p:spPr>
          <a:xfrm>
            <a:off x="1676400" y="1563466"/>
            <a:ext cx="935005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Висновки НДТМ (BATС)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є остаточною оцінкою найкращих доступних технологій і є частиною кожного BREF. Вони визначають контрольні межі, які використовуються для встановлення умов дозволу для установок, на які поширюється дія IED.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886" y="1651038"/>
            <a:ext cx="609685" cy="60968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9"/>
          <p:cNvSpPr txBox="1"/>
          <p:nvPr/>
        </p:nvSpPr>
        <p:spPr>
          <a:xfrm>
            <a:off x="3313465" y="2877408"/>
            <a:ext cx="7712988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 кожного висновку;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Оцінка його належного застосування;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Рівні викидів, пов'язані з найкращими доступними технологіями (BAT-AELs);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Вимоги до моніторингу;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Відповідні рівні споживання;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Arial"/>
              <a:buChar char="•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Відповідні заходи з рекультивації ділянки, де це необхідно.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>
            <a:off x="499205" y="3911854"/>
            <a:ext cx="193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ВИСНОВКИ </a:t>
            </a:r>
            <a:r>
              <a:rPr b="0" i="0" lang="en-GB" sz="15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BAT</a:t>
            </a:r>
            <a:r>
              <a:rPr b="0" i="0" lang="en-GB" sz="1500" u="none" cap="none" strike="noStrike">
                <a:solidFill>
                  <a:srgbClr val="1DAF5E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ВКЛЮЧАЮТЬ: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9"/>
          <p:cNvSpPr/>
          <p:nvPr/>
        </p:nvSpPr>
        <p:spPr>
          <a:xfrm>
            <a:off x="2732141" y="2669200"/>
            <a:ext cx="525050" cy="3047907"/>
          </a:xfrm>
          <a:prstGeom prst="leftBrace">
            <a:avLst>
              <a:gd fmla="val 60818" name="adj1"/>
              <a:gd fmla="val 50000" name="adj2"/>
            </a:avLst>
          </a:prstGeom>
          <a:noFill/>
          <a:ln cap="flat" cmpd="sng" w="9525">
            <a:solidFill>
              <a:srgbClr val="0069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1"/>
          <p:cNvSpPr txBox="1"/>
          <p:nvPr>
            <p:ph type="title"/>
          </p:nvPr>
        </p:nvSpPr>
        <p:spPr>
          <a:xfrm>
            <a:off x="533405" y="365125"/>
            <a:ext cx="7340595" cy="5873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СТРУКТУРА ВАТС </a:t>
            </a:r>
            <a:r>
              <a:rPr lang="en-GB">
                <a:solidFill>
                  <a:schemeClr val="accent2"/>
                </a:solidFill>
              </a:rPr>
              <a:t>(ВИСНОВКИ НДТМ)</a:t>
            </a:r>
            <a:endParaRPr/>
          </a:p>
        </p:txBody>
      </p:sp>
      <p:sp>
        <p:nvSpPr>
          <p:cNvPr id="563" name="Google Shape;563;p2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564" name="Google Shape;564;p2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65" name="Google Shape;565;p2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6" name="Google Shape;566;p21"/>
          <p:cNvSpPr txBox="1"/>
          <p:nvPr>
            <p:ph idx="2" type="body"/>
          </p:nvPr>
        </p:nvSpPr>
        <p:spPr>
          <a:xfrm>
            <a:off x="533405" y="850493"/>
            <a:ext cx="7340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GB"/>
              <a:t>ПРИКЛАД: ВИРОБНИЦТВО СКЛА</a:t>
            </a:r>
            <a:endParaRPr/>
          </a:p>
        </p:txBody>
      </p:sp>
      <p:pic>
        <p:nvPicPr>
          <p:cNvPr id="567" name="Google Shape;567;p21"/>
          <p:cNvPicPr preferRelativeResize="0"/>
          <p:nvPr/>
        </p:nvPicPr>
        <p:blipFill rotWithShape="1">
          <a:blip r:embed="rId3">
            <a:alphaModFix/>
          </a:blip>
          <a:srcRect b="5658" l="30249" r="27127" t="16460"/>
          <a:stretch/>
        </p:blipFill>
        <p:spPr>
          <a:xfrm>
            <a:off x="533405" y="1227019"/>
            <a:ext cx="4791219" cy="492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1"/>
          <p:cNvPicPr preferRelativeResize="0"/>
          <p:nvPr/>
        </p:nvPicPr>
        <p:blipFill rotWithShape="1">
          <a:blip r:embed="rId4">
            <a:alphaModFix/>
          </a:blip>
          <a:srcRect b="9289" l="30884" r="11475" t="13456"/>
          <a:stretch/>
        </p:blipFill>
        <p:spPr>
          <a:xfrm>
            <a:off x="5071671" y="1227019"/>
            <a:ext cx="6531371" cy="492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9"/>
          <p:cNvSpPr/>
          <p:nvPr/>
        </p:nvSpPr>
        <p:spPr>
          <a:xfrm flipH="1"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/>
              </a:gs>
              <a:gs pos="26000">
                <a:srgbClr val="E5F0FA"/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9"/>
          <p:cNvSpPr txBox="1"/>
          <p:nvPr>
            <p:ph type="title"/>
          </p:nvPr>
        </p:nvSpPr>
        <p:spPr>
          <a:xfrm>
            <a:off x="533405" y="365125"/>
            <a:ext cx="7340595" cy="8977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BREF &amp; BATC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5" name="Google Shape;575;p2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576" name="Google Shape;576;p2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77" name="Google Shape;577;p2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8" name="Google Shape;578;p29"/>
          <p:cNvPicPr preferRelativeResize="0"/>
          <p:nvPr/>
        </p:nvPicPr>
        <p:blipFill rotWithShape="1">
          <a:blip r:embed="rId3">
            <a:alphaModFix/>
          </a:blip>
          <a:srcRect b="7888" l="10196" r="11338" t="18074"/>
          <a:stretch/>
        </p:blipFill>
        <p:spPr>
          <a:xfrm>
            <a:off x="5129069" y="1272437"/>
            <a:ext cx="7062931" cy="4649207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579" name="Google Shape;579;p29"/>
          <p:cNvSpPr txBox="1"/>
          <p:nvPr/>
        </p:nvSpPr>
        <p:spPr>
          <a:xfrm>
            <a:off x="7989609" y="5935037"/>
            <a:ext cx="420239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GB" sz="11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https://eippcb.jrc.ec.europa.eu/reference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9"/>
          <p:cNvSpPr/>
          <p:nvPr/>
        </p:nvSpPr>
        <p:spPr>
          <a:xfrm>
            <a:off x="-238125" y="1784456"/>
            <a:ext cx="5070332" cy="1897350"/>
          </a:xfrm>
          <a:prstGeom prst="ellipse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2800" u="none" cap="none" strike="noStrik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BREF – 32 (+2*)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2800" u="none" cap="none" strike="noStrik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NEW BREF - 3**</a:t>
            </a:r>
            <a:endParaRPr b="1" i="0" sz="2800" u="none" cap="none" strike="noStrik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2800" u="none" cap="none" strike="noStrik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BATC – 22 </a:t>
            </a:r>
            <a:endParaRPr b="1" i="0" sz="2800" u="none" cap="none" strike="noStrik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GB" sz="2800" u="none" cap="none" strike="noStrik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REF - 2***</a:t>
            </a:r>
            <a:endParaRPr b="1" i="0" sz="2800" u="none" cap="none" strike="noStrik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1" name="Google Shape;581;p29"/>
          <p:cNvSpPr txBox="1"/>
          <p:nvPr/>
        </p:nvSpPr>
        <p:spPr>
          <a:xfrm>
            <a:off x="542075" y="3394649"/>
            <a:ext cx="458699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Управління відходами добувної промисловості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 Пошук та та видобуток вуглеводнів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9"/>
          <p:cNvSpPr txBox="1"/>
          <p:nvPr/>
        </p:nvSpPr>
        <p:spPr>
          <a:xfrm>
            <a:off x="542075" y="4146936"/>
            <a:ext cx="4586994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Полігони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Неорганічні хімічні речовини великого обсягу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Видобуток (екстракція) руд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Економічний та крос-секторальний вплив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Моніторинг викидів в повітря та воду від установок IED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"/>
          <p:cNvSpPr txBox="1"/>
          <p:nvPr>
            <p:ph type="title"/>
          </p:nvPr>
        </p:nvSpPr>
        <p:spPr>
          <a:xfrm>
            <a:off x="533405" y="365125"/>
            <a:ext cx="7340595" cy="91967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ВПРОВАДЖЕННЯ </a:t>
            </a:r>
            <a:r>
              <a:rPr lang="en-GB">
                <a:solidFill>
                  <a:schemeClr val="dk1"/>
                </a:solidFill>
              </a:rPr>
              <a:t>ВИСНОВКІВ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НДТМ (ВАТС) В ЄС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8" name="Google Shape;588;p3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589" name="Google Shape;589;p3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90" name="Google Shape;590;p3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1" name="Google Shape;5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647" y="1856609"/>
            <a:ext cx="5517095" cy="187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646" y="3736027"/>
            <a:ext cx="5517096" cy="187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038" y="1856609"/>
            <a:ext cx="5517095" cy="187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037" y="3736027"/>
            <a:ext cx="5517095" cy="1870814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0"/>
          <p:cNvSpPr txBox="1"/>
          <p:nvPr/>
        </p:nvSpPr>
        <p:spPr>
          <a:xfrm>
            <a:off x="6648449" y="4320624"/>
            <a:ext cx="4524375" cy="1099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Інтегрований дозвіл оновлюється відповідно до нових/оновлених висновків НДТМ (BATC), протягом 4 років (4 роки - вступ в силу висновки НДТМ)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0"/>
          <p:cNvSpPr txBox="1"/>
          <p:nvPr/>
        </p:nvSpPr>
        <p:spPr>
          <a:xfrm>
            <a:off x="716252" y="2361672"/>
            <a:ext cx="4749884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Відповідність (BATC compliance) має бути забезпечена протягом 4 років після публікації Рішень Європейської Комісії щодо висновків НДТМ (BATC)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0"/>
          <p:cNvSpPr txBox="1"/>
          <p:nvPr/>
        </p:nvSpPr>
        <p:spPr>
          <a:xfrm>
            <a:off x="6648449" y="2448960"/>
            <a:ext cx="452437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Оператори установок надають дозвільному органу оцінку відповідності висновкам НДТМ (BATC compliance assessment)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0"/>
          <p:cNvSpPr txBox="1"/>
          <p:nvPr/>
        </p:nvSpPr>
        <p:spPr>
          <a:xfrm>
            <a:off x="716252" y="4326799"/>
            <a:ext cx="474988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разі невідповідності рівням викидів, що відповідають НДТМ (BAT-AEL) – оператор установки готує заявку на відступ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3487" y="3661775"/>
            <a:ext cx="528297" cy="52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487" y="1752730"/>
            <a:ext cx="534587" cy="53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58293" y="1723753"/>
            <a:ext cx="534587" cy="53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58293" y="3641841"/>
            <a:ext cx="650220" cy="65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1"/>
          <p:cNvSpPr txBox="1"/>
          <p:nvPr>
            <p:ph type="title"/>
          </p:nvPr>
        </p:nvSpPr>
        <p:spPr>
          <a:xfrm>
            <a:off x="533405" y="269832"/>
            <a:ext cx="7340595" cy="9588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dk2"/>
                </a:solidFill>
              </a:rPr>
              <a:t>ОСНОВНІ ПОЛОЖЕННЯ </a:t>
            </a:r>
            <a:r>
              <a:rPr lang="en-GB"/>
              <a:t>ПОРЯДКУ РОЗРОБЛЕННЯ, ЗАТВЕРДЖЕННЯ </a:t>
            </a:r>
            <a:br>
              <a:rPr lang="en-GB"/>
            </a:br>
            <a:r>
              <a:rPr lang="en-GB"/>
              <a:t>ВИСНОВКІВ НДТМ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08" name="Google Shape;608;p3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609" name="Google Shape;609;p3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610" name="Google Shape;610;p3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1" name="Google Shape;611;p31"/>
          <p:cNvPicPr preferRelativeResize="0"/>
          <p:nvPr/>
        </p:nvPicPr>
        <p:blipFill rotWithShape="1">
          <a:blip r:embed="rId3">
            <a:alphaModFix/>
          </a:blip>
          <a:srcRect b="0" l="3526" r="1231" t="0"/>
          <a:stretch/>
        </p:blipFill>
        <p:spPr>
          <a:xfrm>
            <a:off x="7618274" y="1316341"/>
            <a:ext cx="4497526" cy="4868302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1"/>
          <p:cNvSpPr/>
          <p:nvPr/>
        </p:nvSpPr>
        <p:spPr>
          <a:xfrm>
            <a:off x="-473312" y="1316341"/>
            <a:ext cx="7782272" cy="52266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chemeClr val="accent6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1"/>
          <p:cNvSpPr txBox="1"/>
          <p:nvPr/>
        </p:nvSpPr>
        <p:spPr>
          <a:xfrm>
            <a:off x="250588" y="1460987"/>
            <a:ext cx="664845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Висновки НДТМ розробляються як переклад офіційних висновків ЄС.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-473312" y="1925368"/>
            <a:ext cx="7782272" cy="522661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chemeClr val="accent6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1"/>
          <p:cNvSpPr txBox="1"/>
          <p:nvPr/>
        </p:nvSpPr>
        <p:spPr>
          <a:xfrm>
            <a:off x="250588" y="2098099"/>
            <a:ext cx="664845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 фінансується з бюджету, донорських коштів та техдопомоги.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-387587" y="2536643"/>
            <a:ext cx="7696547" cy="7452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chemeClr val="accent6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1"/>
          <p:cNvSpPr txBox="1"/>
          <p:nvPr/>
        </p:nvSpPr>
        <p:spPr>
          <a:xfrm>
            <a:off x="250588" y="2697590"/>
            <a:ext cx="664845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Документи мають бути ідентичними висновкам ЄС (структура, зміст, таблиці, графіка).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-387587" y="3366368"/>
            <a:ext cx="7696547" cy="7452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chemeClr val="accent6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1"/>
          <p:cNvSpPr txBox="1"/>
          <p:nvPr/>
        </p:nvSpPr>
        <p:spPr>
          <a:xfrm>
            <a:off x="250588" y="3527315"/>
            <a:ext cx="664845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Проекти обговорюються у робочих групах за участі влади, бізнесу та громадськості (до 45 днів).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-387587" y="4202046"/>
            <a:ext cx="7696547" cy="7452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chemeClr val="accent6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1"/>
          <p:cNvSpPr txBox="1"/>
          <p:nvPr/>
        </p:nvSpPr>
        <p:spPr>
          <a:xfrm>
            <a:off x="250588" y="4362993"/>
            <a:ext cx="664845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Затвердження Міністерства та оприлюднення у держреєстрі та на сайті Міністерства.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533404" y="5031771"/>
            <a:ext cx="677555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Постанова Кабінету Міністрів України від 24.01.2025 № 72 «Про затвердження </a:t>
            </a:r>
            <a:r>
              <a:rPr b="1" i="1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Порядку розроблення, затвердження висновків найкращих доступних технологій та методів управління</a:t>
            </a:r>
            <a:r>
              <a:rPr b="0" i="1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залучення інших органів виконавчої влади до їх розроблення та інформування про них, а також оприлюднення довідкових референтних документів з найкращих доступних технологій та методів управління (BREFs)» </a:t>
            </a:r>
            <a:endParaRPr/>
          </a:p>
        </p:txBody>
      </p:sp>
      <p:sp>
        <p:nvSpPr>
          <p:cNvPr id="623" name="Google Shape;623;p31"/>
          <p:cNvSpPr txBox="1"/>
          <p:nvPr/>
        </p:nvSpPr>
        <p:spPr>
          <a:xfrm>
            <a:off x="250588" y="4900503"/>
            <a:ext cx="468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1" i="0" sz="4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/>
          <p:cNvSpPr/>
          <p:nvPr/>
        </p:nvSpPr>
        <p:spPr>
          <a:xfrm>
            <a:off x="613061" y="3273682"/>
            <a:ext cx="4602353" cy="1555494"/>
          </a:xfrm>
          <a:prstGeom prst="roundRect">
            <a:avLst>
              <a:gd fmla="val 5195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2"/>
          <p:cNvSpPr txBox="1"/>
          <p:nvPr>
            <p:ph type="title"/>
          </p:nvPr>
        </p:nvSpPr>
        <p:spPr>
          <a:xfrm>
            <a:off x="533405" y="365126"/>
            <a:ext cx="7340595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ПЕРЕКЛАД ДОВІДКОВИХ ДОКУМЕНТІВ (BREF) ТА ВИСНОВКІВ НДТМ (ВАТС) </a:t>
            </a:r>
            <a:r>
              <a:rPr lang="en-GB">
                <a:solidFill>
                  <a:schemeClr val="dk2"/>
                </a:solidFill>
              </a:rPr>
              <a:t>УКРАЇНСЬКОЮ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0" name="Google Shape;630;p3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631" name="Google Shape;631;p3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632" name="Google Shape;632;p3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3" name="Google Shape;633;p32"/>
          <p:cNvSpPr txBox="1"/>
          <p:nvPr/>
        </p:nvSpPr>
        <p:spPr>
          <a:xfrm>
            <a:off x="677904" y="3442430"/>
            <a:ext cx="424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ПЕРЕКЛАДЕНО УКРАЇНСЬКОЮ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2"/>
          <p:cNvSpPr txBox="1"/>
          <p:nvPr/>
        </p:nvSpPr>
        <p:spPr>
          <a:xfrm>
            <a:off x="677904" y="3684783"/>
            <a:ext cx="18401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2"/>
          <p:cNvSpPr txBox="1"/>
          <p:nvPr/>
        </p:nvSpPr>
        <p:spPr>
          <a:xfrm>
            <a:off x="2375181" y="3838954"/>
            <a:ext cx="29000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GIZ «BAT for Ukraine»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663131" y="2036437"/>
            <a:ext cx="4850965" cy="353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Галузеві BREF: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Промисловість з переробки чорних металів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Виробництво чавуну та сталі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Промисловість з переробки кольорових металів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Ковальська та ливарна промисловість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Поверхнева обробка металів та пластмас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Виробництво цементу, вапна та оксиду магнію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Виробництво скла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Керамічна промисловість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Горизонтальні BREF: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Енергоефективність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Моніторинг викидів від установок, що підпадають під дію ЗУ</a:t>
            </a:r>
            <a:endParaRPr/>
          </a:p>
        </p:txBody>
      </p:sp>
      <p:pic>
        <p:nvPicPr>
          <p:cNvPr id="637" name="Google Shape;6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1012" y="2137619"/>
            <a:ext cx="938357" cy="93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3"/>
          <p:cNvSpPr/>
          <p:nvPr/>
        </p:nvSpPr>
        <p:spPr>
          <a:xfrm>
            <a:off x="3022440" y="3323511"/>
            <a:ext cx="9169560" cy="248752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3"/>
          <p:cNvSpPr/>
          <p:nvPr/>
        </p:nvSpPr>
        <p:spPr>
          <a:xfrm>
            <a:off x="4055079" y="1431080"/>
            <a:ext cx="8927496" cy="2791414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3"/>
          <p:cNvSpPr txBox="1"/>
          <p:nvPr>
            <p:ph type="title"/>
          </p:nvPr>
        </p:nvSpPr>
        <p:spPr>
          <a:xfrm>
            <a:off x="533405" y="365126"/>
            <a:ext cx="7340595" cy="8731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ПОСИЛАННЯ</a:t>
            </a:r>
            <a:endParaRPr/>
          </a:p>
        </p:txBody>
      </p:sp>
      <p:sp>
        <p:nvSpPr>
          <p:cNvPr id="645" name="Google Shape;645;p3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646" name="Google Shape;646;p3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647" name="Google Shape;647;p3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8" name="Google Shape;648;p33"/>
          <p:cNvSpPr/>
          <p:nvPr/>
        </p:nvSpPr>
        <p:spPr>
          <a:xfrm>
            <a:off x="11659902" y="1494567"/>
            <a:ext cx="814417" cy="3845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3"/>
          <p:cNvSpPr/>
          <p:nvPr/>
        </p:nvSpPr>
        <p:spPr>
          <a:xfrm>
            <a:off x="3036917" y="2847955"/>
            <a:ext cx="2017908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945" y="1665619"/>
            <a:ext cx="6929277" cy="3845746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33"/>
          <p:cNvSpPr/>
          <p:nvPr/>
        </p:nvSpPr>
        <p:spPr>
          <a:xfrm>
            <a:off x="-715716" y="2529293"/>
            <a:ext cx="5421529" cy="410800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3"/>
          <p:cNvSpPr txBox="1"/>
          <p:nvPr/>
        </p:nvSpPr>
        <p:spPr>
          <a:xfrm>
            <a:off x="328307" y="2529292"/>
            <a:ext cx="44913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Лінк на перелік BREF та BAT в ЄС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3"/>
          <p:cNvSpPr txBox="1"/>
          <p:nvPr/>
        </p:nvSpPr>
        <p:spPr>
          <a:xfrm>
            <a:off x="328307" y="2947136"/>
            <a:ext cx="429131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https://eippcb.jrc.ec.europa.eu/reference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3"/>
          <p:cNvSpPr/>
          <p:nvPr/>
        </p:nvSpPr>
        <p:spPr>
          <a:xfrm>
            <a:off x="-754758" y="3551795"/>
            <a:ext cx="5460572" cy="646330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3"/>
          <p:cNvSpPr txBox="1"/>
          <p:nvPr/>
        </p:nvSpPr>
        <p:spPr>
          <a:xfrm>
            <a:off x="289264" y="3551794"/>
            <a:ext cx="43775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Лінк на перелік перекладів BREF та BAT в Україні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3"/>
          <p:cNvSpPr txBox="1"/>
          <p:nvPr/>
        </p:nvSpPr>
        <p:spPr>
          <a:xfrm>
            <a:off x="328307" y="4198125"/>
            <a:ext cx="429131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https://mepr.gov.ua/diyalnist/napryamky/atmosferne-povitrya/ndtm-2/ndtm/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/>
          <p:nvPr/>
        </p:nvSpPr>
        <p:spPr>
          <a:xfrm>
            <a:off x="-619534" y="3448053"/>
            <a:ext cx="3032796" cy="382861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 txBox="1"/>
          <p:nvPr>
            <p:ph type="title"/>
          </p:nvPr>
        </p:nvSpPr>
        <p:spPr>
          <a:xfrm>
            <a:off x="533405" y="365125"/>
            <a:ext cx="7340595" cy="8697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IED: </a:t>
            </a:r>
            <a:r>
              <a:rPr b="1" lang="en-GB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Industrial Emissions Directive</a:t>
            </a:r>
            <a:endParaRPr/>
          </a:p>
        </p:txBody>
      </p:sp>
      <p:sp>
        <p:nvSpPr>
          <p:cNvPr id="309" name="Google Shape;309;p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0" name="Google Shape;310;p8"/>
          <p:cNvSpPr/>
          <p:nvPr/>
        </p:nvSpPr>
        <p:spPr>
          <a:xfrm>
            <a:off x="407988" y="1335270"/>
            <a:ext cx="11419836" cy="1091120"/>
          </a:xfrm>
          <a:prstGeom prst="roundRect">
            <a:avLst>
              <a:gd fmla="val 8860" name="adj"/>
            </a:avLst>
          </a:prstGeom>
          <a:solidFill>
            <a:schemeClr val="lt1"/>
          </a:solidFill>
          <a:ln>
            <a:noFill/>
          </a:ln>
          <a:effectLst>
            <a:outerShdw blurRad="328962" sx="98628" rotWithShape="0" algn="ctr" dir="5400000" dist="50800" sy="98628">
              <a:schemeClr val="accent5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492367" y="3475542"/>
            <a:ext cx="10884192" cy="109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AF5E"/>
              </a:buClr>
              <a:buSzPts val="2000"/>
              <a:buFont typeface="Courier New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Ціль: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AF5E"/>
              </a:buClr>
              <a:buSzPts val="2000"/>
              <a:buFont typeface="Courier New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про промислові викиди спрямована на </a:t>
            </a:r>
            <a:r>
              <a:rPr b="1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ВИСОКОГО РІВНЯ ЗАХИСТУ ЗДОРОВ'Я ЛЮДЕЙ І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НАВКОЛИШНЬОГО</a:t>
            </a:r>
            <a:r>
              <a:rPr b="1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СЕРЕДОВИЩА В ЦІЛОМУ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шляхом скорочення шкідливих промислових викидів в ЄС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407988" y="2695647"/>
            <a:ext cx="109685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ОСНОВНИЙ ІНСТРУМЕНТ ЄС, ЩО РЕГУЛЮЄ ВИКИДИ ЗАБРУДНЮЮЧИХ РЕЧОВИН ВІД ПРОМИСЛОВИХ УСТАНОВОК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815441" y="4842802"/>
            <a:ext cx="103364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Понад 50 000 установок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що здійснюють промислову діяльність, перераховану в Додатку I до Директиви, повинні працювати відповідно до інтегрованого дозволу (виданого органами влади в державах-членах). Цей дозвіл повинен містити умови, встановлені відповідно до принципів і положень Директиви.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1155335" y="1449943"/>
            <a:ext cx="10544298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про промислові викиди 2010/75/ЄС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(інтегроване запобігання та контроль забруднення),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прийнята 24/11/2010 року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492367" y="4809704"/>
            <a:ext cx="10884192" cy="1214024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367" y="1591575"/>
            <a:ext cx="578510" cy="57851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318" name="Google Shape;318;p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662" name="Google Shape;662;p3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663" name="Google Shape;663;p3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4" name="Google Shape;664;p34"/>
          <p:cNvSpPr txBox="1"/>
          <p:nvPr/>
        </p:nvSpPr>
        <p:spPr>
          <a:xfrm>
            <a:off x="4223123" y="2413337"/>
            <a:ext cx="37457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Q&amp;A</a:t>
            </a:r>
            <a:endParaRPr b="0" i="0" sz="72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"/>
          <p:cNvSpPr txBox="1"/>
          <p:nvPr>
            <p:ph type="ctrTitle"/>
          </p:nvPr>
        </p:nvSpPr>
        <p:spPr>
          <a:xfrm>
            <a:off x="741390" y="2375407"/>
            <a:ext cx="8612474" cy="13758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/>
              <a:t>Огляд законодавства у сфері запобігання і контролю промислового забруднення в Україні</a:t>
            </a:r>
            <a:endParaRPr/>
          </a:p>
        </p:txBody>
      </p:sp>
      <p:sp>
        <p:nvSpPr>
          <p:cNvPr id="670" name="Google Shape;670;p1"/>
          <p:cNvSpPr txBox="1"/>
          <p:nvPr>
            <p:ph idx="1" type="subTitle"/>
          </p:nvPr>
        </p:nvSpPr>
        <p:spPr>
          <a:xfrm>
            <a:off x="741390" y="3886215"/>
            <a:ext cx="472497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Сергій Вихрист,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GIZ</a:t>
            </a:r>
            <a:endParaRPr/>
          </a:p>
        </p:txBody>
      </p:sp>
      <p:pic>
        <p:nvPicPr>
          <p:cNvPr id="671" name="Google Shape;6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123" y="5578506"/>
            <a:ext cx="1612180" cy="45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" title="BMUKN+IKI+GIZ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00" y="5278825"/>
            <a:ext cx="6379023" cy="15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8"/>
          <p:cNvSpPr txBox="1"/>
          <p:nvPr>
            <p:ph type="title"/>
          </p:nvPr>
        </p:nvSpPr>
        <p:spPr>
          <a:xfrm>
            <a:off x="533404" y="365126"/>
            <a:ext cx="8686009" cy="5964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КОНСТИТУЦІЯ ТА МІЖНАРОДНІ ДОГОВОРИ </a:t>
            </a:r>
            <a:r>
              <a:rPr lang="en-GB"/>
              <a:t>УКРАЇНИ</a:t>
            </a:r>
            <a:endParaRPr/>
          </a:p>
        </p:txBody>
      </p:sp>
      <p:sp>
        <p:nvSpPr>
          <p:cNvPr id="678" name="Google Shape;678;p48"/>
          <p:cNvSpPr txBox="1"/>
          <p:nvPr>
            <p:ph idx="1" type="body"/>
          </p:nvPr>
        </p:nvSpPr>
        <p:spPr>
          <a:xfrm>
            <a:off x="1181025" y="2177700"/>
            <a:ext cx="4462800" cy="25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Конституція України;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1600"/>
              <a:t>Конвенція про транскордонне забруднення повітря на великі відстані;</a:t>
            </a:r>
            <a:endParaRPr sz="1600"/>
          </a:p>
          <a:p>
            <a:pPr indent="-342900" lvl="0" marL="3429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1600"/>
              <a:t>Конвенція про доступ до інформації, участь громадськості в процесі ухвалення рішень та доступ до правосуддя з питань, що стосуються довкілля;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/>
              <a:buAutoNum type="arabicPeriod"/>
            </a:pPr>
            <a:r>
              <a:rPr lang="en-GB" sz="1600"/>
              <a:t>Протокол про реєстри викидів та перенесення забруднювачів;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4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680" name="Google Shape;680;p4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681" name="Google Shape;681;p4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2" name="Google Shape;682;p48"/>
          <p:cNvSpPr txBox="1"/>
          <p:nvPr/>
        </p:nvSpPr>
        <p:spPr>
          <a:xfrm>
            <a:off x="6548175" y="2608073"/>
            <a:ext cx="4462800" cy="2849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 startAt="5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Конвенція про транскордонний вплив промислових аварій;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 startAt="5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Стокгольмська конвенція про стійкі органічні забруднювачі;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 startAt="5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Мінаматська конвенція про ртуть;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 startAt="5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Угода про асоціацію між Україною, з однієї сторони, та Європейським Союзом, Європейським співтовариством з атомної енергії і їхніми державами-членами, з іншої сторони.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"/>
          <p:cNvSpPr/>
          <p:nvPr/>
        </p:nvSpPr>
        <p:spPr>
          <a:xfrm>
            <a:off x="6375140" y="1756323"/>
            <a:ext cx="4528788" cy="2104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"/>
          <p:cNvSpPr/>
          <p:nvPr/>
        </p:nvSpPr>
        <p:spPr>
          <a:xfrm>
            <a:off x="6375140" y="4311245"/>
            <a:ext cx="4528788" cy="1543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"/>
          <p:cNvSpPr/>
          <p:nvPr/>
        </p:nvSpPr>
        <p:spPr>
          <a:xfrm>
            <a:off x="1288074" y="4311245"/>
            <a:ext cx="4528788" cy="1543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"/>
          <p:cNvSpPr txBox="1"/>
          <p:nvPr>
            <p:ph type="title"/>
          </p:nvPr>
        </p:nvSpPr>
        <p:spPr>
          <a:xfrm>
            <a:off x="533405" y="365126"/>
            <a:ext cx="7340595" cy="909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АКТИ ПРАВА </a:t>
            </a:r>
            <a:r>
              <a:rPr lang="en-GB"/>
              <a:t>ЄВРОПЕЙСЬКОГО СОЮЗУ</a:t>
            </a:r>
            <a:endParaRPr/>
          </a:p>
        </p:txBody>
      </p:sp>
      <p:sp>
        <p:nvSpPr>
          <p:cNvPr id="691" name="Google Shape;691;p2"/>
          <p:cNvSpPr txBox="1"/>
          <p:nvPr>
            <p:ph idx="1" type="body"/>
          </p:nvPr>
        </p:nvSpPr>
        <p:spPr>
          <a:xfrm>
            <a:off x="6609490" y="1926552"/>
            <a:ext cx="4019496" cy="1740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600">
                <a:solidFill>
                  <a:schemeClr val="lt1"/>
                </a:solidFill>
              </a:rPr>
              <a:t>Регламент (ЄC) №166/2006 Європейського Парламенту і Ради від 18 січня 2006 року </a:t>
            </a:r>
            <a:r>
              <a:rPr b="1" lang="en-GB" sz="1600">
                <a:solidFill>
                  <a:schemeClr val="lt1"/>
                </a:solidFill>
              </a:rPr>
              <a:t>про створення Європейського реєстру викидів та перенесення забруднювачів та внесення змін до Директив Ради 91/689/ЄEC та 96/61/ЄC</a:t>
            </a:r>
            <a:endParaRPr/>
          </a:p>
        </p:txBody>
      </p:sp>
      <p:sp>
        <p:nvSpPr>
          <p:cNvPr id="692" name="Google Shape;692;p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693" name="Google Shape;693;p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694" name="Google Shape;694;p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1288074" y="1756323"/>
            <a:ext cx="4528788" cy="210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"/>
          <p:cNvSpPr txBox="1"/>
          <p:nvPr/>
        </p:nvSpPr>
        <p:spPr>
          <a:xfrm>
            <a:off x="1542720" y="2206911"/>
            <a:ext cx="4019496" cy="1367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Директива Європейського Парламенту і Ради 2010/75/ЄС від 24 листопада 2010 року </a:t>
            </a: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 промислові викиди (інтегрований підхід до запобігання забрудненню та його контролю)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"/>
          <p:cNvSpPr txBox="1"/>
          <p:nvPr/>
        </p:nvSpPr>
        <p:spPr>
          <a:xfrm>
            <a:off x="1542720" y="4563657"/>
            <a:ext cx="4019496" cy="1229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Директива Європейського Парламенту і Ради 2011/92/ЄС від 13 грудня 2011 року про оцінювання впливу деяких публічних і приватних проектів на довкілля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"/>
          <p:cNvSpPr txBox="1"/>
          <p:nvPr/>
        </p:nvSpPr>
        <p:spPr>
          <a:xfrm>
            <a:off x="6629786" y="4579431"/>
            <a:ext cx="4019496" cy="1153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BREFs та висновки НДТМ ЄС 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https://bureau-industrial-transformation.jrc.ec.europa.eu/index.php/reference</a:t>
            </a: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9"/>
          <p:cNvSpPr txBox="1"/>
          <p:nvPr>
            <p:ph type="title"/>
          </p:nvPr>
        </p:nvSpPr>
        <p:spPr>
          <a:xfrm>
            <a:off x="533405" y="865139"/>
            <a:ext cx="7340595" cy="5438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ЗАКОН УКРАЇНИ </a:t>
            </a:r>
            <a:endParaRPr/>
          </a:p>
        </p:txBody>
      </p:sp>
      <p:sp>
        <p:nvSpPr>
          <p:cNvPr id="704" name="Google Shape;704;p49"/>
          <p:cNvSpPr txBox="1"/>
          <p:nvPr>
            <p:ph idx="1" type="body"/>
          </p:nvPr>
        </p:nvSpPr>
        <p:spPr>
          <a:xfrm>
            <a:off x="1636947" y="1363432"/>
            <a:ext cx="8591135" cy="846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«ПРО ІНТЕГРОВАНЕ ЗАПОБІГАННЯ ТА КОНТРОЛЬ ПРОМИСЛОВОГО ЗАБРУДНЕННЯ»</a:t>
            </a:r>
            <a:endParaRPr/>
          </a:p>
        </p:txBody>
      </p:sp>
      <p:sp>
        <p:nvSpPr>
          <p:cNvPr id="705" name="Google Shape;705;p4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706" name="Google Shape;706;p4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707" name="Google Shape;707;p4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8" name="Google Shape;70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1363432"/>
            <a:ext cx="795163" cy="79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9"/>
          <p:cNvSpPr/>
          <p:nvPr/>
        </p:nvSpPr>
        <p:spPr>
          <a:xfrm>
            <a:off x="2299893" y="2632834"/>
            <a:ext cx="3884091" cy="36958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прийняття: </a:t>
            </a:r>
            <a:r>
              <a:rPr b="1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липня 2024 року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9"/>
          <p:cNvSpPr/>
          <p:nvPr/>
        </p:nvSpPr>
        <p:spPr>
          <a:xfrm>
            <a:off x="2299893" y="3219175"/>
            <a:ext cx="1517963" cy="36280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 </a:t>
            </a:r>
            <a:r>
              <a:rPr b="1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3855-IX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49"/>
          <p:cNvSpPr/>
          <p:nvPr/>
        </p:nvSpPr>
        <p:spPr>
          <a:xfrm>
            <a:off x="2299892" y="3803028"/>
            <a:ext cx="4741931" cy="36280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набрання чинності: </a:t>
            </a:r>
            <a:r>
              <a:rPr b="1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 серпня 2025 року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9"/>
          <p:cNvSpPr/>
          <p:nvPr/>
        </p:nvSpPr>
        <p:spPr>
          <a:xfrm>
            <a:off x="2299891" y="4382597"/>
            <a:ext cx="6485640" cy="36958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Публікація: </a:t>
            </a:r>
            <a:r>
              <a:rPr b="1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Відомості Верховної Ради (ВВР), 2024, № 47, ст. 269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9"/>
          <p:cNvSpPr/>
          <p:nvPr/>
        </p:nvSpPr>
        <p:spPr>
          <a:xfrm>
            <a:off x="2299891" y="4968939"/>
            <a:ext cx="8877345" cy="36958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Офіційний вебпортал парламенту України: </a:t>
            </a:r>
            <a:r>
              <a:rPr b="0" i="0" lang="en-GB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https://zakon.rada.gov.ua/laws/show/3855-20#Text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1571" y="4858416"/>
            <a:ext cx="590626" cy="59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6947" y="2632834"/>
            <a:ext cx="369580" cy="36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3719" y="3219175"/>
            <a:ext cx="362807" cy="36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36946" y="3804736"/>
            <a:ext cx="369580" cy="36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0332" y="4382597"/>
            <a:ext cx="369580" cy="36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780d40b02b_0_1"/>
          <p:cNvSpPr/>
          <p:nvPr/>
        </p:nvSpPr>
        <p:spPr>
          <a:xfrm>
            <a:off x="-4" y="1341883"/>
            <a:ext cx="12192000" cy="218479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3780d40b02b_0_1"/>
          <p:cNvSpPr/>
          <p:nvPr/>
        </p:nvSpPr>
        <p:spPr>
          <a:xfrm flipH="1">
            <a:off x="0" y="1560978"/>
            <a:ext cx="12192000" cy="226757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3780d40b02b_0_1"/>
          <p:cNvSpPr txBox="1"/>
          <p:nvPr>
            <p:ph type="title"/>
          </p:nvPr>
        </p:nvSpPr>
        <p:spPr>
          <a:xfrm>
            <a:off x="283981" y="269765"/>
            <a:ext cx="7590124" cy="438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СТРУКТУРА ЗАКОНУ УКРАЇНИ </a:t>
            </a:r>
            <a:endParaRPr/>
          </a:p>
        </p:txBody>
      </p:sp>
      <p:sp>
        <p:nvSpPr>
          <p:cNvPr id="726" name="Google Shape;726;g3780d40b02b_0_1"/>
          <p:cNvSpPr txBox="1"/>
          <p:nvPr>
            <p:ph idx="1" type="body"/>
          </p:nvPr>
        </p:nvSpPr>
        <p:spPr>
          <a:xfrm>
            <a:off x="895350" y="660761"/>
            <a:ext cx="7058025" cy="69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«ПРО ІНТЕГРОВАНЕ ЗАПОБІГАННЯ ТА КОНТРОЛЬ ПРОМИСЛОВОГО ЗАБРУДНЕННЯ»</a:t>
            </a:r>
            <a:endParaRPr/>
          </a:p>
        </p:txBody>
      </p:sp>
      <p:sp>
        <p:nvSpPr>
          <p:cNvPr id="727" name="Google Shape;727;g3780d40b02b_0_1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728" name="Google Shape;728;g3780d40b02b_0_1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729" name="Google Shape;729;g3780d40b02b_0_1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0" name="Google Shape;730;g3780d40b02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981" y="756347"/>
            <a:ext cx="498847" cy="498847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3780d40b02b_0_1"/>
          <p:cNvSpPr txBox="1"/>
          <p:nvPr/>
        </p:nvSpPr>
        <p:spPr>
          <a:xfrm>
            <a:off x="288704" y="1306056"/>
            <a:ext cx="295275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1. 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Визначення термінів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780d40b02b_0_1"/>
          <p:cNvSpPr txBox="1"/>
          <p:nvPr/>
        </p:nvSpPr>
        <p:spPr>
          <a:xfrm>
            <a:off x="6181720" y="1295608"/>
            <a:ext cx="481012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16.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Основні обов’язки оператора установки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3780d40b02b_0_1"/>
          <p:cNvSpPr txBox="1"/>
          <p:nvPr/>
        </p:nvSpPr>
        <p:spPr>
          <a:xfrm>
            <a:off x="288704" y="1525876"/>
            <a:ext cx="295275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Сфера дії Закону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3780d40b02b_0_1"/>
          <p:cNvSpPr txBox="1"/>
          <p:nvPr/>
        </p:nvSpPr>
        <p:spPr>
          <a:xfrm>
            <a:off x="6181720" y="1521661"/>
            <a:ext cx="481012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17.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Дотримання умов ІДД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3780d40b02b_0_1"/>
          <p:cNvSpPr/>
          <p:nvPr/>
        </p:nvSpPr>
        <p:spPr>
          <a:xfrm>
            <a:off x="0" y="1789548"/>
            <a:ext cx="12192000" cy="422576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3780d40b02b_0_1"/>
          <p:cNvSpPr/>
          <p:nvPr/>
        </p:nvSpPr>
        <p:spPr>
          <a:xfrm flipH="1">
            <a:off x="-4" y="2201303"/>
            <a:ext cx="12191996" cy="410358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3780d40b02b_0_1"/>
          <p:cNvSpPr txBox="1"/>
          <p:nvPr/>
        </p:nvSpPr>
        <p:spPr>
          <a:xfrm>
            <a:off x="280102" y="1862766"/>
            <a:ext cx="442135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3. 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Інтегрований довкіллєвий дозвіл (ІДД)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3780d40b02b_0_1"/>
          <p:cNvSpPr txBox="1"/>
          <p:nvPr/>
        </p:nvSpPr>
        <p:spPr>
          <a:xfrm>
            <a:off x="6181716" y="1740014"/>
            <a:ext cx="588644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18.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Аварії та порушення робочого стану установки, що можуть призвести до виникнення аварій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3780d40b02b_0_1"/>
          <p:cNvSpPr txBox="1"/>
          <p:nvPr/>
        </p:nvSpPr>
        <p:spPr>
          <a:xfrm>
            <a:off x="288704" y="2256584"/>
            <a:ext cx="539291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4.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Заява про отримання ІДД (внесення змін до нього)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3780d40b02b_0_1"/>
          <p:cNvSpPr txBox="1"/>
          <p:nvPr/>
        </p:nvSpPr>
        <p:spPr>
          <a:xfrm>
            <a:off x="6181718" y="2156557"/>
            <a:ext cx="58864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19.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Вимоги до моніторингу викидів, моніторингу забруднення земель та підземних вод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3780d40b02b_0_1"/>
          <p:cNvSpPr/>
          <p:nvPr/>
        </p:nvSpPr>
        <p:spPr>
          <a:xfrm>
            <a:off x="4" y="2611705"/>
            <a:ext cx="12191996" cy="404304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3780d40b02b_0_1"/>
          <p:cNvSpPr txBox="1"/>
          <p:nvPr/>
        </p:nvSpPr>
        <p:spPr>
          <a:xfrm>
            <a:off x="280102" y="2562576"/>
            <a:ext cx="569206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5.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Попередній розгляд заяви про отримання ІДД (внесення змін до нього)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780d40b02b_0_1"/>
          <p:cNvSpPr txBox="1"/>
          <p:nvPr/>
        </p:nvSpPr>
        <p:spPr>
          <a:xfrm>
            <a:off x="6181726" y="2558759"/>
            <a:ext cx="58864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20.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Державний нагляд (контроль) за дотриманням умов ІДД операторами установок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3780d40b02b_0_1"/>
          <p:cNvSpPr/>
          <p:nvPr/>
        </p:nvSpPr>
        <p:spPr>
          <a:xfrm flipH="1">
            <a:off x="4" y="3013718"/>
            <a:ext cx="12191996" cy="404132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3780d40b02b_0_1"/>
          <p:cNvSpPr txBox="1"/>
          <p:nvPr/>
        </p:nvSpPr>
        <p:spPr>
          <a:xfrm>
            <a:off x="280103" y="2962011"/>
            <a:ext cx="551673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6.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Громадське обговорення у процесі видачі ІДД (внесення змін до нього)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3780d40b02b_0_1"/>
          <p:cNvSpPr txBox="1"/>
          <p:nvPr/>
        </p:nvSpPr>
        <p:spPr>
          <a:xfrm>
            <a:off x="6181726" y="2964872"/>
            <a:ext cx="58864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21.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Внесення змін до ІДД у разі змін у характері чи функціонуванні установки або в разі її розширення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3780d40b02b_0_1"/>
          <p:cNvSpPr/>
          <p:nvPr/>
        </p:nvSpPr>
        <p:spPr>
          <a:xfrm>
            <a:off x="4" y="3417546"/>
            <a:ext cx="12191996" cy="618443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3780d40b02b_0_1"/>
          <p:cNvSpPr txBox="1"/>
          <p:nvPr/>
        </p:nvSpPr>
        <p:spPr>
          <a:xfrm>
            <a:off x="280103" y="3362644"/>
            <a:ext cx="569206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7.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Розгляд заяви про отримання ІДД (внесення змін до нього) компетентними органами, іншими органами виконавчої влади, органами місцевого самоврядування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3780d40b02b_0_1"/>
          <p:cNvSpPr txBox="1"/>
          <p:nvPr/>
        </p:nvSpPr>
        <p:spPr>
          <a:xfrm>
            <a:off x="6191250" y="3566464"/>
            <a:ext cx="588644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22.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Внесення змін до ІДД за спрощеною процедурою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3780d40b02b_0_1"/>
          <p:cNvSpPr/>
          <p:nvPr/>
        </p:nvSpPr>
        <p:spPr>
          <a:xfrm flipH="1">
            <a:off x="4" y="4033741"/>
            <a:ext cx="12191996" cy="28806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780d40b02b_0_1"/>
          <p:cNvSpPr txBox="1"/>
          <p:nvPr/>
        </p:nvSpPr>
        <p:spPr>
          <a:xfrm>
            <a:off x="288704" y="4047905"/>
            <a:ext cx="539291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8.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Транскордонні консультації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g3780d40b02b_0_1"/>
          <p:cNvSpPr txBox="1"/>
          <p:nvPr/>
        </p:nvSpPr>
        <p:spPr>
          <a:xfrm>
            <a:off x="6181726" y="4008045"/>
            <a:ext cx="597215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23.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Внесення змін до ІДД в разі перегляду та оновлення його умов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3780d40b02b_0_1"/>
          <p:cNvSpPr/>
          <p:nvPr/>
        </p:nvSpPr>
        <p:spPr>
          <a:xfrm>
            <a:off x="0" y="4321801"/>
            <a:ext cx="12192000" cy="218479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g3780d40b02b_0_1"/>
          <p:cNvSpPr txBox="1"/>
          <p:nvPr/>
        </p:nvSpPr>
        <p:spPr>
          <a:xfrm>
            <a:off x="288708" y="4285974"/>
            <a:ext cx="295275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9. 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Видача ІДД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3780d40b02b_0_1"/>
          <p:cNvSpPr txBox="1"/>
          <p:nvPr/>
        </p:nvSpPr>
        <p:spPr>
          <a:xfrm>
            <a:off x="6181724" y="4275526"/>
            <a:ext cx="481012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24.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Відкликання ІДД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g3780d40b02b_0_1"/>
          <p:cNvSpPr/>
          <p:nvPr/>
        </p:nvSpPr>
        <p:spPr>
          <a:xfrm flipH="1">
            <a:off x="2" y="4538020"/>
            <a:ext cx="12191996" cy="410358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g3780d40b02b_0_1"/>
          <p:cNvSpPr txBox="1"/>
          <p:nvPr/>
        </p:nvSpPr>
        <p:spPr>
          <a:xfrm>
            <a:off x="288710" y="4593301"/>
            <a:ext cx="539291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10.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Вимоги до змісту та умови ІДД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3780d40b02b_0_1"/>
          <p:cNvSpPr txBox="1"/>
          <p:nvPr/>
        </p:nvSpPr>
        <p:spPr>
          <a:xfrm>
            <a:off x="6181724" y="4493274"/>
            <a:ext cx="58864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25.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Припинення експлуатації установки та/або використання промислового майданчика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3780d40b02b_0_1"/>
          <p:cNvSpPr/>
          <p:nvPr/>
        </p:nvSpPr>
        <p:spPr>
          <a:xfrm>
            <a:off x="0" y="4948378"/>
            <a:ext cx="12192000" cy="218479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3780d40b02b_0_1"/>
          <p:cNvSpPr txBox="1"/>
          <p:nvPr/>
        </p:nvSpPr>
        <p:spPr>
          <a:xfrm>
            <a:off x="288707" y="4903026"/>
            <a:ext cx="389276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11. 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Гранично допустимі викиди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3780d40b02b_0_1"/>
          <p:cNvSpPr txBox="1"/>
          <p:nvPr/>
        </p:nvSpPr>
        <p:spPr>
          <a:xfrm>
            <a:off x="6181724" y="4902103"/>
            <a:ext cx="589597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26.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Єдиний державний реєстр інтегрованих довкіллєвих дозволів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3780d40b02b_0_1"/>
          <p:cNvSpPr/>
          <p:nvPr/>
        </p:nvSpPr>
        <p:spPr>
          <a:xfrm flipH="1">
            <a:off x="2" y="5165916"/>
            <a:ext cx="12191996" cy="410358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3780d40b02b_0_1"/>
          <p:cNvSpPr txBox="1"/>
          <p:nvPr/>
        </p:nvSpPr>
        <p:spPr>
          <a:xfrm>
            <a:off x="288710" y="5221197"/>
            <a:ext cx="539291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12.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Критерії для визначення НДТМ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g3780d40b02b_0_1"/>
          <p:cNvSpPr txBox="1"/>
          <p:nvPr/>
        </p:nvSpPr>
        <p:spPr>
          <a:xfrm>
            <a:off x="6181724" y="5121170"/>
            <a:ext cx="58864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27.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Визнання ІДД недійсним, адміністративне оскарження або оскарження в судовому порядку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g3780d40b02b_0_1"/>
          <p:cNvSpPr/>
          <p:nvPr/>
        </p:nvSpPr>
        <p:spPr>
          <a:xfrm>
            <a:off x="0" y="5572499"/>
            <a:ext cx="12192000" cy="218479"/>
          </a:xfrm>
          <a:prstGeom prst="rect">
            <a:avLst/>
          </a:prstGeom>
          <a:gradFill>
            <a:gsLst>
              <a:gs pos="0">
                <a:srgbClr val="F0F5FA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3780d40b02b_0_1"/>
          <p:cNvSpPr/>
          <p:nvPr/>
        </p:nvSpPr>
        <p:spPr>
          <a:xfrm flipH="1">
            <a:off x="4" y="5782069"/>
            <a:ext cx="12192000" cy="226757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g3780d40b02b_0_1"/>
          <p:cNvSpPr txBox="1"/>
          <p:nvPr/>
        </p:nvSpPr>
        <p:spPr>
          <a:xfrm>
            <a:off x="288708" y="5536672"/>
            <a:ext cx="295275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13. 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Відступ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g3780d40b02b_0_1"/>
          <p:cNvSpPr txBox="1"/>
          <p:nvPr/>
        </p:nvSpPr>
        <p:spPr>
          <a:xfrm>
            <a:off x="6181724" y="5526224"/>
            <a:ext cx="481012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28.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Фінансування заходів з впровадження НДТМ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3780d40b02b_0_1"/>
          <p:cNvSpPr txBox="1"/>
          <p:nvPr/>
        </p:nvSpPr>
        <p:spPr>
          <a:xfrm>
            <a:off x="288707" y="5746967"/>
            <a:ext cx="539291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14.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Відмова у видачі ІДД (внесенні змін до нього)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3780d40b02b_0_1"/>
          <p:cNvSpPr txBox="1"/>
          <p:nvPr/>
        </p:nvSpPr>
        <p:spPr>
          <a:xfrm>
            <a:off x="6181724" y="5742752"/>
            <a:ext cx="481012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29. 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Прикінцеві та перехідні положення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3780d40b02b_0_1"/>
          <p:cNvSpPr/>
          <p:nvPr/>
        </p:nvSpPr>
        <p:spPr>
          <a:xfrm>
            <a:off x="0" y="6008713"/>
            <a:ext cx="12192000" cy="218479"/>
          </a:xfrm>
          <a:prstGeom prst="rect">
            <a:avLst/>
          </a:prstGeom>
          <a:gradFill>
            <a:gsLst>
              <a:gs pos="0">
                <a:srgbClr val="DBEAF9"/>
              </a:gs>
              <a:gs pos="61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3780d40b02b_0_1"/>
          <p:cNvSpPr txBox="1"/>
          <p:nvPr/>
        </p:nvSpPr>
        <p:spPr>
          <a:xfrm>
            <a:off x="288708" y="5972886"/>
            <a:ext cx="525484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Стаття 15. </a:t>
            </a:r>
            <a:r>
              <a:rPr b="0" i="0" lang="en-GB" sz="1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Інформування про видачу ІДД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3" name="Google Shape;773;g3780d40b02b_0_1"/>
          <p:cNvCxnSpPr/>
          <p:nvPr/>
        </p:nvCxnSpPr>
        <p:spPr>
          <a:xfrm>
            <a:off x="6076946" y="1322833"/>
            <a:ext cx="0" cy="5297042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/>
              </a:gs>
              <a:gs pos="26000">
                <a:srgbClr val="E5F0FA"/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50"/>
          <p:cNvSpPr/>
          <p:nvPr/>
        </p:nvSpPr>
        <p:spPr>
          <a:xfrm>
            <a:off x="86770" y="2945404"/>
            <a:ext cx="1611983" cy="1611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50"/>
          <p:cNvSpPr txBox="1"/>
          <p:nvPr>
            <p:ph type="title"/>
          </p:nvPr>
        </p:nvSpPr>
        <p:spPr>
          <a:xfrm>
            <a:off x="533405" y="506530"/>
            <a:ext cx="7340595" cy="7563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ІНШІ ЗАКОНИ </a:t>
            </a:r>
            <a:r>
              <a:rPr b="0" lang="en-GB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(1/2)</a:t>
            </a:r>
            <a:endParaRPr/>
          </a:p>
        </p:txBody>
      </p:sp>
      <p:sp>
        <p:nvSpPr>
          <p:cNvPr id="781" name="Google Shape;781;p5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782" name="Google Shape;782;p5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783" name="Google Shape;783;p5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4" name="Google Shape;784;p50"/>
          <p:cNvSpPr txBox="1"/>
          <p:nvPr/>
        </p:nvSpPr>
        <p:spPr>
          <a:xfrm>
            <a:off x="1785522" y="2612623"/>
            <a:ext cx="7744977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охорону навколишнього природного середовища»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Водний кодекс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України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Кодекс цивільного захисту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України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об’єкти підвищеної небезпеки»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оцінку впливу на довкілля»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охорону атмосферного повітря»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управління відходами»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5" name="Google Shape;7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076" y="3141710"/>
            <a:ext cx="1219370" cy="121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1"/>
          <p:cNvSpPr/>
          <p:nvPr/>
        </p:nvSpPr>
        <p:spPr>
          <a:xfrm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/>
              </a:gs>
              <a:gs pos="26000">
                <a:srgbClr val="E5F0FA"/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51"/>
          <p:cNvSpPr/>
          <p:nvPr/>
        </p:nvSpPr>
        <p:spPr>
          <a:xfrm>
            <a:off x="86770" y="2945404"/>
            <a:ext cx="1611983" cy="1611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5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793" name="Google Shape;793;p5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794" name="Google Shape;794;p5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5" name="Google Shape;795;p51"/>
          <p:cNvSpPr txBox="1"/>
          <p:nvPr/>
        </p:nvSpPr>
        <p:spPr>
          <a:xfrm>
            <a:off x="1785523" y="2612623"/>
            <a:ext cx="8791352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дозвільну систему у сфері господарської діяльності»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адміністративну процедуру»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публічні електронні реєстри»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Національний реєстр викидів та перенесення забруднювачів»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основні засади державного нагляду (контролю) у сфері господарської діяльності»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«Про державну допомогу суб’єктам господарювання»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076" y="3141710"/>
            <a:ext cx="1219370" cy="121937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51"/>
          <p:cNvSpPr txBox="1"/>
          <p:nvPr>
            <p:ph type="title"/>
          </p:nvPr>
        </p:nvSpPr>
        <p:spPr>
          <a:xfrm>
            <a:off x="533405" y="506530"/>
            <a:ext cx="7340595" cy="7563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ІНШІ ЗАКОНИ </a:t>
            </a:r>
            <a:r>
              <a:rPr b="0" lang="en-GB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(2/2)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ПІДЗАКОННІ НОРМАТИВНІ АКТИ </a:t>
            </a:r>
            <a:r>
              <a:rPr b="0" lang="en-GB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(1/4)</a:t>
            </a:r>
            <a:endParaRPr/>
          </a:p>
        </p:txBody>
      </p:sp>
      <p:sp>
        <p:nvSpPr>
          <p:cNvPr id="803" name="Google Shape;803;p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804" name="Google Shape;804;p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805" name="Google Shape;805;p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6" name="Google Shape;806;p4"/>
          <p:cNvSpPr/>
          <p:nvPr/>
        </p:nvSpPr>
        <p:spPr>
          <a:xfrm>
            <a:off x="841229" y="2000128"/>
            <a:ext cx="10010570" cy="1111797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"/>
          <p:cNvSpPr txBox="1"/>
          <p:nvPr/>
        </p:nvSpPr>
        <p:spPr>
          <a:xfrm>
            <a:off x="1352636" y="2179237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Вимоги до форми і змісту заяви про отримання інтегрованого довкіллєвого дозволу (внесення змін до нього), затверджені постановою Кабінету Міністрів України від 2 липня 2025 р. № 780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"/>
          <p:cNvSpPr/>
          <p:nvPr/>
        </p:nvSpPr>
        <p:spPr>
          <a:xfrm>
            <a:off x="527116" y="184507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4"/>
          <p:cNvSpPr/>
          <p:nvPr/>
        </p:nvSpPr>
        <p:spPr>
          <a:xfrm>
            <a:off x="767405" y="3435355"/>
            <a:ext cx="10084393" cy="936637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4"/>
          <p:cNvSpPr txBox="1"/>
          <p:nvPr/>
        </p:nvSpPr>
        <p:spPr>
          <a:xfrm>
            <a:off x="1352636" y="3602394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Вимоги до форми і змісту інтегрованого довкіллєвого дозволу, затверджені постановою Кабінету Міністрів України від 15 липня 2025 р. № 884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4"/>
          <p:cNvSpPr/>
          <p:nvPr/>
        </p:nvSpPr>
        <p:spPr>
          <a:xfrm>
            <a:off x="527117" y="3266981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4"/>
          <p:cNvSpPr/>
          <p:nvPr/>
        </p:nvSpPr>
        <p:spPr>
          <a:xfrm>
            <a:off x="767406" y="4692964"/>
            <a:ext cx="10084392" cy="1089235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"/>
          <p:cNvSpPr txBox="1"/>
          <p:nvPr/>
        </p:nvSpPr>
        <p:spPr>
          <a:xfrm>
            <a:off x="1352636" y="4805796"/>
            <a:ext cx="9247930" cy="863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 організації та проведення громадських слухань у процесі видачі інтегрованого довкіллєвого дозволу (внесення змін до нього), затверджений постановою Кабінету Міністрів України від 21 лютого 2025 р. № 194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4"/>
          <p:cNvSpPr/>
          <p:nvPr/>
        </p:nvSpPr>
        <p:spPr>
          <a:xfrm>
            <a:off x="527117" y="4524590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5" name="Google Shape;8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98" y="1898054"/>
            <a:ext cx="405442" cy="4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98" y="3319963"/>
            <a:ext cx="405442" cy="4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84" y="4571763"/>
            <a:ext cx="405442" cy="40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823" name="Google Shape;823;p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824" name="Google Shape;824;p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5" name="Google Shape;825;p3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ПІДЗАКОННІ НОРМАТИВНІ АКТИ </a:t>
            </a:r>
            <a:r>
              <a:rPr b="0" lang="en-GB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(2/4)</a:t>
            </a:r>
            <a:endParaRPr/>
          </a:p>
        </p:txBody>
      </p:sp>
      <p:sp>
        <p:nvSpPr>
          <p:cNvPr id="826" name="Google Shape;826;p3"/>
          <p:cNvSpPr/>
          <p:nvPr/>
        </p:nvSpPr>
        <p:spPr>
          <a:xfrm>
            <a:off x="841229" y="2000128"/>
            <a:ext cx="10010570" cy="1111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"/>
          <p:cNvSpPr txBox="1"/>
          <p:nvPr/>
        </p:nvSpPr>
        <p:spPr>
          <a:xfrm>
            <a:off x="1352636" y="2124241"/>
            <a:ext cx="9335029" cy="863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 та вимоги до змісту висновків щодо видачі інтегрованого довкіллєвого дозволу (внесення змін до нього), затверджені постановою Кабінету Міністрів України від 7 січня 2025 р. №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"/>
          <p:cNvSpPr/>
          <p:nvPr/>
        </p:nvSpPr>
        <p:spPr>
          <a:xfrm>
            <a:off x="527116" y="184507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"/>
          <p:cNvSpPr/>
          <p:nvPr/>
        </p:nvSpPr>
        <p:spPr>
          <a:xfrm>
            <a:off x="767405" y="3435355"/>
            <a:ext cx="10084393" cy="936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"/>
          <p:cNvSpPr txBox="1"/>
          <p:nvPr/>
        </p:nvSpPr>
        <p:spPr>
          <a:xfrm>
            <a:off x="1352636" y="3602394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 проведення узгоджувальної наради щодо видачі інтегрованого довкіллєвого дозволу, затверджений постановою Кабінету Міністрів України від 28 січня 2025 р. № 89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"/>
          <p:cNvSpPr/>
          <p:nvPr/>
        </p:nvSpPr>
        <p:spPr>
          <a:xfrm>
            <a:off x="527117" y="3266981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"/>
          <p:cNvSpPr/>
          <p:nvPr/>
        </p:nvSpPr>
        <p:spPr>
          <a:xfrm>
            <a:off x="767406" y="4692964"/>
            <a:ext cx="10084392" cy="1089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"/>
          <p:cNvSpPr txBox="1"/>
          <p:nvPr/>
        </p:nvSpPr>
        <p:spPr>
          <a:xfrm>
            <a:off x="1352636" y="4937530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 проведення транскордонних консультацій, затверджений постановою Кабінету Міністрів України від 25 червня 2025 р. № 752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"/>
          <p:cNvSpPr/>
          <p:nvPr/>
        </p:nvSpPr>
        <p:spPr>
          <a:xfrm>
            <a:off x="527117" y="4524590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98" y="1898054"/>
            <a:ext cx="405442" cy="4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98" y="3319963"/>
            <a:ext cx="405442" cy="4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84" y="4571763"/>
            <a:ext cx="405442" cy="40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>
            <a:off x="-2087303" y="1792210"/>
            <a:ext cx="4174606" cy="41746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57200" sx="104000" rotWithShape="0" algn="ctr" sy="104000">
              <a:srgbClr val="87C4FF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 txBox="1"/>
          <p:nvPr>
            <p:ph type="title"/>
          </p:nvPr>
        </p:nvSpPr>
        <p:spPr>
          <a:xfrm>
            <a:off x="533405" y="365126"/>
            <a:ext cx="7340595" cy="8980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ОСНОВНІ СТОВПИ ДИРЕКТИВИ </a:t>
            </a:r>
            <a:r>
              <a:rPr b="1" lang="en-GB" sz="2400">
                <a:solidFill>
                  <a:srgbClr val="006CD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2010/75/ЄC</a:t>
            </a:r>
            <a:endParaRPr>
              <a:solidFill>
                <a:srgbClr val="006CD2"/>
              </a:solidFill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2280714" y="3331788"/>
            <a:ext cx="10679139" cy="73719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7" name="Google Shape;3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81" y="3310301"/>
            <a:ext cx="1138424" cy="11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9"/>
          <p:cNvSpPr/>
          <p:nvPr/>
        </p:nvSpPr>
        <p:spPr>
          <a:xfrm>
            <a:off x="1382661" y="1465412"/>
            <a:ext cx="11444749" cy="88002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2033971" y="2516202"/>
            <a:ext cx="10679139" cy="686351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/>
          <p:nvPr/>
        </p:nvSpPr>
        <p:spPr>
          <a:xfrm>
            <a:off x="2280714" y="3373315"/>
            <a:ext cx="9642128" cy="686351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Індивідуальний підхід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дозволяє компетентним органам певну гнучкість у встановленні менш суворих граничних значень викидів. Це можливо лише в окремих виключних випадках.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 txBox="1"/>
          <p:nvPr/>
        </p:nvSpPr>
        <p:spPr>
          <a:xfrm>
            <a:off x="1635871" y="1533701"/>
            <a:ext cx="1028697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Інтегрований підхід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означає, що дозволи повинні враховувати всі екологічні показники підприємства. Це стосується викидів у повітря, воду та землю, утворення відходів, використання сировини, енергоефективності, шуму, запобігання нещасним випадкам та відновлення території після закриття підприємства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 txBox="1"/>
          <p:nvPr/>
        </p:nvSpPr>
        <p:spPr>
          <a:xfrm>
            <a:off x="2320413" y="2605461"/>
            <a:ext cx="960242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Умови дозволу, включаючи граничні значення викидів, повинні ґрунтуватися на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найкращих доступних технологіях та методах управління (НДТМ)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2122712" y="4230513"/>
            <a:ext cx="11444749" cy="824984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2280714" y="4285214"/>
            <a:ext cx="9642127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містить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обов'язкові вимоги щодо екологічних перевірок.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Держави-члени повинні створити систему екологічних перевірок і скласти відповідні плани перевірок. IED вимагає, щоб відвідування об'єкта відбувалося щонайменше кожні 1-3 роки з використанням критеріїв, заснованих на оцінці ризиків.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1774195" y="5202179"/>
            <a:ext cx="10679139" cy="824984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2060637" y="5301549"/>
            <a:ext cx="9862204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гарантує, що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громадськість має право брати участь у процесі прийняття рішень та бути поінформованою про його наслідки, маючи доступ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заявок на отримання дозволів, дозволів та результатів моніторингу викидів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338" name="Google Shape;338;p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2"/>
          <p:cNvSpPr/>
          <p:nvPr/>
        </p:nvSpPr>
        <p:spPr>
          <a:xfrm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>
                  <a:alpha val="72549"/>
                </a:srgbClr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2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ПІДЗАКОННІ НОРМАТИВНІ АКТИ </a:t>
            </a:r>
            <a:r>
              <a:rPr b="0" lang="en-GB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(3/4)</a:t>
            </a:r>
            <a:endParaRPr/>
          </a:p>
        </p:txBody>
      </p:sp>
      <p:sp>
        <p:nvSpPr>
          <p:cNvPr id="844" name="Google Shape;844;p5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845" name="Google Shape;845;p5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846" name="Google Shape;846;p5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7" name="Google Shape;847;p52"/>
          <p:cNvSpPr/>
          <p:nvPr/>
        </p:nvSpPr>
        <p:spPr>
          <a:xfrm>
            <a:off x="3382202" y="2303496"/>
            <a:ext cx="5427596" cy="3145197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52"/>
          <p:cNvSpPr txBox="1"/>
          <p:nvPr/>
        </p:nvSpPr>
        <p:spPr>
          <a:xfrm>
            <a:off x="3753439" y="2530298"/>
            <a:ext cx="4685122" cy="2707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 розроблення, затвердження висновків найкращих доступних технологій та методів управління, залучення інших органів виконавчої влади до їх розроблення та інформування про них, а також оприлюднення довідкових референтних документів з найкращих доступних технологій та методів управління (BREFs), затверджений постановою Кабінету Міністрів України від 24 січня 2025 р. № 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52"/>
          <p:cNvSpPr/>
          <p:nvPr/>
        </p:nvSpPr>
        <p:spPr>
          <a:xfrm>
            <a:off x="3242032" y="2047793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5014" y="2100775"/>
            <a:ext cx="405442" cy="40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3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ПІДЗАКОННІ НОРМАТИВНІ АКТИ </a:t>
            </a:r>
            <a:r>
              <a:rPr b="0" lang="en-GB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(4/4)</a:t>
            </a:r>
            <a:endParaRPr/>
          </a:p>
        </p:txBody>
      </p:sp>
      <p:sp>
        <p:nvSpPr>
          <p:cNvPr id="856" name="Google Shape;856;p5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857" name="Google Shape;857;p5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858" name="Google Shape;858;p5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9" name="Google Shape;859;p53"/>
          <p:cNvSpPr/>
          <p:nvPr/>
        </p:nvSpPr>
        <p:spPr>
          <a:xfrm>
            <a:off x="841229" y="2000128"/>
            <a:ext cx="10010570" cy="1111797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3"/>
          <p:cNvSpPr txBox="1"/>
          <p:nvPr/>
        </p:nvSpPr>
        <p:spPr>
          <a:xfrm>
            <a:off x="1352636" y="2179237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Правила технічної експлуатації установок із спалювання відходів та установок із сумісного спалювання відходів, затверджені наказом Міндовкілля України від 25 квітня 2025 року № 856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3"/>
          <p:cNvSpPr/>
          <p:nvPr/>
        </p:nvSpPr>
        <p:spPr>
          <a:xfrm>
            <a:off x="527116" y="184507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3"/>
          <p:cNvSpPr/>
          <p:nvPr/>
        </p:nvSpPr>
        <p:spPr>
          <a:xfrm>
            <a:off x="767405" y="3435355"/>
            <a:ext cx="10084393" cy="936637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3"/>
          <p:cNvSpPr txBox="1"/>
          <p:nvPr/>
        </p:nvSpPr>
        <p:spPr>
          <a:xfrm>
            <a:off x="1352636" y="3602394"/>
            <a:ext cx="92478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Нормативи граничнодопустимих викидів забруднюючих речовин із стаціонарних джерел, затверджені наказом Мінприроди України від 27 червня 2006 року № 309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3"/>
          <p:cNvSpPr/>
          <p:nvPr/>
        </p:nvSpPr>
        <p:spPr>
          <a:xfrm>
            <a:off x="527117" y="3266981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3"/>
          <p:cNvSpPr/>
          <p:nvPr/>
        </p:nvSpPr>
        <p:spPr>
          <a:xfrm>
            <a:off x="767406" y="4692964"/>
            <a:ext cx="10084392" cy="1330764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3"/>
          <p:cNvSpPr txBox="1"/>
          <p:nvPr/>
        </p:nvSpPr>
        <p:spPr>
          <a:xfrm>
            <a:off x="1352636" y="4805796"/>
            <a:ext cx="9247800" cy="1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Технологічні нормативи допустимих викидів забруднюючих речовин із устаткування (установок) для виробництва цементного клінкеру в обертових випалювальних печах, виробнича потужність яких перевищує 500 тонн на день, затверджені наказом Мінприроди України від 20 січня 2009 року № 23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3"/>
          <p:cNvSpPr/>
          <p:nvPr/>
        </p:nvSpPr>
        <p:spPr>
          <a:xfrm>
            <a:off x="527117" y="4524590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98" y="1898054"/>
            <a:ext cx="405442" cy="4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98" y="3319963"/>
            <a:ext cx="405442" cy="4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84" y="4571763"/>
            <a:ext cx="405442" cy="40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876" name="Google Shape;876;p5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877" name="Google Shape;877;p5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8" name="Google Shape;878;p54"/>
          <p:cNvSpPr txBox="1"/>
          <p:nvPr/>
        </p:nvSpPr>
        <p:spPr>
          <a:xfrm>
            <a:off x="4223123" y="2413337"/>
            <a:ext cx="37457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Q&amp;A</a:t>
            </a:r>
            <a:endParaRPr b="0" i="0" sz="72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5"/>
          <p:cNvSpPr txBox="1"/>
          <p:nvPr>
            <p:ph type="ctrTitle"/>
          </p:nvPr>
        </p:nvSpPr>
        <p:spPr>
          <a:xfrm>
            <a:off x="421105" y="2375407"/>
            <a:ext cx="8932759" cy="20760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 sz="2800"/>
              <a:t>Розгляд заяви на отримання інтегрованого довкіллєвого дозволу компетентними органами, перевірка/обстеження екоінспекцією, транскордонні консультації, акцент на висновках компетентних органів</a:t>
            </a:r>
            <a:endParaRPr sz="2800"/>
          </a:p>
        </p:txBody>
      </p:sp>
      <p:sp>
        <p:nvSpPr>
          <p:cNvPr id="884" name="Google Shape;884;p35"/>
          <p:cNvSpPr txBox="1"/>
          <p:nvPr>
            <p:ph idx="1" type="subTitle"/>
          </p:nvPr>
        </p:nvSpPr>
        <p:spPr>
          <a:xfrm>
            <a:off x="421105" y="4656221"/>
            <a:ext cx="5045255" cy="229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Єлизавета Алексєєва,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GIZ</a:t>
            </a:r>
            <a:endParaRPr/>
          </a:p>
        </p:txBody>
      </p:sp>
      <p:pic>
        <p:nvPicPr>
          <p:cNvPr id="885" name="Google Shape;8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123" y="5578506"/>
            <a:ext cx="1612180" cy="45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35" title="BMUKN+IKI+GIZ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00" y="5278825"/>
            <a:ext cx="6379023" cy="15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892" name="Google Shape;892;p6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893" name="Google Shape;893;p6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4" name="Google Shape;894;p62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5" name="Google Shape;89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237" y="113861"/>
            <a:ext cx="6551525" cy="6271287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62"/>
          <p:cNvSpPr/>
          <p:nvPr/>
        </p:nvSpPr>
        <p:spPr>
          <a:xfrm>
            <a:off x="3154211" y="2171538"/>
            <a:ext cx="3340032" cy="3278915"/>
          </a:xfrm>
          <a:prstGeom prst="ellipse">
            <a:avLst/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3"/>
          <p:cNvSpPr/>
          <p:nvPr/>
        </p:nvSpPr>
        <p:spPr>
          <a:xfrm>
            <a:off x="0" y="1272618"/>
            <a:ext cx="12192000" cy="4976969"/>
          </a:xfrm>
          <a:prstGeom prst="rect">
            <a:avLst/>
          </a:prstGeom>
          <a:gradFill>
            <a:gsLst>
              <a:gs pos="0">
                <a:srgbClr val="E5F0FA">
                  <a:alpha val="72549"/>
                </a:srgbClr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3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КОМПЕТЕНТНІ ОРГАНИ</a:t>
            </a:r>
            <a:endParaRPr/>
          </a:p>
        </p:txBody>
      </p:sp>
      <p:sp>
        <p:nvSpPr>
          <p:cNvPr id="903" name="Google Shape;903;p6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04" name="Google Shape;904;p6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905" name="Google Shape;905;p6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6" name="Google Shape;906;p63"/>
          <p:cNvSpPr/>
          <p:nvPr/>
        </p:nvSpPr>
        <p:spPr>
          <a:xfrm>
            <a:off x="0" y="1969629"/>
            <a:ext cx="12192000" cy="420121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3"/>
          <p:cNvSpPr txBox="1"/>
          <p:nvPr/>
        </p:nvSpPr>
        <p:spPr>
          <a:xfrm>
            <a:off x="770465" y="2038130"/>
            <a:ext cx="10315273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Держекоінспекція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(ЦОВВ, що реалізує державну політику із здійснення державного нагляду (контролю) у сфері ОНПС);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3"/>
          <p:cNvSpPr txBox="1"/>
          <p:nvPr/>
        </p:nvSpPr>
        <p:spPr>
          <a:xfrm>
            <a:off x="1533525" y="1327457"/>
            <a:ext cx="9486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органи, які беруть участь у процесі видачі ІДД та надають дозвільному органу висновки щодо його видачі та пропозиції стосовно його умов, а саме: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3"/>
          <p:cNvSpPr txBox="1"/>
          <p:nvPr/>
        </p:nvSpPr>
        <p:spPr>
          <a:xfrm>
            <a:off x="1161571" y="1364977"/>
            <a:ext cx="3524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3"/>
          <p:cNvSpPr/>
          <p:nvPr/>
        </p:nvSpPr>
        <p:spPr>
          <a:xfrm>
            <a:off x="3" y="2472330"/>
            <a:ext cx="12191996" cy="42012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63"/>
          <p:cNvSpPr txBox="1"/>
          <p:nvPr/>
        </p:nvSpPr>
        <p:spPr>
          <a:xfrm>
            <a:off x="770465" y="2571141"/>
            <a:ext cx="10315273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Мінекономіки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(як ЦОВВ, що реалізує державну політику </a:t>
            </a: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сфері управління відходами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63"/>
          <p:cNvSpPr/>
          <p:nvPr/>
        </p:nvSpPr>
        <p:spPr>
          <a:xfrm>
            <a:off x="1" y="2974758"/>
            <a:ext cx="12191997" cy="547431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63"/>
          <p:cNvSpPr txBox="1"/>
          <p:nvPr/>
        </p:nvSpPr>
        <p:spPr>
          <a:xfrm>
            <a:off x="770466" y="3035902"/>
            <a:ext cx="10315272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Держводагентство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(ЦОВВ, що реалізує державну політику у сфері розвитку водного господарства, в галузі управління і контролю за використанням і охороною вод та відтворенням водних ресурсів);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3"/>
          <p:cNvSpPr/>
          <p:nvPr/>
        </p:nvSpPr>
        <p:spPr>
          <a:xfrm>
            <a:off x="1" y="3604497"/>
            <a:ext cx="12191997" cy="401142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63"/>
          <p:cNvSpPr txBox="1"/>
          <p:nvPr/>
        </p:nvSpPr>
        <p:spPr>
          <a:xfrm>
            <a:off x="770464" y="3666407"/>
            <a:ext cx="10315274" cy="264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Мінекономіки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(як ЦОВВ, що реалізує державну політику </a:t>
            </a: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сфері охорони атмосферного повітря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63"/>
          <p:cNvSpPr/>
          <p:nvPr/>
        </p:nvSpPr>
        <p:spPr>
          <a:xfrm>
            <a:off x="1" y="4097401"/>
            <a:ext cx="12191996" cy="42012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63"/>
          <p:cNvSpPr txBox="1"/>
          <p:nvPr/>
        </p:nvSpPr>
        <p:spPr>
          <a:xfrm>
            <a:off x="767404" y="4194218"/>
            <a:ext cx="10405535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Державна служба України з надзвичайних ситуацій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(ЦОВВ, що реалізує державну політику у сфері цивільного захисту);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63"/>
          <p:cNvSpPr/>
          <p:nvPr/>
        </p:nvSpPr>
        <p:spPr>
          <a:xfrm>
            <a:off x="0" y="4594590"/>
            <a:ext cx="12191997" cy="418911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3"/>
          <p:cNvSpPr txBox="1"/>
          <p:nvPr/>
        </p:nvSpPr>
        <p:spPr>
          <a:xfrm>
            <a:off x="767403" y="4692683"/>
            <a:ext cx="10318334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МОЗ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(ЦОВВ, що реалізує державну політику у сфері охорони здоров’я);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3"/>
          <p:cNvSpPr/>
          <p:nvPr/>
        </p:nvSpPr>
        <p:spPr>
          <a:xfrm>
            <a:off x="0" y="5092683"/>
            <a:ext cx="12191997" cy="547431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3"/>
          <p:cNvSpPr txBox="1"/>
          <p:nvPr/>
        </p:nvSpPr>
        <p:spPr>
          <a:xfrm>
            <a:off x="767401" y="5159559"/>
            <a:ext cx="10318335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Держенергоефективності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(ЦОВВ, що реалізує державну політику у сфері ефективного використання паливно-енергетичних ресурсів, енергозбереження, відновлюваних джерел енергії та альтернативних видів палива);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3"/>
          <p:cNvSpPr/>
          <p:nvPr/>
        </p:nvSpPr>
        <p:spPr>
          <a:xfrm>
            <a:off x="0" y="5715585"/>
            <a:ext cx="12191997" cy="42048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3"/>
          <p:cNvSpPr txBox="1"/>
          <p:nvPr/>
        </p:nvSpPr>
        <p:spPr>
          <a:xfrm>
            <a:off x="767401" y="5788650"/>
            <a:ext cx="10577932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ОВА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відповідних АТО, які можуть зазнати впливу внаслідок діяльності установки, а також за місцезнаходженням установки.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4"/>
          <p:cNvSpPr txBox="1"/>
          <p:nvPr>
            <p:ph type="title"/>
          </p:nvPr>
        </p:nvSpPr>
        <p:spPr>
          <a:xfrm>
            <a:off x="533405" y="365125"/>
            <a:ext cx="7340595" cy="863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ІНШІ ОРГАНИ</a:t>
            </a:r>
            <a:endParaRPr/>
          </a:p>
        </p:txBody>
      </p:sp>
      <p:sp>
        <p:nvSpPr>
          <p:cNvPr id="929" name="Google Shape;929;p6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30" name="Google Shape;930;p6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931" name="Google Shape;931;p6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2" name="Google Shape;932;p64"/>
          <p:cNvSpPr/>
          <p:nvPr/>
        </p:nvSpPr>
        <p:spPr>
          <a:xfrm>
            <a:off x="1600200" y="2407779"/>
            <a:ext cx="4047645" cy="2326146"/>
          </a:xfrm>
          <a:prstGeom prst="rect">
            <a:avLst/>
          </a:prstGeom>
          <a:solidFill>
            <a:srgbClr val="DBEA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64"/>
          <p:cNvSpPr txBox="1"/>
          <p:nvPr/>
        </p:nvSpPr>
        <p:spPr>
          <a:xfrm>
            <a:off x="1848080" y="3109187"/>
            <a:ext cx="35518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Інші органи виконавчої влади, компетенція яких стосується умов ІДД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64"/>
          <p:cNvSpPr/>
          <p:nvPr/>
        </p:nvSpPr>
        <p:spPr>
          <a:xfrm>
            <a:off x="5895493" y="2407779"/>
            <a:ext cx="4915381" cy="2326146"/>
          </a:xfrm>
          <a:prstGeom prst="rect">
            <a:avLst/>
          </a:prstGeom>
          <a:solidFill>
            <a:srgbClr val="DBEA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64"/>
          <p:cNvSpPr txBox="1"/>
          <p:nvPr/>
        </p:nvSpPr>
        <p:spPr>
          <a:xfrm>
            <a:off x="6071946" y="2970708"/>
            <a:ext cx="456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 місцевого самоврядування територіальних громад, які можуть зазнати впливу внаслідок діяльності установки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65"/>
          <p:cNvSpPr txBox="1"/>
          <p:nvPr>
            <p:ph type="title"/>
          </p:nvPr>
        </p:nvSpPr>
        <p:spPr>
          <a:xfrm>
            <a:off x="533405" y="365125"/>
            <a:ext cx="7340595" cy="9629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dk1"/>
                </a:solidFill>
              </a:rPr>
              <a:t>ПРОЦЕДУРА </a:t>
            </a:r>
            <a:r>
              <a:rPr lang="en-GB">
                <a:solidFill>
                  <a:srgbClr val="006CD2"/>
                </a:solidFill>
              </a:rPr>
              <a:t>КОНСУЛЬТАЦІЙ</a:t>
            </a:r>
            <a:endParaRPr>
              <a:solidFill>
                <a:srgbClr val="006CD2"/>
              </a:solidFill>
            </a:endParaRPr>
          </a:p>
        </p:txBody>
      </p:sp>
      <p:sp>
        <p:nvSpPr>
          <p:cNvPr id="941" name="Google Shape;941;p6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2" name="Google Shape;942;p6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43" name="Google Shape;943;p6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944" name="Google Shape;944;p65"/>
          <p:cNvSpPr/>
          <p:nvPr/>
        </p:nvSpPr>
        <p:spPr>
          <a:xfrm>
            <a:off x="1926771" y="2214109"/>
            <a:ext cx="8338457" cy="703101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Розпочинається із оприлюднення в Реєстрі заяви та доданих до неї документів та надіслання їх таким органам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5"/>
          <p:cNvSpPr/>
          <p:nvPr/>
        </p:nvSpPr>
        <p:spPr>
          <a:xfrm>
            <a:off x="1926770" y="3099372"/>
            <a:ext cx="8338457" cy="51162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Строк консультацій – 35 РД – строк громадського обговорення + 5 РД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5"/>
          <p:cNvSpPr/>
          <p:nvPr/>
        </p:nvSpPr>
        <p:spPr>
          <a:xfrm>
            <a:off x="1926770" y="3820778"/>
            <a:ext cx="8338457" cy="59882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Компетентні органи в межах своєї компетенції надають дозвільному органу свої </a:t>
            </a:r>
            <a:r>
              <a:rPr b="1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висновки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щодо видачі ІДД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5"/>
          <p:cNvSpPr/>
          <p:nvPr/>
        </p:nvSpPr>
        <p:spPr>
          <a:xfrm>
            <a:off x="1926769" y="4629378"/>
            <a:ext cx="8338457" cy="51162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Інші органи надають </a:t>
            </a:r>
            <a:r>
              <a:rPr b="1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зауваження і пропозиції</a:t>
            </a:r>
            <a:endParaRPr b="1" i="1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8" name="Google Shape;94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26" y="3182290"/>
            <a:ext cx="1075385" cy="107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6"/>
          <p:cNvSpPr txBox="1"/>
          <p:nvPr>
            <p:ph type="title"/>
          </p:nvPr>
        </p:nvSpPr>
        <p:spPr>
          <a:xfrm>
            <a:off x="533405" y="365126"/>
            <a:ext cx="7340595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ВИСНОВКИ КОМПЕТЕНТНИХ ОРГАНІВ</a:t>
            </a:r>
            <a:endParaRPr/>
          </a:p>
        </p:txBody>
      </p:sp>
      <p:sp>
        <p:nvSpPr>
          <p:cNvPr id="954" name="Google Shape;954;p6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55" name="Google Shape;955;p6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956" name="Google Shape;956;p6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7" name="Google Shape;957;p66"/>
          <p:cNvSpPr txBox="1"/>
          <p:nvPr/>
        </p:nvSpPr>
        <p:spPr>
          <a:xfrm>
            <a:off x="2102790" y="2902106"/>
            <a:ext cx="7865558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Висновки повинні бути </a:t>
            </a:r>
            <a:r>
              <a:rPr lang="en-GB" sz="20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обгрунтованими</a:t>
            </a:r>
            <a:r>
              <a:rPr b="0" i="0" lang="en-GB" sz="2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та містити: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66"/>
          <p:cNvSpPr txBox="1"/>
          <p:nvPr/>
        </p:nvSpPr>
        <p:spPr>
          <a:xfrm>
            <a:off x="2214636" y="3303675"/>
            <a:ext cx="7753711" cy="12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Позицію компетентного органу щодо видачі ІДД (внесення змін до нього);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Пропозиції до умов ІДД;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Пропозиції щодо врахування, часткового врахування або обґрунтованого відхилення зауважень і пропозицій громадськості.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66"/>
          <p:cNvSpPr txBox="1"/>
          <p:nvPr>
            <p:ph idx="1" type="body"/>
          </p:nvPr>
        </p:nvSpPr>
        <p:spPr>
          <a:xfrm>
            <a:off x="1586453" y="4846673"/>
            <a:ext cx="8381894" cy="60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 sz="1500"/>
              <a:t>Постанова КМУ від 7 січня 2025 р. № 7 Про затвердження форми та вимог до змісту висновків щодо видачі інтегрованого довкіллєвого дозволу (внесення змін до нього)</a:t>
            </a:r>
            <a:endParaRPr sz="1500"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500"/>
          </a:p>
        </p:txBody>
      </p:sp>
      <p:sp>
        <p:nvSpPr>
          <p:cNvPr id="960" name="Google Shape;960;p66"/>
          <p:cNvSpPr txBox="1"/>
          <p:nvPr/>
        </p:nvSpPr>
        <p:spPr>
          <a:xfrm flipH="1">
            <a:off x="1319754" y="4727368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66"/>
          <p:cNvSpPr txBox="1"/>
          <p:nvPr/>
        </p:nvSpPr>
        <p:spPr>
          <a:xfrm>
            <a:off x="2102789" y="2147061"/>
            <a:ext cx="7865558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Висновки не є документами дозвільного характеру</a:t>
            </a:r>
            <a:endParaRPr/>
          </a:p>
        </p:txBody>
      </p:sp>
      <p:sp>
        <p:nvSpPr>
          <p:cNvPr id="962" name="Google Shape;962;p66"/>
          <p:cNvSpPr txBox="1"/>
          <p:nvPr/>
        </p:nvSpPr>
        <p:spPr>
          <a:xfrm>
            <a:off x="1319754" y="2036190"/>
            <a:ext cx="8948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 –</a:t>
            </a:r>
            <a:endParaRPr/>
          </a:p>
        </p:txBody>
      </p:sp>
      <p:sp>
        <p:nvSpPr>
          <p:cNvPr id="963" name="Google Shape;963;p66"/>
          <p:cNvSpPr txBox="1"/>
          <p:nvPr/>
        </p:nvSpPr>
        <p:spPr>
          <a:xfrm>
            <a:off x="1319754" y="2782801"/>
            <a:ext cx="8948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 –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6"/>
          <p:cNvSpPr txBox="1"/>
          <p:nvPr>
            <p:ph type="title"/>
          </p:nvPr>
        </p:nvSpPr>
        <p:spPr>
          <a:xfrm>
            <a:off x="533405" y="188537"/>
            <a:ext cx="7340595" cy="10096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ПОЗИЦІЯ ЩОДО </a:t>
            </a:r>
            <a:br>
              <a:rPr lang="en-GB"/>
            </a:br>
            <a:r>
              <a:rPr lang="en-GB">
                <a:solidFill>
                  <a:schemeClr val="accent2"/>
                </a:solidFill>
              </a:rPr>
              <a:t>ВИДАЧІ ІНТЕГРОВАНОГО ДОВКІЛЛЄВОГО ДОЗВОЛУ </a:t>
            </a:r>
            <a:r>
              <a:rPr lang="en-GB"/>
              <a:t>(ВНЕСЕННЯ ЗМІН ДО НЬОГО)</a:t>
            </a:r>
            <a:endParaRPr/>
          </a:p>
        </p:txBody>
      </p:sp>
      <p:sp>
        <p:nvSpPr>
          <p:cNvPr id="969" name="Google Shape;969;p3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0" name="Google Shape;970;p36"/>
          <p:cNvSpPr/>
          <p:nvPr/>
        </p:nvSpPr>
        <p:spPr>
          <a:xfrm>
            <a:off x="533408" y="1436779"/>
            <a:ext cx="6065356" cy="43279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видати інтегрований довкіллєвий дозвіл (внести зміни до нього);</a:t>
            </a:r>
            <a:endParaRPr/>
          </a:p>
        </p:txBody>
      </p:sp>
      <p:sp>
        <p:nvSpPr>
          <p:cNvPr id="971" name="Google Shape;971;p36"/>
          <p:cNvSpPr/>
          <p:nvPr/>
        </p:nvSpPr>
        <p:spPr>
          <a:xfrm>
            <a:off x="533407" y="1980872"/>
            <a:ext cx="10297992" cy="43279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прийняти рішення про відмову у видачі інтегрованого довкіллєвого дозволу (внесенні змін до нього) у звʼязку з тим, що:</a:t>
            </a:r>
            <a:endParaRPr/>
          </a:p>
        </p:txBody>
      </p:sp>
      <p:sp>
        <p:nvSpPr>
          <p:cNvPr id="972" name="Google Shape;972;p36"/>
          <p:cNvSpPr/>
          <p:nvPr/>
        </p:nvSpPr>
        <p:spPr>
          <a:xfrm>
            <a:off x="533406" y="2520701"/>
            <a:ext cx="8874545" cy="1038701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 установки подав неповний пакет документів, необхідних для отримання інтегрованого довкіллєвого дозволу (внесення змін до нього), визначених законом України «Про інтегроване запобігання та контроль промислового забруднення» (далі — Закон);</a:t>
            </a:r>
            <a:endParaRPr/>
          </a:p>
        </p:txBody>
      </p:sp>
      <p:sp>
        <p:nvSpPr>
          <p:cNvPr id="973" name="Google Shape;973;p36"/>
          <p:cNvSpPr/>
          <p:nvPr/>
        </p:nvSpPr>
        <p:spPr>
          <a:xfrm>
            <a:off x="533407" y="3669783"/>
            <a:ext cx="10297992" cy="1038701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заява про отримання інтегрованого довкіллєвого дозволу (внесення змін до нього) та додані до неї документи, подані оператором установки, не відповідають вимогам до форми і змісту, затвердженим Кабінетом Міністрів України відповідно до частини пʼятої статті 4 Закону;</a:t>
            </a:r>
            <a:endParaRPr/>
          </a:p>
        </p:txBody>
      </p:sp>
      <p:sp>
        <p:nvSpPr>
          <p:cNvPr id="974" name="Google Shape;974;p36"/>
          <p:cNvSpPr/>
          <p:nvPr/>
        </p:nvSpPr>
        <p:spPr>
          <a:xfrm>
            <a:off x="533406" y="4813718"/>
            <a:ext cx="8874546" cy="735747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заяві про отримання інтегрованого довкіллєвого дозволу (внесення змін до нього) та доданих до неї документах, поданих оператором установки, виявлено недостовірну інформацію;</a:t>
            </a:r>
            <a:endParaRPr/>
          </a:p>
        </p:txBody>
      </p:sp>
      <p:sp>
        <p:nvSpPr>
          <p:cNvPr id="975" name="Google Shape;975;p36"/>
          <p:cNvSpPr/>
          <p:nvPr/>
        </p:nvSpPr>
        <p:spPr>
          <a:xfrm>
            <a:off x="533405" y="5659681"/>
            <a:ext cx="5254653" cy="43279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експлуатація установки не відповідає вимогам Закону.</a:t>
            </a:r>
            <a:endParaRPr/>
          </a:p>
        </p:txBody>
      </p:sp>
      <p:sp>
        <p:nvSpPr>
          <p:cNvPr id="976" name="Google Shape;976;p3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77" name="Google Shape;977;p3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"/>
          <p:cNvSpPr txBox="1"/>
          <p:nvPr>
            <p:ph type="title"/>
          </p:nvPr>
        </p:nvSpPr>
        <p:spPr>
          <a:xfrm>
            <a:off x="533405" y="365125"/>
            <a:ext cx="7340595" cy="8826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  <a:t>КОГО СТОСУЄТЬСЯ ДИРЕКТИВА </a:t>
            </a:r>
            <a:r>
              <a:rPr b="1" lang="en-GB" sz="24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2010/75/ЄС</a:t>
            </a:r>
            <a:endParaRPr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4" name="Google Shape;344;p1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7</a:t>
            </a:r>
            <a:endParaRPr/>
          </a:p>
        </p:txBody>
      </p:sp>
      <p:sp>
        <p:nvSpPr>
          <p:cNvPr id="345" name="Google Shape;345;p10"/>
          <p:cNvSpPr txBox="1"/>
          <p:nvPr/>
        </p:nvSpPr>
        <p:spPr>
          <a:xfrm>
            <a:off x="1286311" y="1806280"/>
            <a:ext cx="3633311" cy="2670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9438"/>
              </a:buClr>
              <a:buSzPts val="4400"/>
              <a:buFont typeface="Calibri"/>
              <a:buNone/>
            </a:pPr>
            <a:r>
              <a:rPr b="1" i="0" lang="en-GB" sz="32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ДОДАТОК 1</a:t>
            </a:r>
            <a:r>
              <a:rPr b="1" i="0" lang="en-GB" sz="4000" u="none" cap="none" strike="noStrike">
                <a:solidFill>
                  <a:srgbClr val="3694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9438"/>
              </a:buClr>
              <a:buSzPts val="4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2010/75/ЄС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 txBox="1"/>
          <p:nvPr>
            <p:ph idx="1" type="body"/>
          </p:nvPr>
        </p:nvSpPr>
        <p:spPr>
          <a:xfrm>
            <a:off x="5260779" y="1882059"/>
            <a:ext cx="6377769" cy="2518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Енергетика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Виробництво та обробка металів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Промисловість з переробки мінеральної сировини</a:t>
            </a:r>
            <a:endParaRPr/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Хімічна промисловість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Управління відходами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Інші види діяльності (</a:t>
            </a: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виробництво і переробка целюлози, виробництво дубленої шкіри та хутра, </a:t>
            </a: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харчова промисловість, фермерські </a:t>
            </a: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господарства </a:t>
            </a: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тощо)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15914" y="4282958"/>
            <a:ext cx="10122634" cy="1029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9438"/>
              </a:buClr>
              <a:buSzPts val="2400"/>
              <a:buFont typeface="Arial"/>
              <a:buNone/>
            </a:pPr>
            <a:r>
              <a:rPr b="0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Окрім Додатку 1, Директива </a:t>
            </a:r>
            <a:r>
              <a:rPr b="1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містить вимоги </a:t>
            </a:r>
            <a:r>
              <a:rPr b="0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до регулювання ВСУ, установок спалювання та сумісного спалювання відходів, ЛОС та виробництва титану.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1515915" y="5277675"/>
            <a:ext cx="988770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Додаток до Закону України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інтегроване запобігання та контроль промислового забруднення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 16 липня 2024 –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Перелік видів діяльності, провадження яких вимагає отримання інтегрованого довкіллєвого дозволу.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00" y="4728369"/>
            <a:ext cx="1098611" cy="109861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351" name="Google Shape;351;p1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7"/>
          <p:cNvSpPr/>
          <p:nvPr/>
        </p:nvSpPr>
        <p:spPr>
          <a:xfrm>
            <a:off x="0" y="1272618"/>
            <a:ext cx="12192000" cy="4976969"/>
          </a:xfrm>
          <a:prstGeom prst="rect">
            <a:avLst/>
          </a:prstGeom>
          <a:gradFill>
            <a:gsLst>
              <a:gs pos="0">
                <a:srgbClr val="E5F0FA">
                  <a:alpha val="72549"/>
                </a:srgbClr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7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ПРОПОЗИЦІЇ ЩОДО </a:t>
            </a:r>
            <a:r>
              <a:rPr lang="en-GB">
                <a:solidFill>
                  <a:schemeClr val="accent2"/>
                </a:solidFill>
              </a:rPr>
              <a:t>УМОВ ІДД</a:t>
            </a:r>
            <a:endParaRPr/>
          </a:p>
        </p:txBody>
      </p:sp>
      <p:sp>
        <p:nvSpPr>
          <p:cNvPr id="984" name="Google Shape;984;p3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85" name="Google Shape;985;p3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986" name="Google Shape;986;p3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7" name="Google Shape;987;p37"/>
          <p:cNvSpPr txBox="1"/>
          <p:nvPr/>
        </p:nvSpPr>
        <p:spPr>
          <a:xfrm>
            <a:off x="732144" y="1967320"/>
            <a:ext cx="385989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Постанова КМУ від 15 липня 2025 р. № 884 «Про затвердження Вимог до форми і змісту інтегрованого довкіллєвого дозволу»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7"/>
          <p:cNvSpPr txBox="1"/>
          <p:nvPr/>
        </p:nvSpPr>
        <p:spPr>
          <a:xfrm flipH="1">
            <a:off x="370193" y="1828800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9" name="Google Shape;989;p37"/>
          <p:cNvGraphicFramePr/>
          <p:nvPr/>
        </p:nvGraphicFramePr>
        <p:xfrm>
          <a:off x="4962232" y="13688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{3B610BB5-980E-4256-A9F6-F97F516DB89D}</a:tableStyleId>
              </a:tblPr>
              <a:tblGrid>
                <a:gridCol w="339375"/>
                <a:gridCol w="942675"/>
                <a:gridCol w="1178350"/>
                <a:gridCol w="1027525"/>
                <a:gridCol w="688150"/>
                <a:gridCol w="1217400"/>
                <a:gridCol w="1369425"/>
              </a:tblGrid>
              <a:tr h="37085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ІІІ. Умови інтегрованого довкіллєвого дозволу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3350">
                <a:tc gridSpan="7"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          Установка 1*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0850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1. Гранично допустимі викиди забруднюючих речовин в атмосферне повітря, умови до викидів забруднюючих речовин в атмосферне повітря; вимоги та заходи, передбачені законодавством у сфері охорони атмосферного повітря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№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Номер джерела утворення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Код та найменування забруднюючої речовини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Гранично допустимий викид, г/с або мг/м</a:t>
                      </a:r>
                      <a:r>
                        <a:rPr baseline="30000" lang="en-GB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Контро-льні умови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Строк застосування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з (дд/мм/рр) – по (дд/мм/рр)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Примітки (НДТМ, ЕН, ВІД**, </a:t>
                      </a:r>
                      <a:r>
                        <a:rPr i="1" lang="en-GB" sz="1100" u="none" cap="none" strike="noStrike"/>
                        <a:t>за необхідності вказати специфічні характеристики виробництва, які впливають на нормативи гранично допустимих викидів</a:t>
                      </a:r>
                      <a:r>
                        <a:rPr lang="en-GB" sz="1100" u="none" cap="none" strike="noStrike"/>
                        <a:t>)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Назва і номер джерела викиду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0000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3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6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№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Формулювання умов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22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38"/>
          <p:cNvSpPr/>
          <p:nvPr/>
        </p:nvSpPr>
        <p:spPr>
          <a:xfrm>
            <a:off x="0" y="1272618"/>
            <a:ext cx="12192000" cy="4976969"/>
          </a:xfrm>
          <a:prstGeom prst="rect">
            <a:avLst/>
          </a:prstGeom>
          <a:gradFill>
            <a:gsLst>
              <a:gs pos="0">
                <a:srgbClr val="E5F0FA">
                  <a:alpha val="72549"/>
                </a:srgbClr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996" name="Google Shape;996;p3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997" name="Google Shape;997;p3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98" name="Google Shape;998;p38"/>
          <p:cNvGraphicFramePr/>
          <p:nvPr/>
        </p:nvGraphicFramePr>
        <p:xfrm>
          <a:off x="1881572" y="21844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{3B610BB5-980E-4256-A9F6-F97F516DB89D}</a:tableStyleId>
              </a:tblPr>
              <a:tblGrid>
                <a:gridCol w="957250"/>
                <a:gridCol w="2509975"/>
                <a:gridCol w="2104725"/>
                <a:gridCol w="2954450"/>
              </a:tblGrid>
              <a:tr h="7040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          3. Пропозиції щодо врахування, часткового врахування або обґрунтованого відхилення зауважень і пропозицій громадськості (в межах компетенції):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36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Поряд-ковий номер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Прізвище, власне ім’я,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по батькові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(за наявності) (для фізичних осіб)/найменування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(для юридичних осіб) особи, що подала зауваження і пропозиції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Зміст зауваження чи пропозиції громадськості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Пропозиція щодо повного врахування, часткового врахування або відхилення зауважень і пропозицій громадськості та обґрунтування 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68"/>
          <p:cNvSpPr/>
          <p:nvPr/>
        </p:nvSpPr>
        <p:spPr>
          <a:xfrm>
            <a:off x="0" y="1266824"/>
            <a:ext cx="12192000" cy="4969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68"/>
          <p:cNvSpPr txBox="1"/>
          <p:nvPr>
            <p:ph type="title"/>
          </p:nvPr>
        </p:nvSpPr>
        <p:spPr>
          <a:xfrm>
            <a:off x="533405" y="365125"/>
            <a:ext cx="7340595" cy="863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dk1"/>
                </a:solidFill>
              </a:rPr>
              <a:t>РОЛЬ КОНТРОЛЮЮЧОГО ОРГАНУ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5" name="Google Shape;1005;p6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06" name="Google Shape;1006;p6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07" name="Google Shape;1007;p6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8" name="Google Shape;1008;p68"/>
          <p:cNvSpPr/>
          <p:nvPr/>
        </p:nvSpPr>
        <p:spPr>
          <a:xfrm>
            <a:off x="3511738" y="1976131"/>
            <a:ext cx="2463691" cy="3178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68"/>
          <p:cNvSpPr txBox="1"/>
          <p:nvPr/>
        </p:nvSpPr>
        <p:spPr>
          <a:xfrm>
            <a:off x="3937923" y="3161234"/>
            <a:ext cx="157149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Складає про це акт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68"/>
          <p:cNvSpPr/>
          <p:nvPr/>
        </p:nvSpPr>
        <p:spPr>
          <a:xfrm>
            <a:off x="649725" y="1976131"/>
            <a:ext cx="2463691" cy="3178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68"/>
          <p:cNvSpPr txBox="1"/>
          <p:nvPr/>
        </p:nvSpPr>
        <p:spPr>
          <a:xfrm>
            <a:off x="649725" y="2300456"/>
            <a:ext cx="2463690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Проводить перевірку та обстеження установки її і проммайданчика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предмет відповідності їх фактичного стану інформації, що міститься у заяві та доданих до неї документах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68"/>
          <p:cNvSpPr/>
          <p:nvPr/>
        </p:nvSpPr>
        <p:spPr>
          <a:xfrm>
            <a:off x="6373751" y="1976131"/>
            <a:ext cx="2463690" cy="3178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8"/>
          <p:cNvSpPr txBox="1"/>
          <p:nvPr/>
        </p:nvSpPr>
        <p:spPr>
          <a:xfrm>
            <a:off x="6373751" y="2189677"/>
            <a:ext cx="2463690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Перелік питань щодо проведення державного нагляду (контролю) за дотриманням оператором установки умов інтегрованого довкіллєвого дозволу визначається в уніфікованій формі акта (стаття 20 Закону) – 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наразі зміни не внесені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8"/>
          <p:cNvSpPr/>
          <p:nvPr/>
        </p:nvSpPr>
        <p:spPr>
          <a:xfrm>
            <a:off x="9235763" y="1976131"/>
            <a:ext cx="2222550" cy="3178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8"/>
          <p:cNvSpPr txBox="1"/>
          <p:nvPr/>
        </p:nvSpPr>
        <p:spPr>
          <a:xfrm>
            <a:off x="9297688" y="2518499"/>
            <a:ext cx="2098700" cy="186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Передає дозвільному органу висновок щодо видачі ІДД та акт перевірки/обстеження для врахування при визначенні умов ІДД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9"/>
          <p:cNvSpPr/>
          <p:nvPr/>
        </p:nvSpPr>
        <p:spPr>
          <a:xfrm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>
                  <a:alpha val="72549"/>
                </a:srgbClr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69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ВРАХУВАННЯ В ІДД</a:t>
            </a:r>
            <a:endParaRPr/>
          </a:p>
        </p:txBody>
      </p:sp>
      <p:sp>
        <p:nvSpPr>
          <p:cNvPr id="1022" name="Google Shape;1022;p6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23" name="Google Shape;1023;p6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24" name="Google Shape;1024;p6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5" name="Google Shape;1025;p69"/>
          <p:cNvSpPr/>
          <p:nvPr/>
        </p:nvSpPr>
        <p:spPr>
          <a:xfrm>
            <a:off x="3382202" y="2303496"/>
            <a:ext cx="5427596" cy="2671275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69"/>
          <p:cNvSpPr txBox="1"/>
          <p:nvPr/>
        </p:nvSpPr>
        <p:spPr>
          <a:xfrm>
            <a:off x="3753439" y="2530298"/>
            <a:ext cx="4685122" cy="218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Дозвільний орган видає ІДД (вносить зміни до нього) або приймає рішення про відмову у видачі (внесенні змін) за результатами розгляду … висновків та пропозицій компетентних органів, а також зауважень і пропозицій інших органів виконавчої влади, органів місцевого самоврядування (у разі подання).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69"/>
          <p:cNvSpPr/>
          <p:nvPr/>
        </p:nvSpPr>
        <p:spPr>
          <a:xfrm>
            <a:off x="3242032" y="2047793"/>
            <a:ext cx="511407" cy="511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031" y="2047543"/>
            <a:ext cx="511407" cy="51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7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34" name="Google Shape;1034;p7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35" name="Google Shape;1035;p7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6" name="Google Shape;1036;p70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7" name="Google Shape;103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3859" y="81276"/>
            <a:ext cx="6544282" cy="627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70"/>
          <p:cNvSpPr/>
          <p:nvPr/>
        </p:nvSpPr>
        <p:spPr>
          <a:xfrm>
            <a:off x="7245427" y="2725718"/>
            <a:ext cx="2122714" cy="2083872"/>
          </a:xfrm>
          <a:prstGeom prst="ellipse">
            <a:avLst/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71"/>
          <p:cNvSpPr/>
          <p:nvPr/>
        </p:nvSpPr>
        <p:spPr>
          <a:xfrm>
            <a:off x="1050471" y="2304512"/>
            <a:ext cx="10091057" cy="206223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71"/>
          <p:cNvSpPr txBox="1"/>
          <p:nvPr>
            <p:ph type="title"/>
          </p:nvPr>
        </p:nvSpPr>
        <p:spPr>
          <a:xfrm>
            <a:off x="533405" y="365126"/>
            <a:ext cx="7340595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ТРАНСКОРДОННІ КОНСУЛЬТАЦІЇ</a:t>
            </a:r>
            <a:endParaRPr/>
          </a:p>
        </p:txBody>
      </p:sp>
      <p:sp>
        <p:nvSpPr>
          <p:cNvPr id="1045" name="Google Shape;1045;p7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46" name="Google Shape;1046;p7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47" name="Google Shape;1047;p7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8" name="Google Shape;1048;p71"/>
          <p:cNvSpPr txBox="1"/>
          <p:nvPr/>
        </p:nvSpPr>
        <p:spPr>
          <a:xfrm>
            <a:off x="1491717" y="2710352"/>
            <a:ext cx="92085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Транскордонні консультації щодо ймовірного значного негативного впливу на довкілля іноземних держав внаслідок експлуатації установок, розташованих в Україні, проводяться у випадках, передбачених міжнародними договорами України, згода на обов’язковість яких надана ВРУ.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71"/>
          <p:cNvSpPr txBox="1"/>
          <p:nvPr>
            <p:ph idx="1" type="body"/>
          </p:nvPr>
        </p:nvSpPr>
        <p:spPr>
          <a:xfrm>
            <a:off x="1631197" y="4486049"/>
            <a:ext cx="9208564" cy="60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 sz="1500"/>
              <a:t>Порядок проведення транскордонних консультацій, затверджений постановою КМУ від 25 червня 2025 р. № 752</a:t>
            </a:r>
            <a:endParaRPr/>
          </a:p>
        </p:txBody>
      </p:sp>
      <p:sp>
        <p:nvSpPr>
          <p:cNvPr id="1050" name="Google Shape;1050;p71"/>
          <p:cNvSpPr txBox="1"/>
          <p:nvPr/>
        </p:nvSpPr>
        <p:spPr>
          <a:xfrm flipH="1">
            <a:off x="1364498" y="4366744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56" name="Google Shape;1056;p7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57" name="Google Shape;1057;p7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8" name="Google Shape;1058;p72"/>
          <p:cNvSpPr txBox="1"/>
          <p:nvPr/>
        </p:nvSpPr>
        <p:spPr>
          <a:xfrm>
            <a:off x="4223123" y="2413337"/>
            <a:ext cx="37457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Q&amp;A</a:t>
            </a:r>
            <a:endParaRPr b="0" i="0" sz="72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73"/>
          <p:cNvSpPr txBox="1"/>
          <p:nvPr>
            <p:ph type="ctrTitle"/>
          </p:nvPr>
        </p:nvSpPr>
        <p:spPr>
          <a:xfrm>
            <a:off x="741390" y="2375407"/>
            <a:ext cx="8612474" cy="11406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 sz="3000"/>
              <a:t>Громадське обговорення та громадські слухання</a:t>
            </a:r>
            <a:endParaRPr sz="3000"/>
          </a:p>
        </p:txBody>
      </p:sp>
      <p:sp>
        <p:nvSpPr>
          <p:cNvPr id="1064" name="Google Shape;1064;p73"/>
          <p:cNvSpPr txBox="1"/>
          <p:nvPr>
            <p:ph idx="1" type="subTitle"/>
          </p:nvPr>
        </p:nvSpPr>
        <p:spPr>
          <a:xfrm>
            <a:off x="741390" y="3709517"/>
            <a:ext cx="4724970" cy="2835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Єлизавета Алексєєва,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GIZ</a:t>
            </a:r>
            <a:endParaRPr/>
          </a:p>
        </p:txBody>
      </p:sp>
      <p:pic>
        <p:nvPicPr>
          <p:cNvPr id="1065" name="Google Shape;106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123" y="5578506"/>
            <a:ext cx="1612180" cy="45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73" title="BMUKN+IKI+GIZ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00" y="5278825"/>
            <a:ext cx="6379023" cy="15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74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7606" y="108858"/>
            <a:ext cx="6576787" cy="629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7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74" name="Google Shape;1074;p7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75" name="Google Shape;1075;p7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6" name="Google Shape;1076;p74"/>
          <p:cNvSpPr/>
          <p:nvPr/>
        </p:nvSpPr>
        <p:spPr>
          <a:xfrm>
            <a:off x="6095999" y="2514600"/>
            <a:ext cx="2100065" cy="2061638"/>
          </a:xfrm>
          <a:prstGeom prst="ellipse">
            <a:avLst/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75"/>
          <p:cNvSpPr/>
          <p:nvPr/>
        </p:nvSpPr>
        <p:spPr>
          <a:xfrm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/>
              </a:gs>
              <a:gs pos="26000">
                <a:srgbClr val="E5F0FA"/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7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083" name="Google Shape;1083;p7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084" name="Google Shape;1084;p7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5" name="Google Shape;1085;p75"/>
          <p:cNvSpPr txBox="1"/>
          <p:nvPr>
            <p:ph type="title"/>
          </p:nvPr>
        </p:nvSpPr>
        <p:spPr>
          <a:xfrm>
            <a:off x="533405" y="506530"/>
            <a:ext cx="7340595" cy="7563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ГРОМАДСЬКЕ ОБГОВОРЕННЯ</a:t>
            </a:r>
            <a:endParaRPr b="0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75"/>
          <p:cNvSpPr/>
          <p:nvPr/>
        </p:nvSpPr>
        <p:spPr>
          <a:xfrm>
            <a:off x="1161571" y="2043579"/>
            <a:ext cx="2222550" cy="35515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75"/>
          <p:cNvSpPr txBox="1"/>
          <p:nvPr/>
        </p:nvSpPr>
        <p:spPr>
          <a:xfrm>
            <a:off x="1336418" y="3010375"/>
            <a:ext cx="1872855" cy="2529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Розпочинається із оприлюднення в Реєстрі оголошення про початок громадського обговорення, а також заяви із доданими до неї документами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75"/>
          <p:cNvSpPr/>
          <p:nvPr/>
        </p:nvSpPr>
        <p:spPr>
          <a:xfrm>
            <a:off x="3609264" y="2043578"/>
            <a:ext cx="2222550" cy="3496719"/>
          </a:xfrm>
          <a:prstGeom prst="rect">
            <a:avLst/>
          </a:prstGeom>
          <a:gradFill>
            <a:gsLst>
              <a:gs pos="0">
                <a:schemeClr val="lt1"/>
              </a:gs>
              <a:gs pos="3000">
                <a:schemeClr val="lt1"/>
              </a:gs>
              <a:gs pos="100000">
                <a:srgbClr val="EEF5FC">
                  <a:alpha val="4627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75"/>
          <p:cNvSpPr txBox="1"/>
          <p:nvPr/>
        </p:nvSpPr>
        <p:spPr>
          <a:xfrm>
            <a:off x="3784111" y="3010375"/>
            <a:ext cx="187285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Триває 30 робочих днів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75"/>
          <p:cNvSpPr/>
          <p:nvPr/>
        </p:nvSpPr>
        <p:spPr>
          <a:xfrm>
            <a:off x="6053352" y="2043579"/>
            <a:ext cx="2222550" cy="3496718"/>
          </a:xfrm>
          <a:prstGeom prst="rect">
            <a:avLst/>
          </a:prstGeom>
          <a:gradFill>
            <a:gsLst>
              <a:gs pos="0">
                <a:srgbClr val="EEF5FC"/>
              </a:gs>
              <a:gs pos="3000">
                <a:srgbClr val="EEF5FC"/>
              </a:gs>
              <a:gs pos="62000">
                <a:srgbClr val="D8E8F8">
                  <a:alpha val="46274"/>
                </a:srgbClr>
              </a:gs>
              <a:gs pos="100000">
                <a:srgbClr val="D8E8F8">
                  <a:alpha val="4627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75"/>
          <p:cNvSpPr txBox="1"/>
          <p:nvPr/>
        </p:nvSpPr>
        <p:spPr>
          <a:xfrm>
            <a:off x="6228199" y="3010375"/>
            <a:ext cx="1872855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Відбувається і в процесі видачі первинного ІДД, і в процесі внесення до нього змін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75"/>
          <p:cNvSpPr/>
          <p:nvPr/>
        </p:nvSpPr>
        <p:spPr>
          <a:xfrm>
            <a:off x="8497440" y="2043578"/>
            <a:ext cx="2222550" cy="34967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75"/>
          <p:cNvSpPr txBox="1"/>
          <p:nvPr/>
        </p:nvSpPr>
        <p:spPr>
          <a:xfrm>
            <a:off x="8672287" y="3010375"/>
            <a:ext cx="1872855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Передбачає збір письмових зауважень і пропозицій, а також проведення громадських слухань (за певних умов)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4" name="Google Shape;109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3871" y="2220358"/>
            <a:ext cx="609685" cy="60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9783" y="2203511"/>
            <a:ext cx="609685" cy="60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2393" y="2220358"/>
            <a:ext cx="571215" cy="5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8002" y="2220358"/>
            <a:ext cx="609685" cy="60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"/>
          <p:cNvSpPr txBox="1"/>
          <p:nvPr>
            <p:ph type="title"/>
          </p:nvPr>
        </p:nvSpPr>
        <p:spPr>
          <a:xfrm>
            <a:off x="533405" y="365125"/>
            <a:ext cx="7340595" cy="875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ЗМІНИ ДИРЕКТИВИ </a:t>
            </a:r>
            <a:r>
              <a:rPr lang="en-GB">
                <a:solidFill>
                  <a:schemeClr val="accent2"/>
                </a:solidFill>
              </a:rPr>
              <a:t>2010/75/ЄС </a:t>
            </a:r>
            <a:r>
              <a:rPr b="0" lang="en-GB">
                <a:latin typeface="Arial"/>
                <a:ea typeface="Arial"/>
                <a:cs typeface="Arial"/>
                <a:sym typeface="Arial"/>
              </a:rPr>
              <a:t>(2024/1785)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8" name="Google Shape;358;p11"/>
          <p:cNvSpPr txBox="1"/>
          <p:nvPr>
            <p:ph idx="2" type="body"/>
          </p:nvPr>
        </p:nvSpPr>
        <p:spPr>
          <a:xfrm>
            <a:off x="311084" y="1333301"/>
            <a:ext cx="7562915" cy="26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/>
              <a:t>У 2024 році Директиву 2010/75/ ЄС замінила Директива </a:t>
            </a:r>
            <a:r>
              <a:rPr b="1" lang="en-GB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2024/1785/ ЄС</a:t>
            </a:r>
            <a:endParaRPr b="1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9" name="Google Shape;359;p11"/>
          <p:cNvSpPr txBox="1"/>
          <p:nvPr/>
        </p:nvSpPr>
        <p:spPr>
          <a:xfrm>
            <a:off x="1289113" y="1859854"/>
            <a:ext cx="4149268" cy="1671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Розширення сфери застосування: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Переглянута директива охоплює більше галузей, таких як великомасштабне виробництво акумуляторів та гірничодобувна діяльність.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 txBox="1"/>
          <p:nvPr/>
        </p:nvSpPr>
        <p:spPr>
          <a:xfrm>
            <a:off x="6750394" y="1859854"/>
            <a:ext cx="4152495" cy="1671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Більш суворі обмеження викидів: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Введено нові "Environmental Performance Limit Values" («граничні значення екологічних показників») (EPLV) для встановлення більш суворих стандартів викидів для промислової діяльності.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 txBox="1"/>
          <p:nvPr/>
        </p:nvSpPr>
        <p:spPr>
          <a:xfrm>
            <a:off x="1289113" y="3506094"/>
            <a:ext cx="4149267" cy="1671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Покращення звітності: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Звітність про забруднення навколишнього середовища переглянуто та буде інтегровано в новий портал E-PRTR. Це буде відображено в дозволах на промислову діяльність.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6750392" y="3506094"/>
            <a:ext cx="4152495" cy="167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Оновлення щодо тваринництва: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Сфера застосування розширено, включивши більше великих інтенсивних тваринницьких господарств. Для деяких тваринницьких господарств запроваджено реєстрацію як альтернативу дозволу.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 txBox="1"/>
          <p:nvPr/>
        </p:nvSpPr>
        <p:spPr>
          <a:xfrm>
            <a:off x="2910769" y="5149321"/>
            <a:ext cx="6370461" cy="1163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Перехід на електронний дозвіл: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Держави-члени повинні створити системи електронного дозволу до 2035 року для спрощення процесу та зменшення адміністративного навантаження.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158" y="5109042"/>
            <a:ext cx="619853" cy="61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5853" y="3458971"/>
            <a:ext cx="591023" cy="5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873" y="3506094"/>
            <a:ext cx="539065" cy="5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290" y="1699526"/>
            <a:ext cx="612177" cy="61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2339" y="1632635"/>
            <a:ext cx="738054" cy="73805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370" name="Google Shape;370;p1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76"/>
          <p:cNvSpPr/>
          <p:nvPr/>
        </p:nvSpPr>
        <p:spPr>
          <a:xfrm>
            <a:off x="9786257" y="2666999"/>
            <a:ext cx="3225941" cy="2296887"/>
          </a:xfrm>
          <a:prstGeom prst="roundRect">
            <a:avLst>
              <a:gd fmla="val 33854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76"/>
          <p:cNvSpPr txBox="1"/>
          <p:nvPr>
            <p:ph type="title"/>
          </p:nvPr>
        </p:nvSpPr>
        <p:spPr>
          <a:xfrm>
            <a:off x="533405" y="506530"/>
            <a:ext cx="7340595" cy="7563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ІНФОРМУВАННЯ ГРОМАДСЬКОСТІ</a:t>
            </a:r>
            <a:endParaRPr b="0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7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105" name="Google Shape;1105;p7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106" name="Google Shape;1106;p7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7" name="Google Shape;1107;p76"/>
          <p:cNvSpPr txBox="1"/>
          <p:nvPr/>
        </p:nvSpPr>
        <p:spPr>
          <a:xfrm>
            <a:off x="533405" y="1989374"/>
            <a:ext cx="7744977" cy="3524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Дозвільний орган готує та оприлюднює оголошення про початок громадського обговорення засобами Реєстру;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Надсилає оголошення ОДА за місцезнаходженням установки та ОМС, які можуть зазнати впливу установки, для розміщення на веб-сайтах та дошках оголошень (+ в інший спосіб);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ОДА та ОМС оприлюднюють його не пізніше наступного робочого дня після отримання та забезпечують його розміщення протягом усього строку громадського обговорення;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 протягом 15 робочих днів з дня отримання рішення (висновку) про прийнятність заяви оприлюднює оголошення на своєму веб-сайті та розміщує його не менше ніж у 3 публічних місцях в усіх населених пунктах, які можуть зазнати впливу установки, а також в АТО за місцезнаходженням установки (+ в інший спосіб).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8" name="Google Shape;110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225" y="3141709"/>
            <a:ext cx="1219370" cy="1219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76"/>
          <p:cNvSpPr/>
          <p:nvPr/>
        </p:nvSpPr>
        <p:spPr>
          <a:xfrm>
            <a:off x="-1436913" y="1661337"/>
            <a:ext cx="10399626" cy="4180115"/>
          </a:xfrm>
          <a:prstGeom prst="roundRect">
            <a:avLst>
              <a:gd fmla="val 33854" name="adj"/>
            </a:avLst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77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ОГОЛОШЕННЯ ПРО </a:t>
            </a:r>
            <a:r>
              <a:rPr lang="en-GB">
                <a:solidFill>
                  <a:schemeClr val="dk2"/>
                </a:solidFill>
              </a:rPr>
              <a:t>ПОЧАТОК ГРОМАДСЬКОГО ОБГОВОРЕННЯ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5" name="Google Shape;1115;p7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116" name="Google Shape;1116;p7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117" name="Google Shape;1117;p7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8" name="Google Shape;1118;p77"/>
          <p:cNvSpPr/>
          <p:nvPr/>
        </p:nvSpPr>
        <p:spPr>
          <a:xfrm>
            <a:off x="841229" y="2000129"/>
            <a:ext cx="10010570" cy="689024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77"/>
          <p:cNvSpPr txBox="1"/>
          <p:nvPr/>
        </p:nvSpPr>
        <p:spPr>
          <a:xfrm>
            <a:off x="1352636" y="2179237"/>
            <a:ext cx="9247930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Резюме нетехнічного характеру заяви про отримання ІДД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77"/>
          <p:cNvSpPr/>
          <p:nvPr/>
        </p:nvSpPr>
        <p:spPr>
          <a:xfrm>
            <a:off x="527116" y="184507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77"/>
          <p:cNvSpPr/>
          <p:nvPr/>
        </p:nvSpPr>
        <p:spPr>
          <a:xfrm>
            <a:off x="767404" y="3009326"/>
            <a:ext cx="10084393" cy="936637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77"/>
          <p:cNvSpPr txBox="1"/>
          <p:nvPr/>
        </p:nvSpPr>
        <p:spPr>
          <a:xfrm>
            <a:off x="1352635" y="3176365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Адреси, за якими можна ознайомитися із заявою про отримання ІДД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(надаються оператором разом із заявою)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7"/>
          <p:cNvSpPr/>
          <p:nvPr/>
        </p:nvSpPr>
        <p:spPr>
          <a:xfrm>
            <a:off x="527116" y="284095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7"/>
          <p:cNvSpPr/>
          <p:nvPr/>
        </p:nvSpPr>
        <p:spPr>
          <a:xfrm>
            <a:off x="767404" y="4281376"/>
            <a:ext cx="10084392" cy="1620855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7"/>
          <p:cNvSpPr txBox="1"/>
          <p:nvPr/>
        </p:nvSpPr>
        <p:spPr>
          <a:xfrm>
            <a:off x="1352634" y="4394208"/>
            <a:ext cx="9247930" cy="1390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Процедуру громадського обговорення: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дату початку та строки процедури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 подання письмових зауважень і пропозицій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інформацію про громадські слухання, у тому числі умови, за яких вони проводяться, та порядок реєстрації для участі в них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7"/>
          <p:cNvSpPr/>
          <p:nvPr/>
        </p:nvSpPr>
        <p:spPr>
          <a:xfrm>
            <a:off x="527115" y="411300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7" name="Google Shape;11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70" y="1918087"/>
            <a:ext cx="361696" cy="3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884" y="2921061"/>
            <a:ext cx="361696" cy="3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70" y="4187857"/>
            <a:ext cx="361696" cy="36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7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135" name="Google Shape;1135;p7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136" name="Google Shape;1136;p7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7" name="Google Shape;1137;p78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ДОСТУП ДО ІНФОРМАЦІЇ</a:t>
            </a:r>
            <a:endParaRPr/>
          </a:p>
        </p:txBody>
      </p:sp>
      <p:sp>
        <p:nvSpPr>
          <p:cNvPr id="1138" name="Google Shape;1138;p78"/>
          <p:cNvSpPr/>
          <p:nvPr/>
        </p:nvSpPr>
        <p:spPr>
          <a:xfrm>
            <a:off x="841229" y="2000128"/>
            <a:ext cx="10010570" cy="6009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78"/>
          <p:cNvSpPr txBox="1"/>
          <p:nvPr/>
        </p:nvSpPr>
        <p:spPr>
          <a:xfrm>
            <a:off x="1352636" y="2124241"/>
            <a:ext cx="9335029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Заява про отримання ІДД та додані до неї документи є відкритими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78"/>
          <p:cNvSpPr/>
          <p:nvPr/>
        </p:nvSpPr>
        <p:spPr>
          <a:xfrm>
            <a:off x="527116" y="1845072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78"/>
          <p:cNvSpPr/>
          <p:nvPr/>
        </p:nvSpPr>
        <p:spPr>
          <a:xfrm>
            <a:off x="767407" y="3131240"/>
            <a:ext cx="10084392" cy="21938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78"/>
          <p:cNvSpPr txBox="1"/>
          <p:nvPr/>
        </p:nvSpPr>
        <p:spPr>
          <a:xfrm>
            <a:off x="1352637" y="3375806"/>
            <a:ext cx="9247930" cy="1706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Надаються безоплатно дозвільним органом, ОМС та оператором установки для ознайомлення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засобами Реєстру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шляхом їх розміщення протягом усього строку громадського обговорення в місцях, доступних для громадськості, у приміщеннях ОМС та оператора установки ( + в інших місцях)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78"/>
          <p:cNvSpPr/>
          <p:nvPr/>
        </p:nvSpPr>
        <p:spPr>
          <a:xfrm>
            <a:off x="527118" y="2962866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4" name="Google Shape;114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16" y="3008893"/>
            <a:ext cx="394490" cy="39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636" y="1887027"/>
            <a:ext cx="394490" cy="39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79"/>
          <p:cNvSpPr txBox="1"/>
          <p:nvPr>
            <p:ph type="title"/>
          </p:nvPr>
        </p:nvSpPr>
        <p:spPr>
          <a:xfrm>
            <a:off x="533405" y="865139"/>
            <a:ext cx="7340595" cy="5438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ЗБІР ЗАУВАЖЕНЬ І ПРОПОЗИЦІЙ</a:t>
            </a:r>
            <a:endParaRPr/>
          </a:p>
        </p:txBody>
      </p:sp>
      <p:sp>
        <p:nvSpPr>
          <p:cNvPr id="1151" name="Google Shape;1151;p7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152" name="Google Shape;1152;p7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153" name="Google Shape;1153;p7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4" name="Google Shape;1154;p79"/>
          <p:cNvSpPr/>
          <p:nvPr/>
        </p:nvSpPr>
        <p:spPr>
          <a:xfrm>
            <a:off x="1536389" y="2433626"/>
            <a:ext cx="9119221" cy="45472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Громадськість – одна чи більше фізичних або юридичних осіб, їх об’єднання, організації або групи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9"/>
          <p:cNvSpPr/>
          <p:nvPr/>
        </p:nvSpPr>
        <p:spPr>
          <a:xfrm>
            <a:off x="1536389" y="3105109"/>
            <a:ext cx="8215707" cy="63528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 подавати будь-які зауваження і пропозиції, які стосуються заяви про отримання ІДД, установки чи її діяльності, без необхідності їх обґрунтування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9"/>
          <p:cNvSpPr/>
          <p:nvPr/>
        </p:nvSpPr>
        <p:spPr>
          <a:xfrm>
            <a:off x="1536387" y="3957153"/>
            <a:ext cx="7791167" cy="45472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письмовій (у тому числі електронній) формі та усно під час громадських слухань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9"/>
          <p:cNvSpPr/>
          <p:nvPr/>
        </p:nvSpPr>
        <p:spPr>
          <a:xfrm>
            <a:off x="1536388" y="4628636"/>
            <a:ext cx="8215708" cy="45472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7FBFE"/>
              </a:gs>
              <a:gs pos="8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rotWithShape="0" algn="t" dir="5400000" dist="38100">
              <a:srgbClr val="BCD5EC">
                <a:alpha val="8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Надсилаються компетентним органам для надання пропозицій щодо їх врахування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8" name="Google Shape;115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42" y="4679031"/>
            <a:ext cx="404328" cy="4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301" y="4045302"/>
            <a:ext cx="320656" cy="32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242" y="3226836"/>
            <a:ext cx="404328" cy="4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242" y="2463808"/>
            <a:ext cx="404328" cy="40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80"/>
          <p:cNvSpPr/>
          <p:nvPr/>
        </p:nvSpPr>
        <p:spPr>
          <a:xfrm>
            <a:off x="1050471" y="2396845"/>
            <a:ext cx="10091057" cy="8977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80"/>
          <p:cNvSpPr txBox="1"/>
          <p:nvPr>
            <p:ph type="title"/>
          </p:nvPr>
        </p:nvSpPr>
        <p:spPr>
          <a:xfrm>
            <a:off x="533405" y="365126"/>
            <a:ext cx="7340595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ВРАХУВАННЯ ЗАУВАЖЕНЬ І ПРОПОЗИЦІЙ</a:t>
            </a:r>
            <a:endParaRPr/>
          </a:p>
        </p:txBody>
      </p:sp>
      <p:sp>
        <p:nvSpPr>
          <p:cNvPr id="1168" name="Google Shape;1168;p8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169" name="Google Shape;1169;p8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170" name="Google Shape;1170;p8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1" name="Google Shape;1171;p80"/>
          <p:cNvSpPr txBox="1"/>
          <p:nvPr/>
        </p:nvSpPr>
        <p:spPr>
          <a:xfrm>
            <a:off x="1491717" y="2531358"/>
            <a:ext cx="92085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Дозвільний орган видає ІДД (або відмову) з урахуванням результатів громадського обговорення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0"/>
          <p:cNvSpPr txBox="1"/>
          <p:nvPr>
            <p:ph idx="1" type="body"/>
          </p:nvPr>
        </p:nvSpPr>
        <p:spPr>
          <a:xfrm>
            <a:off x="1758416" y="4620317"/>
            <a:ext cx="9208564" cy="60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88235"/>
              <a:buNone/>
            </a:pPr>
            <a:r>
              <a:rPr i="1" lang="en-GB" sz="1500"/>
              <a:t>Вимоги до змісту та форми звіту про громадське обговорення у процесі видачі інтегрованого довкіллєвого дозволу (внесення змін до нього), затверджені наказом Міндовкілля від 11 березня 2025 року N 488</a:t>
            </a:r>
            <a:endParaRPr/>
          </a:p>
        </p:txBody>
      </p:sp>
      <p:sp>
        <p:nvSpPr>
          <p:cNvPr id="1173" name="Google Shape;1173;p80"/>
          <p:cNvSpPr txBox="1"/>
          <p:nvPr/>
        </p:nvSpPr>
        <p:spPr>
          <a:xfrm flipH="1">
            <a:off x="1491717" y="4501012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80"/>
          <p:cNvSpPr/>
          <p:nvPr/>
        </p:nvSpPr>
        <p:spPr>
          <a:xfrm>
            <a:off x="1050471" y="3427961"/>
            <a:ext cx="10091057" cy="1177938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80"/>
          <p:cNvSpPr txBox="1"/>
          <p:nvPr/>
        </p:nvSpPr>
        <p:spPr>
          <a:xfrm>
            <a:off x="1491717" y="3562474"/>
            <a:ext cx="92085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Звіт про громадське обговорення підсумовує отримані зауваження і пропозиції та зазначає, яким чином в умовах ІДД вони враховані, частково враховані або обґрунтовано відхилені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81"/>
          <p:cNvSpPr txBox="1"/>
          <p:nvPr>
            <p:ph type="title"/>
          </p:nvPr>
        </p:nvSpPr>
        <p:spPr>
          <a:xfrm>
            <a:off x="533405" y="365125"/>
            <a:ext cx="7340595" cy="858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ГРОМАДСЬКІ СЛУХАННЯ: </a:t>
            </a:r>
            <a:br>
              <a:rPr lang="en-GB"/>
            </a:br>
            <a:r>
              <a:rPr lang="en-GB">
                <a:solidFill>
                  <a:schemeClr val="accent2"/>
                </a:solidFill>
              </a:rPr>
              <a:t>ХТО, ЗА ЯКИХ УМОВ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81" name="Google Shape;1181;p8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2" name="Google Shape;1182;p81"/>
          <p:cNvSpPr/>
          <p:nvPr/>
        </p:nvSpPr>
        <p:spPr>
          <a:xfrm>
            <a:off x="1161572" y="2003612"/>
            <a:ext cx="9741316" cy="656682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Дозвільний орган визначає територіальні громади та АТО, які можуть зазнати впливу внаслідок діяльності установки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81"/>
          <p:cNvSpPr/>
          <p:nvPr/>
        </p:nvSpPr>
        <p:spPr>
          <a:xfrm>
            <a:off x="1161570" y="2803813"/>
            <a:ext cx="9741315" cy="525242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ГС проводяться ОВА АТО, які можуть зазнати впливу установки, та за місцезнаходженням установки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81"/>
          <p:cNvSpPr/>
          <p:nvPr/>
        </p:nvSpPr>
        <p:spPr>
          <a:xfrm>
            <a:off x="1161569" y="3472574"/>
            <a:ext cx="9741315" cy="505337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Умова проведення – реєстрація 5 або більше осіб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81"/>
          <p:cNvSpPr/>
          <p:nvPr/>
        </p:nvSpPr>
        <p:spPr>
          <a:xfrm>
            <a:off x="1161569" y="4121002"/>
            <a:ext cx="9741315" cy="505337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Реєстрація для участі проводиться засобами Реєстру протягом 5 РД з дня оприлюднення оголошення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81"/>
          <p:cNvSpPr/>
          <p:nvPr/>
        </p:nvSpPr>
        <p:spPr>
          <a:xfrm>
            <a:off x="1161570" y="4773225"/>
            <a:ext cx="9741314" cy="525241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Якщо умова виконана, дозвільний орган повідомляє про це відповідну 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8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188" name="Google Shape;1188;p8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189" name="Google Shape;1189;p81"/>
          <p:cNvSpPr/>
          <p:nvPr/>
        </p:nvSpPr>
        <p:spPr>
          <a:xfrm>
            <a:off x="502792" y="2077808"/>
            <a:ext cx="525243" cy="525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81"/>
          <p:cNvSpPr/>
          <p:nvPr/>
        </p:nvSpPr>
        <p:spPr>
          <a:xfrm>
            <a:off x="502792" y="2803811"/>
            <a:ext cx="525243" cy="525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81"/>
          <p:cNvSpPr/>
          <p:nvPr/>
        </p:nvSpPr>
        <p:spPr>
          <a:xfrm>
            <a:off x="502791" y="3462620"/>
            <a:ext cx="525243" cy="525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81"/>
          <p:cNvSpPr/>
          <p:nvPr/>
        </p:nvSpPr>
        <p:spPr>
          <a:xfrm>
            <a:off x="502790" y="4111048"/>
            <a:ext cx="525243" cy="525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81"/>
          <p:cNvSpPr/>
          <p:nvPr/>
        </p:nvSpPr>
        <p:spPr>
          <a:xfrm>
            <a:off x="502790" y="4789697"/>
            <a:ext cx="525243" cy="525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82"/>
          <p:cNvSpPr txBox="1"/>
          <p:nvPr>
            <p:ph type="title"/>
          </p:nvPr>
        </p:nvSpPr>
        <p:spPr>
          <a:xfrm>
            <a:off x="533405" y="365125"/>
            <a:ext cx="7340595" cy="858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ГРОМАДСЬКІ СЛУХАННЯ: </a:t>
            </a:r>
            <a:br>
              <a:rPr lang="en-GB"/>
            </a:br>
            <a:r>
              <a:rPr lang="en-GB">
                <a:solidFill>
                  <a:schemeClr val="accent2"/>
                </a:solidFill>
              </a:rPr>
              <a:t>ЯК, КОЛИ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99" name="Google Shape;1199;p8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0" name="Google Shape;1200;p82"/>
          <p:cNvSpPr/>
          <p:nvPr/>
        </p:nvSpPr>
        <p:spPr>
          <a:xfrm>
            <a:off x="1161574" y="2678526"/>
            <a:ext cx="9741316" cy="656682"/>
          </a:xfrm>
          <a:prstGeom prst="roundRect">
            <a:avLst>
              <a:gd fmla="val 50000" name="adj"/>
            </a:avLst>
          </a:prstGeom>
          <a:solidFill>
            <a:srgbClr val="D8E8F8"/>
          </a:solidFill>
          <a:ln cap="flat" cmpd="sng" w="12700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ОВА оприлюднює інформацію про час, дату, місце та адресу проведення громадських слухань на своєму веб-сайті, у Реєстрі та надсилає її особам, які зареєструвалися для участі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82"/>
          <p:cNvSpPr/>
          <p:nvPr/>
        </p:nvSpPr>
        <p:spPr>
          <a:xfrm>
            <a:off x="1161572" y="3478727"/>
            <a:ext cx="9741315" cy="525242"/>
          </a:xfrm>
          <a:prstGeom prst="roundRect">
            <a:avLst>
              <a:gd fmla="val 50000" name="adj"/>
            </a:avLst>
          </a:prstGeom>
          <a:solidFill>
            <a:srgbClr val="D8E8F8"/>
          </a:solidFill>
          <a:ln cap="flat" cmpd="sng" w="12700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Проводяться не раніше, ніж на 10-ий РД з дня оприлюднення оголошення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82"/>
          <p:cNvSpPr/>
          <p:nvPr/>
        </p:nvSpPr>
        <p:spPr>
          <a:xfrm>
            <a:off x="1161571" y="4147488"/>
            <a:ext cx="9741315" cy="505337"/>
          </a:xfrm>
          <a:prstGeom prst="roundRect">
            <a:avLst>
              <a:gd fmla="val 50000" name="adj"/>
            </a:avLst>
          </a:prstGeom>
          <a:solidFill>
            <a:srgbClr val="D8E8F8"/>
          </a:solidFill>
          <a:ln cap="flat" cmpd="sng" w="12700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38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раніше ніж на 5-тий РД з дня оприлюднення інформації про місце, дату і час проведення громадських слухань</a:t>
            </a:r>
            <a:endParaRPr b="0" i="0" sz="13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8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04" name="Google Shape;1204;p8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05" name="Google Shape;1205;p82"/>
          <p:cNvSpPr/>
          <p:nvPr/>
        </p:nvSpPr>
        <p:spPr>
          <a:xfrm>
            <a:off x="502794" y="2752722"/>
            <a:ext cx="525243" cy="525243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82"/>
          <p:cNvSpPr/>
          <p:nvPr/>
        </p:nvSpPr>
        <p:spPr>
          <a:xfrm>
            <a:off x="502794" y="3478725"/>
            <a:ext cx="525243" cy="525243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82"/>
          <p:cNvSpPr/>
          <p:nvPr/>
        </p:nvSpPr>
        <p:spPr>
          <a:xfrm>
            <a:off x="502793" y="4137534"/>
            <a:ext cx="525243" cy="525243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83"/>
          <p:cNvSpPr txBox="1"/>
          <p:nvPr>
            <p:ph type="title"/>
          </p:nvPr>
        </p:nvSpPr>
        <p:spPr>
          <a:xfrm>
            <a:off x="533405" y="365125"/>
            <a:ext cx="7340595" cy="858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ГРОМАДСЬКІ СЛУХАННЯ: </a:t>
            </a:r>
            <a:br>
              <a:rPr lang="en-GB"/>
            </a:br>
            <a:r>
              <a:rPr lang="en-GB">
                <a:solidFill>
                  <a:schemeClr val="accent2"/>
                </a:solidFill>
              </a:rPr>
              <a:t>ФОРМАТ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13" name="Google Shape;1213;p8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4" name="Google Shape;1214;p83"/>
          <p:cNvSpPr/>
          <p:nvPr/>
        </p:nvSpPr>
        <p:spPr>
          <a:xfrm>
            <a:off x="1161574" y="2678526"/>
            <a:ext cx="9741316" cy="656682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Громадські слухання проводяться у приміщенні, визначеному ОВА, або у змішаному форматі: у режимі онлайн та у такому приміщенні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83"/>
          <p:cNvSpPr/>
          <p:nvPr/>
        </p:nvSpPr>
        <p:spPr>
          <a:xfrm>
            <a:off x="1161572" y="3478727"/>
            <a:ext cx="9741315" cy="525242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період воєнного стану в Україні громадські слухання можуть проводитися у форматі відеоконференції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83"/>
          <p:cNvSpPr/>
          <p:nvPr/>
        </p:nvSpPr>
        <p:spPr>
          <a:xfrm>
            <a:off x="1161571" y="4147488"/>
            <a:ext cx="9741315" cy="656682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разі переривання відеоконференції з технічних причин і неможливості її відновлення протягом понад 30 хвилин, проводяться повторні громадські слухання у форматі відеоконференції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8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18" name="Google Shape;1218;p8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19" name="Google Shape;1219;p83"/>
          <p:cNvSpPr/>
          <p:nvPr/>
        </p:nvSpPr>
        <p:spPr>
          <a:xfrm>
            <a:off x="502794" y="2752722"/>
            <a:ext cx="525243" cy="525243"/>
          </a:xfrm>
          <a:prstGeom prst="ellipse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83"/>
          <p:cNvSpPr/>
          <p:nvPr/>
        </p:nvSpPr>
        <p:spPr>
          <a:xfrm>
            <a:off x="502794" y="3478725"/>
            <a:ext cx="525243" cy="525243"/>
          </a:xfrm>
          <a:prstGeom prst="ellipse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83"/>
          <p:cNvSpPr/>
          <p:nvPr/>
        </p:nvSpPr>
        <p:spPr>
          <a:xfrm>
            <a:off x="502793" y="4137534"/>
            <a:ext cx="525243" cy="525243"/>
          </a:xfrm>
          <a:prstGeom prst="ellipse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4"/>
          <p:cNvSpPr/>
          <p:nvPr/>
        </p:nvSpPr>
        <p:spPr>
          <a:xfrm>
            <a:off x="1050471" y="2527476"/>
            <a:ext cx="10091057" cy="736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84"/>
          <p:cNvSpPr txBox="1"/>
          <p:nvPr>
            <p:ph type="title"/>
          </p:nvPr>
        </p:nvSpPr>
        <p:spPr>
          <a:xfrm>
            <a:off x="533405" y="365126"/>
            <a:ext cx="7340595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ГРОМАДСЬКІ СЛУХАННЯ: </a:t>
            </a:r>
            <a:br>
              <a:rPr lang="en-GB"/>
            </a:br>
            <a:r>
              <a:rPr lang="en-GB">
                <a:solidFill>
                  <a:schemeClr val="accent2"/>
                </a:solidFill>
              </a:rPr>
              <a:t>ЯВКА ОПЕРАТОРА </a:t>
            </a:r>
            <a:endParaRPr/>
          </a:p>
        </p:txBody>
      </p:sp>
      <p:sp>
        <p:nvSpPr>
          <p:cNvPr id="1228" name="Google Shape;1228;p8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29" name="Google Shape;1229;p8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30" name="Google Shape;1230;p8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1" name="Google Shape;1231;p84"/>
          <p:cNvSpPr txBox="1"/>
          <p:nvPr/>
        </p:nvSpPr>
        <p:spPr>
          <a:xfrm>
            <a:off x="1491717" y="2618445"/>
            <a:ext cx="9208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разі неявки оператора складається акт про неявку. Громадські слухання вважаються такими, що не відбулися, і призначаються повторні слухання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84"/>
          <p:cNvSpPr txBox="1"/>
          <p:nvPr>
            <p:ph idx="1" type="body"/>
          </p:nvPr>
        </p:nvSpPr>
        <p:spPr>
          <a:xfrm>
            <a:off x="1758416" y="4271973"/>
            <a:ext cx="9208564" cy="60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 sz="1500"/>
              <a:t>Порядок організації та проведення громадських слухань у процесі видачі ІДД затверджений постановою Кабінету Міністрів України від 21 лютого 2025 р. № 194</a:t>
            </a:r>
            <a:endParaRPr i="1" sz="1500"/>
          </a:p>
        </p:txBody>
      </p:sp>
      <p:sp>
        <p:nvSpPr>
          <p:cNvPr id="1233" name="Google Shape;1233;p84"/>
          <p:cNvSpPr txBox="1"/>
          <p:nvPr/>
        </p:nvSpPr>
        <p:spPr>
          <a:xfrm flipH="1">
            <a:off x="1491717" y="4152668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84"/>
          <p:cNvSpPr/>
          <p:nvPr/>
        </p:nvSpPr>
        <p:spPr>
          <a:xfrm>
            <a:off x="1050471" y="3482390"/>
            <a:ext cx="10091057" cy="736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84"/>
          <p:cNvSpPr txBox="1"/>
          <p:nvPr/>
        </p:nvSpPr>
        <p:spPr>
          <a:xfrm>
            <a:off x="1491717" y="3573359"/>
            <a:ext cx="9208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Неявка оператора на повторні громадські слухання є підставою для надання відмови у видачі ІДД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8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41" name="Google Shape;1241;p8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42" name="Google Shape;1242;p8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3" name="Google Shape;1243;p85"/>
          <p:cNvSpPr txBox="1"/>
          <p:nvPr/>
        </p:nvSpPr>
        <p:spPr>
          <a:xfrm>
            <a:off x="4223123" y="2413337"/>
            <a:ext cx="37457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Q&amp;A</a:t>
            </a:r>
            <a:endParaRPr b="0" i="0" sz="72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 txBox="1"/>
          <p:nvPr>
            <p:ph type="title"/>
          </p:nvPr>
        </p:nvSpPr>
        <p:spPr>
          <a:xfrm>
            <a:off x="533405" y="365125"/>
            <a:ext cx="7340595" cy="8826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ІМПЛЕМЕНТАЦІЯ IED </a:t>
            </a:r>
            <a:b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  <a:t>в Україні. Передумови</a:t>
            </a:r>
            <a:endParaRPr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6" name="Google Shape;376;p1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p12"/>
          <p:cNvSpPr/>
          <p:nvPr/>
        </p:nvSpPr>
        <p:spPr>
          <a:xfrm>
            <a:off x="1477351" y="2327657"/>
            <a:ext cx="2492956" cy="3062503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 txBox="1"/>
          <p:nvPr/>
        </p:nvSpPr>
        <p:spPr>
          <a:xfrm>
            <a:off x="1475170" y="2537776"/>
            <a:ext cx="24929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2011</a:t>
            </a:r>
            <a:endParaRPr b="1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9" name="Google Shape;379;p12"/>
          <p:cNvSpPr txBox="1"/>
          <p:nvPr/>
        </p:nvSpPr>
        <p:spPr>
          <a:xfrm>
            <a:off x="1626732" y="3348721"/>
            <a:ext cx="219419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Договір про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заснування Енергетичного Співтовариства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набув чинності для України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4820060" y="2327656"/>
            <a:ext cx="2492956" cy="3062503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2"/>
          <p:cNvSpPr txBox="1"/>
          <p:nvPr/>
        </p:nvSpPr>
        <p:spPr>
          <a:xfrm>
            <a:off x="4862311" y="2458044"/>
            <a:ext cx="24929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2014</a:t>
            </a:r>
            <a:endParaRPr b="1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4946742" y="3104374"/>
            <a:ext cx="219419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Підписано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Угоду про асоціацію між Україною та ЄС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(набрали чинності понад 30 директив у сфері довкілля, включаючи Директиву про промислові викиди)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8162770" y="2327655"/>
            <a:ext cx="2492956" cy="2775177"/>
          </a:xfrm>
          <a:prstGeom prst="rect">
            <a:avLst/>
          </a:prstGeom>
          <a:solidFill>
            <a:srgbClr val="3ACA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8162770" y="2327655"/>
            <a:ext cx="2492956" cy="3062503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2"/>
          <p:cNvSpPr txBox="1"/>
          <p:nvPr/>
        </p:nvSpPr>
        <p:spPr>
          <a:xfrm>
            <a:off x="8205021" y="2458043"/>
            <a:ext cx="24929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2022</a:t>
            </a:r>
            <a:endParaRPr b="1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8356583" y="3348721"/>
            <a:ext cx="1878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 отримала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статус кандидата на вступ до ЄС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 червні 2022 року</a:t>
            </a:r>
            <a:endParaRPr b="0" i="0" sz="14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7" name="Google Shape;387;p1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388" name="Google Shape;388;p1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87"/>
          <p:cNvSpPr txBox="1"/>
          <p:nvPr>
            <p:ph type="ctrTitle"/>
          </p:nvPr>
        </p:nvSpPr>
        <p:spPr>
          <a:xfrm>
            <a:off x="741390" y="2375407"/>
            <a:ext cx="8612474" cy="18373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 sz="3000"/>
              <a:t>Узгоджувальна нарада</a:t>
            </a:r>
            <a:endParaRPr sz="3000"/>
          </a:p>
        </p:txBody>
      </p:sp>
      <p:sp>
        <p:nvSpPr>
          <p:cNvPr id="1249" name="Google Shape;1249;p87"/>
          <p:cNvSpPr txBox="1"/>
          <p:nvPr>
            <p:ph idx="1" type="subTitle"/>
          </p:nvPr>
        </p:nvSpPr>
        <p:spPr>
          <a:xfrm>
            <a:off x="741390" y="4460631"/>
            <a:ext cx="4724970" cy="2835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Сергій Вихрист,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GIZ</a:t>
            </a:r>
            <a:endParaRPr/>
          </a:p>
        </p:txBody>
      </p:sp>
      <p:pic>
        <p:nvPicPr>
          <p:cNvPr id="1250" name="Google Shape;12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123" y="5578506"/>
            <a:ext cx="1612180" cy="45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87" title="BMUKN+IKI+GIZ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00" y="5278825"/>
            <a:ext cx="6379023" cy="15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88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7" name="Google Shape;125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944" y="107343"/>
            <a:ext cx="6590110" cy="6305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8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59" name="Google Shape;1259;p8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60" name="Google Shape;1260;p8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1" name="Google Shape;1261;p88"/>
          <p:cNvSpPr/>
          <p:nvPr/>
        </p:nvSpPr>
        <p:spPr>
          <a:xfrm>
            <a:off x="4060371" y="4386944"/>
            <a:ext cx="4869683" cy="2133332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89"/>
          <p:cNvSpPr/>
          <p:nvPr/>
        </p:nvSpPr>
        <p:spPr>
          <a:xfrm>
            <a:off x="-700957" y="1908840"/>
            <a:ext cx="6165586" cy="382861"/>
          </a:xfrm>
          <a:prstGeom prst="roundRect">
            <a:avLst>
              <a:gd fmla="val 50000" name="adj"/>
            </a:avLst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89"/>
          <p:cNvSpPr txBox="1"/>
          <p:nvPr>
            <p:ph type="title"/>
          </p:nvPr>
        </p:nvSpPr>
        <p:spPr>
          <a:xfrm>
            <a:off x="533405" y="143791"/>
            <a:ext cx="7340595" cy="1091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ПОЧАТОК АДМІНІСТРАТИВНОГО ПРОВАДЖЕННЯ З ВИДАЧІ ІДД </a:t>
            </a:r>
            <a:br>
              <a:rPr b="1" lang="en-GB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lang="en-GB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(ВНЕСЕННЯ ЗМІН ДО НЬОГО)(Ч.5 СТ.5 ЗАКОНУ)</a:t>
            </a:r>
            <a:endParaRPr b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8" name="Google Shape;1268;p8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9" name="Google Shape;1269;p89"/>
          <p:cNvSpPr/>
          <p:nvPr/>
        </p:nvSpPr>
        <p:spPr>
          <a:xfrm>
            <a:off x="1161570" y="2359093"/>
            <a:ext cx="8450515" cy="2093268"/>
          </a:xfrm>
          <a:prstGeom prst="roundRect">
            <a:avLst>
              <a:gd fmla="val 8860" name="adj"/>
            </a:avLst>
          </a:prstGeom>
          <a:solidFill>
            <a:schemeClr val="lt1"/>
          </a:solidFill>
          <a:ln>
            <a:noFill/>
          </a:ln>
          <a:effectLst>
            <a:outerShdw blurRad="328962" sx="98628" rotWithShape="0" algn="ctr" dir="5400000" dist="50800" sy="98628">
              <a:srgbClr val="BCD5E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89"/>
          <p:cNvSpPr txBox="1"/>
          <p:nvPr/>
        </p:nvSpPr>
        <p:spPr>
          <a:xfrm>
            <a:off x="1491624" y="2365636"/>
            <a:ext cx="7471088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документу, що підтверджує внесення плати за видачу ІДД </a:t>
            </a: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(внесення змін до нього), 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відомостей, що підтверджують факт та дату опублікування, розміщення або оприлюднення в інший спосіб оголошення про початок громадського обговорення у процесі видачі ІДД </a:t>
            </a: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(внесення змін до нього),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у строк, що не перевищує 15 робочих днів з дня отримання оператором установки від дозвільного органу рішення (висновку) про прийнятність заяви про отримання ІДД </a:t>
            </a: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(внесення змін до нього),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8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72" name="Google Shape;1272;p8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73" name="Google Shape;1273;p89"/>
          <p:cNvSpPr txBox="1"/>
          <p:nvPr/>
        </p:nvSpPr>
        <p:spPr>
          <a:xfrm>
            <a:off x="533405" y="1928001"/>
            <a:ext cx="57258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разі отримання від оператора установки: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89"/>
          <p:cNvSpPr/>
          <p:nvPr/>
        </p:nvSpPr>
        <p:spPr>
          <a:xfrm>
            <a:off x="-700957" y="4686046"/>
            <a:ext cx="11760842" cy="382861"/>
          </a:xfrm>
          <a:prstGeom prst="roundRect">
            <a:avLst>
              <a:gd fmla="val 50000" name="adj"/>
            </a:avLst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89"/>
          <p:cNvSpPr txBox="1"/>
          <p:nvPr/>
        </p:nvSpPr>
        <p:spPr>
          <a:xfrm>
            <a:off x="533404" y="4705207"/>
            <a:ext cx="105264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дозвільний орган розпочинає адміністративне провадження з видачі ІДД (внесення змін до нього).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9"/>
          <p:cNvSpPr/>
          <p:nvPr/>
        </p:nvSpPr>
        <p:spPr>
          <a:xfrm>
            <a:off x="1161570" y="5297611"/>
            <a:ext cx="8450515" cy="706405"/>
          </a:xfrm>
          <a:prstGeom prst="roundRect">
            <a:avLst>
              <a:gd fmla="val 8860" name="adj"/>
            </a:avLst>
          </a:prstGeom>
          <a:solidFill>
            <a:schemeClr val="lt1"/>
          </a:solidFill>
          <a:ln>
            <a:noFill/>
          </a:ln>
          <a:effectLst>
            <a:outerShdw blurRad="328962" sx="98628" rotWithShape="0" algn="ctr" dir="5400000" dist="50800" sy="98628">
              <a:srgbClr val="BCD5E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89"/>
          <p:cNvSpPr txBox="1"/>
          <p:nvPr/>
        </p:nvSpPr>
        <p:spPr>
          <a:xfrm>
            <a:off x="1881570" y="5347698"/>
            <a:ext cx="7081141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Заява про отримання ІДД (внесення змін до нього) вважається отриманою з дня отримання зазначених документів.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8" name="Google Shape;127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8004839">
            <a:off x="20806" y="2782100"/>
            <a:ext cx="1493199" cy="14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96" y="5290852"/>
            <a:ext cx="706405" cy="70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90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9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86" name="Google Shape;1286;p9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87" name="Google Shape;1287;p9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8" name="Google Shape;128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227" y="74154"/>
            <a:ext cx="6553546" cy="635378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90"/>
          <p:cNvSpPr/>
          <p:nvPr/>
        </p:nvSpPr>
        <p:spPr>
          <a:xfrm>
            <a:off x="3131127" y="2710544"/>
            <a:ext cx="5798927" cy="3717399"/>
          </a:xfrm>
          <a:prstGeom prst="roundRect">
            <a:avLst>
              <a:gd fmla="val 17141" name="adj"/>
            </a:avLst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5" name="Google Shape;1295;p9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296" name="Google Shape;1296;p9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297" name="Google Shape;1297;p91"/>
          <p:cNvSpPr txBox="1"/>
          <p:nvPr>
            <p:ph type="title"/>
          </p:nvPr>
        </p:nvSpPr>
        <p:spPr>
          <a:xfrm>
            <a:off x="533405" y="365125"/>
            <a:ext cx="7340595" cy="863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УЗГОДЖУВАЛЬНА НАРАДА </a:t>
            </a:r>
            <a:br>
              <a:rPr lang="en-GB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(Ч.5 СТ.7 ЗАКОНУ)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98" name="Google Shape;1298;p91"/>
          <p:cNvSpPr/>
          <p:nvPr/>
        </p:nvSpPr>
        <p:spPr>
          <a:xfrm>
            <a:off x="4743584" y="2185681"/>
            <a:ext cx="2706962" cy="3178574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91"/>
          <p:cNvSpPr txBox="1"/>
          <p:nvPr/>
        </p:nvSpPr>
        <p:spPr>
          <a:xfrm>
            <a:off x="4864155" y="2595185"/>
            <a:ext cx="2463690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Проводиться не пізніше ніж за 10 робочих днів до завершення строку видачі ІДД (внесення змін до нього) або відмови у видачі ІДД (внесенні змін до нього)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91"/>
          <p:cNvSpPr/>
          <p:nvPr/>
        </p:nvSpPr>
        <p:spPr>
          <a:xfrm>
            <a:off x="1638301" y="2185681"/>
            <a:ext cx="2706962" cy="3178574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91"/>
          <p:cNvSpPr txBox="1"/>
          <p:nvPr/>
        </p:nvSpPr>
        <p:spPr>
          <a:xfrm>
            <a:off x="1764208" y="2816785"/>
            <a:ext cx="2463690" cy="1643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Скликається після завершення строку розгляду заяви про отримання ІДД (внесення змін до нього) компетентними органами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91"/>
          <p:cNvSpPr/>
          <p:nvPr/>
        </p:nvSpPr>
        <p:spPr>
          <a:xfrm>
            <a:off x="7846738" y="2185681"/>
            <a:ext cx="2706962" cy="3178574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91"/>
          <p:cNvSpPr txBox="1"/>
          <p:nvPr/>
        </p:nvSpPr>
        <p:spPr>
          <a:xfrm>
            <a:off x="7964101" y="2595185"/>
            <a:ext cx="2463691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Порядок проведення узгоджувальної наради щодо видачі інтегрованого довкіллєвого дозволу затверджено постановою Кабінету Міністрів України від 28 січня 2025 р. № 89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4" name="Google Shape;130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346" y="3497206"/>
            <a:ext cx="555524" cy="55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880" y="3497206"/>
            <a:ext cx="555524" cy="55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92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9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12" name="Google Shape;1312;p9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13" name="Google Shape;1313;p9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4" name="Google Shape;131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3088" y="92333"/>
            <a:ext cx="6565823" cy="630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92"/>
          <p:cNvSpPr/>
          <p:nvPr/>
        </p:nvSpPr>
        <p:spPr>
          <a:xfrm>
            <a:off x="4709063" y="4391025"/>
            <a:ext cx="2739487" cy="59055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93"/>
          <p:cNvSpPr txBox="1"/>
          <p:nvPr>
            <p:ph type="title"/>
          </p:nvPr>
        </p:nvSpPr>
        <p:spPr>
          <a:xfrm>
            <a:off x="533405" y="143791"/>
            <a:ext cx="7340595" cy="1091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УЗГОДЖУВАЛЬНА НАРАДА</a:t>
            </a:r>
            <a:endParaRPr b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21" name="Google Shape;1321;p9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2" name="Google Shape;1322;p93"/>
          <p:cNvSpPr txBox="1"/>
          <p:nvPr/>
        </p:nvSpPr>
        <p:spPr>
          <a:xfrm>
            <a:off x="4165602" y="1964852"/>
            <a:ext cx="71286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узгодження позицій компетентних органів щодо видачі ІДД (внесення змін до нього) та його умов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розгляду питання щодо надання відступу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 вимогу оператора установки, подану до завершення строку розгляду заяви про отримання ІДД (внесення змін до нього) компетентними органами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визначення умов ІДД, якщо діяльність або тип виробничого процесу, що застосовуються в установці, не включені до будь-яких висновків НДТМ або якщо такі висновки не стосуються всіх потенційних впливів діяльності або виробничого процесу на довкілля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необхідності – для врахування результатів транскордонних консультацій під час видачі ІДД (внесення змін до нього) або під час прийняття рішення про відмову в його видачі (внесенні змін до нього)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необхідності – за власної ініціативи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9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24" name="Google Shape;1324;p9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25" name="Google Shape;1325;p93"/>
          <p:cNvSpPr txBox="1"/>
          <p:nvPr/>
        </p:nvSpPr>
        <p:spPr>
          <a:xfrm>
            <a:off x="639768" y="1946603"/>
            <a:ext cx="33718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Дозвільний орган скликає узгоджувальну нараду: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6" name="Google Shape;132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050" y="3516263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5"/>
          <p:cNvSpPr txBox="1"/>
          <p:nvPr>
            <p:ph type="title"/>
          </p:nvPr>
        </p:nvSpPr>
        <p:spPr>
          <a:xfrm>
            <a:off x="533405" y="365125"/>
            <a:ext cx="7340595" cy="858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УЗГОДЖУВАЛЬНА НАРАДА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32" name="Google Shape;1332;p9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3" name="Google Shape;1333;p95"/>
          <p:cNvSpPr/>
          <p:nvPr/>
        </p:nvSpPr>
        <p:spPr>
          <a:xfrm>
            <a:off x="1161574" y="2678526"/>
            <a:ext cx="9741316" cy="656682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скликання узгоджувальної наради готує проект ІДД та забезпечує доступ до нього через засоби Реєстру;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95"/>
          <p:cNvSpPr/>
          <p:nvPr/>
        </p:nvSpPr>
        <p:spPr>
          <a:xfrm>
            <a:off x="1161572" y="3478727"/>
            <a:ext cx="9741315" cy="525242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пізніше ніж за 5 робочих днів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дня проведення узгоджувальної наради повідомляє учасників узгоджувальної наради про її скликання;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95"/>
          <p:cNvSpPr/>
          <p:nvPr/>
        </p:nvSpPr>
        <p:spPr>
          <a:xfrm>
            <a:off x="1161571" y="4147488"/>
            <a:ext cx="9741315" cy="656682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8E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пізніше ніж за 5 робочих днів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дня проведення узгоджувальної наради оприлюднює повідомлення про скликання узгоджувальної наради на своєму офіційному веб-сайті та через засоби Реєстру.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9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37" name="Google Shape;1337;p9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38" name="Google Shape;1338;p95"/>
          <p:cNvSpPr/>
          <p:nvPr/>
        </p:nvSpPr>
        <p:spPr>
          <a:xfrm>
            <a:off x="502794" y="2752722"/>
            <a:ext cx="525243" cy="525243"/>
          </a:xfrm>
          <a:prstGeom prst="ellipse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95"/>
          <p:cNvSpPr/>
          <p:nvPr/>
        </p:nvSpPr>
        <p:spPr>
          <a:xfrm>
            <a:off x="502794" y="3478725"/>
            <a:ext cx="525243" cy="525243"/>
          </a:xfrm>
          <a:prstGeom prst="ellipse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95"/>
          <p:cNvSpPr/>
          <p:nvPr/>
        </p:nvSpPr>
        <p:spPr>
          <a:xfrm>
            <a:off x="502793" y="4137534"/>
            <a:ext cx="525243" cy="525243"/>
          </a:xfrm>
          <a:prstGeom prst="ellipse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95"/>
          <p:cNvSpPr txBox="1"/>
          <p:nvPr>
            <p:ph idx="1" type="body"/>
          </p:nvPr>
        </p:nvSpPr>
        <p:spPr>
          <a:xfrm>
            <a:off x="1161571" y="2234367"/>
            <a:ext cx="2743200" cy="44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Дозвільний орган: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"/>
          <p:cNvSpPr txBox="1"/>
          <p:nvPr>
            <p:ph type="title"/>
          </p:nvPr>
        </p:nvSpPr>
        <p:spPr>
          <a:xfrm>
            <a:off x="533405" y="332925"/>
            <a:ext cx="8591545" cy="106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/>
              <a:t>УЗГОДЖУВАЛЬНА НАРАДА</a:t>
            </a:r>
            <a:endParaRPr/>
          </a:p>
        </p:txBody>
      </p:sp>
      <p:sp>
        <p:nvSpPr>
          <p:cNvPr id="1347" name="Google Shape;1347;p6"/>
          <p:cNvSpPr txBox="1"/>
          <p:nvPr>
            <p:ph idx="1" type="body"/>
          </p:nvPr>
        </p:nvSpPr>
        <p:spPr>
          <a:xfrm>
            <a:off x="638173" y="3033605"/>
            <a:ext cx="508683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600"/>
              <a:t>В узгоджувальній нараді беруть участь представники дозвільного органу, компетентних органів та оператора установки, а також представники інших органів виконавчої влади, органів місцевого самоврядування та громадськості, які подали зауваження і пропозиції згідно із Законом.</a:t>
            </a:r>
            <a:endParaRPr/>
          </a:p>
        </p:txBody>
      </p:sp>
      <p:sp>
        <p:nvSpPr>
          <p:cNvPr id="1348" name="Google Shape;1348;p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49" name="Google Shape;1349;p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50" name="Google Shape;1350;p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1" name="Google Shape;1351;p6"/>
          <p:cNvSpPr txBox="1"/>
          <p:nvPr/>
        </p:nvSpPr>
        <p:spPr>
          <a:xfrm>
            <a:off x="6466997" y="2309705"/>
            <a:ext cx="5086829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разі неможливості взяти участь в узгоджувальній нараді представники компетентних органів, оператора установки, органів виконавчої влади, органів місцевого самоврядування та/або громадськості повідомляють про це дозвільний орган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пізніше ніж за 3 робочих дні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дня проведення узгоджувальної наради. У такому випадку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пізніше ніж на наступний робочий день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після отримання повідомлення про неможливість участі дозвільний орган інформує відповідних представників про іншу дату проведення узгоджувальної наради. Проведення узгоджувальної наради може бути перенесено не більше одного разу.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2" name="Google Shape;1352;p6"/>
          <p:cNvCxnSpPr/>
          <p:nvPr/>
        </p:nvCxnSpPr>
        <p:spPr>
          <a:xfrm>
            <a:off x="6096000" y="2209800"/>
            <a:ext cx="0" cy="3433655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lg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96"/>
          <p:cNvSpPr/>
          <p:nvPr/>
        </p:nvSpPr>
        <p:spPr>
          <a:xfrm>
            <a:off x="0" y="1272618"/>
            <a:ext cx="12192000" cy="4976969"/>
          </a:xfrm>
          <a:prstGeom prst="rect">
            <a:avLst/>
          </a:prstGeom>
          <a:gradFill>
            <a:gsLst>
              <a:gs pos="0">
                <a:srgbClr val="E5F0FA">
                  <a:alpha val="72549"/>
                </a:srgbClr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96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УЗГОДЖУВАЛЬНА НАРАДА</a:t>
            </a:r>
            <a:endParaRPr/>
          </a:p>
        </p:txBody>
      </p:sp>
      <p:sp>
        <p:nvSpPr>
          <p:cNvPr id="1359" name="Google Shape;1359;p9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60" name="Google Shape;1360;p9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61" name="Google Shape;1361;p9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2" name="Google Shape;1362;p96"/>
          <p:cNvSpPr/>
          <p:nvPr/>
        </p:nvSpPr>
        <p:spPr>
          <a:xfrm>
            <a:off x="0" y="2236329"/>
            <a:ext cx="12192000" cy="547431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96"/>
          <p:cNvSpPr txBox="1"/>
          <p:nvPr/>
        </p:nvSpPr>
        <p:spPr>
          <a:xfrm>
            <a:off x="770465" y="2304830"/>
            <a:ext cx="103152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Узгоджувальна нарада проводиться у змішаному форматі (у режимі онлайн) та безпосередньо у приміщенні дозвільного органу.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96"/>
          <p:cNvSpPr/>
          <p:nvPr/>
        </p:nvSpPr>
        <p:spPr>
          <a:xfrm>
            <a:off x="2" y="2955282"/>
            <a:ext cx="12191996" cy="42012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96"/>
          <p:cNvSpPr txBox="1"/>
          <p:nvPr/>
        </p:nvSpPr>
        <p:spPr>
          <a:xfrm>
            <a:off x="770464" y="3054093"/>
            <a:ext cx="103152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узгоджувальній нараді головує представник дозвільного органу.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96"/>
          <p:cNvSpPr/>
          <p:nvPr/>
        </p:nvSpPr>
        <p:spPr>
          <a:xfrm>
            <a:off x="-1" y="3542428"/>
            <a:ext cx="12191997" cy="401143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96"/>
          <p:cNvSpPr txBox="1"/>
          <p:nvPr/>
        </p:nvSpPr>
        <p:spPr>
          <a:xfrm>
            <a:off x="770464" y="3603572"/>
            <a:ext cx="103152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результатами узгоджувальної наради складається протокол, підготовку якого забезпечує дозвільний орган.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96"/>
          <p:cNvSpPr/>
          <p:nvPr/>
        </p:nvSpPr>
        <p:spPr>
          <a:xfrm>
            <a:off x="-1" y="4110597"/>
            <a:ext cx="12191997" cy="401142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96"/>
          <p:cNvSpPr txBox="1"/>
          <p:nvPr/>
        </p:nvSpPr>
        <p:spPr>
          <a:xfrm>
            <a:off x="770462" y="4172507"/>
            <a:ext cx="10315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Протокол узгоджувальної наради може бути в паперовій або електронній формі.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96"/>
          <p:cNvSpPr/>
          <p:nvPr/>
        </p:nvSpPr>
        <p:spPr>
          <a:xfrm>
            <a:off x="-1" y="4678765"/>
            <a:ext cx="12191996" cy="630667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DBEAF9"/>
              </a:gs>
              <a:gs pos="100000">
                <a:srgbClr val="F1F7F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96"/>
          <p:cNvSpPr txBox="1"/>
          <p:nvPr/>
        </p:nvSpPr>
        <p:spPr>
          <a:xfrm>
            <a:off x="767402" y="4775583"/>
            <a:ext cx="104055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Дозвільний орган оприлюднює протокол узгоджувальної наради через засоби Реєстру </a:t>
            </a: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пізніше ніж через 3 робочих дні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 дня її проведення.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"/>
          <p:cNvSpPr txBox="1"/>
          <p:nvPr>
            <p:ph type="title"/>
          </p:nvPr>
        </p:nvSpPr>
        <p:spPr>
          <a:xfrm>
            <a:off x="533405" y="365126"/>
            <a:ext cx="7340595" cy="8432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rgbClr val="006CD2"/>
                </a:solidFill>
              </a:rPr>
              <a:t>ІМПЛЕМЕНТАЦІЯ IED </a:t>
            </a:r>
            <a:r>
              <a:rPr lang="en-GB"/>
              <a:t>в Україні</a:t>
            </a:r>
            <a:endParaRPr/>
          </a:p>
        </p:txBody>
      </p:sp>
      <p:sp>
        <p:nvSpPr>
          <p:cNvPr id="395" name="Google Shape;395;p1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6" name="Google Shape;396;p13"/>
          <p:cNvCxnSpPr/>
          <p:nvPr/>
        </p:nvCxnSpPr>
        <p:spPr>
          <a:xfrm flipH="1" rot="10800000">
            <a:off x="604633" y="3421622"/>
            <a:ext cx="10422485" cy="6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13"/>
          <p:cNvSpPr txBox="1"/>
          <p:nvPr/>
        </p:nvSpPr>
        <p:spPr>
          <a:xfrm>
            <a:off x="307162" y="3758106"/>
            <a:ext cx="2068212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Травень</a:t>
            </a:r>
            <a:r>
              <a:rPr b="1" i="0" lang="en-GB" sz="1400" u="none" cap="none" strike="noStrike">
                <a:solidFill>
                  <a:srgbClr val="3ACA7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2019 </a:t>
            </a:r>
            <a:endParaRPr b="1" i="0" sz="1400" u="none" cap="none" strike="noStrike"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Концепція зменшення промислового забруднення на імплементацію Директиви 2010/75/ЄС затверджена КМУ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1519684" y="2124842"/>
            <a:ext cx="1869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Грудень </a:t>
            </a:r>
            <a:r>
              <a:rPr b="1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2019 </a:t>
            </a:r>
            <a:endParaRPr b="1" i="0" sz="1400" u="none" cap="none" strike="noStrike"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 заходів до Концепції затверджено КМУ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3"/>
          <p:cNvSpPr txBox="1"/>
          <p:nvPr/>
        </p:nvSpPr>
        <p:spPr>
          <a:xfrm>
            <a:off x="3343442" y="3765542"/>
            <a:ext cx="18044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Жовтень </a:t>
            </a:r>
            <a:r>
              <a:rPr b="1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2019</a:t>
            </a:r>
            <a:r>
              <a:rPr b="1" i="0" lang="en-GB" sz="1400" u="none" cap="none" strike="noStrike">
                <a:solidFill>
                  <a:srgbClr val="3ACA7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i="0" sz="1400" u="none" cap="none" strike="noStrike">
              <a:solidFill>
                <a:srgbClr val="3ACA7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Законопроект про інтегровані дозволи розроблено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3"/>
          <p:cNvSpPr txBox="1"/>
          <p:nvPr/>
        </p:nvSpPr>
        <p:spPr>
          <a:xfrm>
            <a:off x="4821025" y="2145342"/>
            <a:ext cx="1975713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8 серпня 2024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підписано Президентом України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3"/>
          <p:cNvSpPr txBox="1"/>
          <p:nvPr/>
        </p:nvSpPr>
        <p:spPr>
          <a:xfrm>
            <a:off x="6591650" y="3758106"/>
            <a:ext cx="1971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2025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Розроблення та прийняття понад 20 НПА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402" name="Google Shape;4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833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3"/>
          <p:cNvSpPr txBox="1"/>
          <p:nvPr/>
        </p:nvSpPr>
        <p:spPr>
          <a:xfrm>
            <a:off x="8228269" y="2008065"/>
            <a:ext cx="1657108" cy="88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2025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Запуск електронної системи для видачі інтегрованих дозволів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9065090" y="3731405"/>
            <a:ext cx="3021282" cy="2653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Закон України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8 серпня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Введення в дію, видача інтегрованих довкільних дозволів (нові установки)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GB" sz="12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протягом 4 роки з моменту введення в дію Закону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Видача інтегрованих довкільних дозволів (діючі установки)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b="0" i="0" lang="en-GB" sz="12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протягом 10 років після введення в дію Закону (дозвіл на чинних нормативах)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Процедура для діючих установок що виводяться з експлуатації з будь-яких причин 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405" name="Google Shape;4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156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6" name="Google Shape;4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3479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7" name="Google Shape;4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802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8" name="Google Shape;4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0108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9" name="Google Shape;4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9526" y="3173296"/>
            <a:ext cx="511407" cy="51140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/>
          <p:cNvSpPr/>
          <p:nvPr/>
        </p:nvSpPr>
        <p:spPr>
          <a:xfrm>
            <a:off x="246894" y="3232100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353933" y="3359360"/>
            <a:ext cx="125263" cy="12526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5457250" y="3239960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2204604" y="3234608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3751346" y="3241985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7066109" y="3239959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8687474" y="3240954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3"/>
          <p:cNvSpPr/>
          <p:nvPr/>
        </p:nvSpPr>
        <p:spPr>
          <a:xfrm>
            <a:off x="11003128" y="3232100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058" y="3197247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154" y="3207381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7073" y="3208716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8917" y="3207381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880" y="3205106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5936" y="3197246"/>
            <a:ext cx="443731" cy="4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425" name="Google Shape;425;p1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97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9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78" name="Google Shape;1378;p9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79" name="Google Shape;1379;p9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0" name="Google Shape;138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270" y="114300"/>
            <a:ext cx="6575071" cy="630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97"/>
          <p:cNvSpPr/>
          <p:nvPr/>
        </p:nvSpPr>
        <p:spPr>
          <a:xfrm>
            <a:off x="4567990" y="4904874"/>
            <a:ext cx="4271210" cy="786063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98"/>
          <p:cNvSpPr txBox="1"/>
          <p:nvPr>
            <p:ph type="title"/>
          </p:nvPr>
        </p:nvSpPr>
        <p:spPr>
          <a:xfrm>
            <a:off x="533405" y="365125"/>
            <a:ext cx="7340595" cy="907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ЗГОДА ОПЕРАТОРА УСТАНОВКИ З УМОВАМИ ІДД </a:t>
            </a:r>
            <a:r>
              <a:rPr lang="en-GB" sz="1800"/>
              <a:t>(АБЗ.4 Ч.5 СТ.7 ЗАКОНУ)</a:t>
            </a:r>
            <a:endParaRPr sz="1800"/>
          </a:p>
        </p:txBody>
      </p:sp>
      <p:sp>
        <p:nvSpPr>
          <p:cNvPr id="1387" name="Google Shape;1387;p9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388" name="Google Shape;1388;p9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389" name="Google Shape;1389;p9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0" name="Google Shape;1390;p98"/>
          <p:cNvSpPr/>
          <p:nvPr/>
        </p:nvSpPr>
        <p:spPr>
          <a:xfrm>
            <a:off x="884255" y="2111153"/>
            <a:ext cx="10010570" cy="605648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98"/>
          <p:cNvSpPr txBox="1"/>
          <p:nvPr/>
        </p:nvSpPr>
        <p:spPr>
          <a:xfrm>
            <a:off x="1395662" y="2271570"/>
            <a:ext cx="9247930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Виключно у разі проведення узгоджувальної наради.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98"/>
          <p:cNvSpPr/>
          <p:nvPr/>
        </p:nvSpPr>
        <p:spPr>
          <a:xfrm>
            <a:off x="570142" y="1937405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98"/>
          <p:cNvSpPr/>
          <p:nvPr/>
        </p:nvSpPr>
        <p:spPr>
          <a:xfrm>
            <a:off x="810431" y="3051438"/>
            <a:ext cx="10084393" cy="1125201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98"/>
          <p:cNvSpPr txBox="1"/>
          <p:nvPr/>
        </p:nvSpPr>
        <p:spPr>
          <a:xfrm>
            <a:off x="1395662" y="3199427"/>
            <a:ext cx="92478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 установки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протягом 3-х робочих днів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 дня оприлюднення протоколу узгоджувальної наради надає дозвільному органу через засоби Реєстру письмову згоду оператора установки з умовами ІДД.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98"/>
          <p:cNvSpPr/>
          <p:nvPr/>
        </p:nvSpPr>
        <p:spPr>
          <a:xfrm>
            <a:off x="570143" y="2883064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98"/>
          <p:cNvSpPr/>
          <p:nvPr/>
        </p:nvSpPr>
        <p:spPr>
          <a:xfrm>
            <a:off x="810431" y="4562073"/>
            <a:ext cx="10084392" cy="92773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98"/>
          <p:cNvSpPr txBox="1"/>
          <p:nvPr/>
        </p:nvSpPr>
        <p:spPr>
          <a:xfrm>
            <a:off x="1395661" y="4674904"/>
            <a:ext cx="9247930" cy="6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Якщо оператор установки не надав письмової згоди з умовами ІДД, дозвільний орган відмовляє йому у видачі ІДД (внесенні змін до нього) на підставі п.3 ч.1 ст.14 Закону.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98"/>
          <p:cNvSpPr/>
          <p:nvPr/>
        </p:nvSpPr>
        <p:spPr>
          <a:xfrm>
            <a:off x="570142" y="4393698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9" name="Google Shape;139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55" y="1955659"/>
            <a:ext cx="431179" cy="43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55" y="2923177"/>
            <a:ext cx="431179" cy="43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55" y="4433811"/>
            <a:ext cx="431179" cy="43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99"/>
          <p:cNvSpPr/>
          <p:nvPr/>
        </p:nvSpPr>
        <p:spPr>
          <a:xfrm>
            <a:off x="0" y="0"/>
            <a:ext cx="12192000" cy="1340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9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08" name="Google Shape;1408;p9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09" name="Google Shape;1409;p9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0" name="Google Shape;141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659" y="114300"/>
            <a:ext cx="6540682" cy="6281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99"/>
          <p:cNvSpPr/>
          <p:nvPr/>
        </p:nvSpPr>
        <p:spPr>
          <a:xfrm>
            <a:off x="4505325" y="5600700"/>
            <a:ext cx="3143250" cy="88561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00"/>
          <p:cNvSpPr txBox="1"/>
          <p:nvPr>
            <p:ph type="title"/>
          </p:nvPr>
        </p:nvSpPr>
        <p:spPr>
          <a:xfrm>
            <a:off x="533405" y="143791"/>
            <a:ext cx="7340595" cy="1091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ВИДАЧА ІДД</a:t>
            </a:r>
            <a:endParaRPr b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7" name="Google Shape;1417;p10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8" name="Google Shape;1418;p100"/>
          <p:cNvSpPr txBox="1"/>
          <p:nvPr/>
        </p:nvSpPr>
        <p:spPr>
          <a:xfrm>
            <a:off x="4165602" y="1964852"/>
            <a:ext cx="7128501" cy="291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результатами розгляду заяви про отримання ІДД (внесення змін до нього) та доданих до неї документів;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результатами розгляду висновків та пропозицій компетентних органів;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результатами розгляду зауважень і пропозицій інших органів виконавчої влади, органів місцевого самоврядування (у разі подання);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 підставі протоколів узгоджувальної наради (у разі проведення);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 урахуванням результатів громадського обговорення;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 урахуванням результатів транскордонних консультацій (у разі проведення).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0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20" name="Google Shape;1420;p10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21" name="Google Shape;1421;p100"/>
          <p:cNvSpPr txBox="1"/>
          <p:nvPr/>
        </p:nvSpPr>
        <p:spPr>
          <a:xfrm>
            <a:off x="639768" y="1946603"/>
            <a:ext cx="33718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Дозвільний орган </a:t>
            </a:r>
            <a:r>
              <a:rPr b="1" i="0" lang="en-GB" sz="2400" u="none" cap="none" strike="noStrik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видає ІДД </a:t>
            </a:r>
            <a:r>
              <a:rPr b="1" i="0" lang="en-GB" sz="24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(вносить зміни до нього):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2" name="Google Shape;142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300" y="3516263"/>
            <a:ext cx="849313" cy="84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100"/>
          <p:cNvSpPr txBox="1"/>
          <p:nvPr>
            <p:ph idx="1" type="body"/>
          </p:nvPr>
        </p:nvSpPr>
        <p:spPr>
          <a:xfrm>
            <a:off x="4513800" y="5085924"/>
            <a:ext cx="6840000" cy="34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GB" sz="1600"/>
              <a:t>Під час видачі ІДД (внесення змін до нього) дозвільний орган враховує результати ОВД.</a:t>
            </a:r>
            <a:endParaRPr b="1" sz="1400"/>
          </a:p>
        </p:txBody>
      </p:sp>
      <p:pic>
        <p:nvPicPr>
          <p:cNvPr id="1424" name="Google Shape;142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286" y="5099895"/>
            <a:ext cx="523514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01"/>
          <p:cNvSpPr/>
          <p:nvPr/>
        </p:nvSpPr>
        <p:spPr>
          <a:xfrm>
            <a:off x="1001406" y="2098099"/>
            <a:ext cx="10091057" cy="72445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10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31" name="Google Shape;1431;p10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32" name="Google Shape;1432;p10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3" name="Google Shape;1433;p101"/>
          <p:cNvSpPr txBox="1"/>
          <p:nvPr/>
        </p:nvSpPr>
        <p:spPr>
          <a:xfrm>
            <a:off x="1442652" y="2167352"/>
            <a:ext cx="9208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ІДД видається протягом 30 робочих днів з дня завершення розгляду заяви про отримання ІДД (внесення змін до нього) та доданих до неї документів компетентними органами.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01"/>
          <p:cNvSpPr txBox="1"/>
          <p:nvPr>
            <p:ph idx="1" type="body"/>
          </p:nvPr>
        </p:nvSpPr>
        <p:spPr>
          <a:xfrm>
            <a:off x="1709351" y="4890177"/>
            <a:ext cx="9208564" cy="60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 sz="1400"/>
              <a:t>Вимоги до форми і змісту інтегрованого довкіллєвого дозволу затверджено постановою Кабінету Міністрів України від 15 липня 2025 р. № 884</a:t>
            </a:r>
            <a:endParaRPr/>
          </a:p>
        </p:txBody>
      </p:sp>
      <p:sp>
        <p:nvSpPr>
          <p:cNvPr id="1435" name="Google Shape;1435;p101"/>
          <p:cNvSpPr txBox="1"/>
          <p:nvPr/>
        </p:nvSpPr>
        <p:spPr>
          <a:xfrm flipH="1">
            <a:off x="1442652" y="4770872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01"/>
          <p:cNvSpPr/>
          <p:nvPr/>
        </p:nvSpPr>
        <p:spPr>
          <a:xfrm>
            <a:off x="1001406" y="4025779"/>
            <a:ext cx="10091057" cy="79555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101"/>
          <p:cNvSpPr txBox="1"/>
          <p:nvPr/>
        </p:nvSpPr>
        <p:spPr>
          <a:xfrm>
            <a:off x="1442652" y="4160292"/>
            <a:ext cx="9208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разі проведення транскордонних консультацій ІДД видається протягом 25 робочих днів з дня їх завершення.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01"/>
          <p:cNvSpPr txBox="1"/>
          <p:nvPr/>
        </p:nvSpPr>
        <p:spPr>
          <a:xfrm>
            <a:off x="533405" y="426792"/>
            <a:ext cx="7340595" cy="8081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ВИДАЧА ІДД</a:t>
            </a:r>
            <a:endParaRPr b="0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39" name="Google Shape;1439;p101"/>
          <p:cNvSpPr/>
          <p:nvPr/>
        </p:nvSpPr>
        <p:spPr>
          <a:xfrm>
            <a:off x="1001406" y="2973682"/>
            <a:ext cx="10091057" cy="900251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101"/>
          <p:cNvSpPr txBox="1"/>
          <p:nvPr/>
        </p:nvSpPr>
        <p:spPr>
          <a:xfrm>
            <a:off x="1442652" y="3042936"/>
            <a:ext cx="92085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разі розгляду питання про надання відступу ІДД видається протягом 45 робочих днів з дня завершення розгляду заяви про отримання ІДД (внесення змін до нього) та доданих до неї документів компетентними органами.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02"/>
          <p:cNvSpPr txBox="1"/>
          <p:nvPr>
            <p:ph type="title"/>
          </p:nvPr>
        </p:nvSpPr>
        <p:spPr>
          <a:xfrm>
            <a:off x="533405" y="143791"/>
            <a:ext cx="7340595" cy="1091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ВІДМОВА У ВИДАЧІ ІДД</a:t>
            </a:r>
            <a:endParaRPr b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46" name="Google Shape;1446;p10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7" name="Google Shape;1447;p102"/>
          <p:cNvSpPr txBox="1"/>
          <p:nvPr/>
        </p:nvSpPr>
        <p:spPr>
          <a:xfrm>
            <a:off x="4165602" y="1964852"/>
            <a:ext cx="7128501" cy="291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результатами розгляду заяви про отримання ІДД (внесення змін до нього) та доданих до неї документів;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результатами розгляду висновків та пропозицій компетентних органів;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результатами розгляду зауважень і пропозицій інших органів виконавчої влади, органів місцевого самоврядування (у разі подання);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 підставі протоколів узгоджувальної наради (у разі проведення);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 урахуванням результатів громадського обговорення;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 урахуванням результатів транскордонних консультацій (у разі проведення).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0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49" name="Google Shape;1449;p10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50" name="Google Shape;1450;p102"/>
          <p:cNvSpPr txBox="1"/>
          <p:nvPr/>
        </p:nvSpPr>
        <p:spPr>
          <a:xfrm>
            <a:off x="639768" y="1946603"/>
            <a:ext cx="337184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Дозвільний орган приймає рішення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про відмову у видачі ІДД </a:t>
            </a:r>
            <a:r>
              <a:rPr b="1" i="0" lang="en-GB" sz="24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(внесенні змін до нього):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02"/>
          <p:cNvSpPr txBox="1"/>
          <p:nvPr>
            <p:ph idx="1" type="body"/>
          </p:nvPr>
        </p:nvSpPr>
        <p:spPr>
          <a:xfrm>
            <a:off x="4513800" y="5085923"/>
            <a:ext cx="6840000" cy="52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GB" sz="1600"/>
              <a:t>Під час прийняття рішення про відмову у видачі ІДД (внесенні змін до нього) дозвільний орган враховує результати ОВД.</a:t>
            </a:r>
            <a:endParaRPr/>
          </a:p>
        </p:txBody>
      </p:sp>
      <p:pic>
        <p:nvPicPr>
          <p:cNvPr id="1452" name="Google Shape;145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0286" y="5099895"/>
            <a:ext cx="523514" cy="52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1981" y="4227469"/>
            <a:ext cx="779632" cy="77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03"/>
          <p:cNvSpPr/>
          <p:nvPr/>
        </p:nvSpPr>
        <p:spPr>
          <a:xfrm>
            <a:off x="6375140" y="1756324"/>
            <a:ext cx="4528788" cy="1740476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03"/>
          <p:cNvSpPr/>
          <p:nvPr/>
        </p:nvSpPr>
        <p:spPr>
          <a:xfrm>
            <a:off x="6375140" y="3978957"/>
            <a:ext cx="4528788" cy="1740475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103"/>
          <p:cNvSpPr/>
          <p:nvPr/>
        </p:nvSpPr>
        <p:spPr>
          <a:xfrm>
            <a:off x="1288074" y="3978957"/>
            <a:ext cx="4528788" cy="1740475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03"/>
          <p:cNvSpPr txBox="1"/>
          <p:nvPr>
            <p:ph type="title"/>
          </p:nvPr>
        </p:nvSpPr>
        <p:spPr>
          <a:xfrm>
            <a:off x="533405" y="365126"/>
            <a:ext cx="7340595" cy="909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ПІДСТАВИ ВІДМОВИ </a:t>
            </a:r>
            <a:r>
              <a:rPr lang="en-GB">
                <a:solidFill>
                  <a:schemeClr val="dk1"/>
                </a:solidFill>
              </a:rPr>
              <a:t>У ВИДАЧІ ІДД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2" name="Google Shape;1462;p103"/>
          <p:cNvSpPr txBox="1"/>
          <p:nvPr>
            <p:ph idx="1" type="body"/>
          </p:nvPr>
        </p:nvSpPr>
        <p:spPr>
          <a:xfrm>
            <a:off x="6609490" y="2002431"/>
            <a:ext cx="4019496" cy="124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600">
                <a:solidFill>
                  <a:schemeClr val="dk1"/>
                </a:solidFill>
              </a:rPr>
              <a:t>Заява про отримання ІДД (внесення змін до нього) та додані до неї документи, подані оператором установки, не відповідають вимогам до форми і змісту, визначеним законодавством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463" name="Google Shape;1463;p10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64" name="Google Shape;1464;p10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65" name="Google Shape;1465;p10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6" name="Google Shape;1466;p103"/>
          <p:cNvSpPr/>
          <p:nvPr/>
        </p:nvSpPr>
        <p:spPr>
          <a:xfrm>
            <a:off x="1288074" y="1756323"/>
            <a:ext cx="4528788" cy="1740475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03"/>
          <p:cNvSpPr txBox="1"/>
          <p:nvPr/>
        </p:nvSpPr>
        <p:spPr>
          <a:xfrm>
            <a:off x="1563014" y="2078311"/>
            <a:ext cx="4019496" cy="1096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Оператор установки подав неповний пакет документів, необхідних для отримання ІДД (внесення змін до нього), визначених цим Законом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03"/>
          <p:cNvSpPr txBox="1"/>
          <p:nvPr/>
        </p:nvSpPr>
        <p:spPr>
          <a:xfrm>
            <a:off x="1563014" y="4324577"/>
            <a:ext cx="4019496" cy="107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Оператор установки не надав письмової згоди з умовами інтегрованого довкіллєвого дозволу у випадках, передбачених ч.5 ст.7 Закону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03"/>
          <p:cNvSpPr txBox="1"/>
          <p:nvPr/>
        </p:nvSpPr>
        <p:spPr>
          <a:xfrm>
            <a:off x="6629786" y="4285859"/>
            <a:ext cx="4019496" cy="1153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заяві про отримання ІДД (внесення змін до нього) та доданих до неї документах, поданих оператором установки, виявлено недостовірну інформацію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04"/>
          <p:cNvSpPr/>
          <p:nvPr/>
        </p:nvSpPr>
        <p:spPr>
          <a:xfrm>
            <a:off x="4265436" y="2588303"/>
            <a:ext cx="3638354" cy="2347285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04"/>
          <p:cNvSpPr/>
          <p:nvPr/>
        </p:nvSpPr>
        <p:spPr>
          <a:xfrm>
            <a:off x="8134020" y="2588303"/>
            <a:ext cx="2873635" cy="2347285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04"/>
          <p:cNvSpPr txBox="1"/>
          <p:nvPr>
            <p:ph type="title"/>
          </p:nvPr>
        </p:nvSpPr>
        <p:spPr>
          <a:xfrm>
            <a:off x="533405" y="365126"/>
            <a:ext cx="7340595" cy="909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chemeClr val="accent2"/>
                </a:solidFill>
              </a:rPr>
              <a:t>ПІДСТАВИ ВІДМОВИ </a:t>
            </a:r>
            <a:r>
              <a:rPr lang="en-GB">
                <a:solidFill>
                  <a:schemeClr val="dk1"/>
                </a:solidFill>
              </a:rPr>
              <a:t>У ВИДАЧІ ІДД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7" name="Google Shape;1477;p104"/>
          <p:cNvSpPr txBox="1"/>
          <p:nvPr>
            <p:ph idx="1" type="body"/>
          </p:nvPr>
        </p:nvSpPr>
        <p:spPr>
          <a:xfrm>
            <a:off x="4499785" y="2834412"/>
            <a:ext cx="3229197" cy="18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600">
                <a:solidFill>
                  <a:schemeClr val="dk1"/>
                </a:solidFill>
              </a:rPr>
              <a:t>До власника установки, оператора установки або осіб, які перебувають під їхнім контролем, застосовані спеціальні економічні та інші обмежувальні заходи (санкції) відповідно до Закону України «Про санкції»</a:t>
            </a:r>
            <a:endParaRPr/>
          </a:p>
        </p:txBody>
      </p:sp>
      <p:sp>
        <p:nvSpPr>
          <p:cNvPr id="1478" name="Google Shape;1478;p10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79" name="Google Shape;1479;p10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80" name="Google Shape;1480;p10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1" name="Google Shape;1481;p104"/>
          <p:cNvSpPr/>
          <p:nvPr/>
        </p:nvSpPr>
        <p:spPr>
          <a:xfrm>
            <a:off x="1161571" y="2588305"/>
            <a:ext cx="2873635" cy="2347283"/>
          </a:xfrm>
          <a:prstGeom prst="rect">
            <a:avLst/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04"/>
          <p:cNvSpPr txBox="1"/>
          <p:nvPr/>
        </p:nvSpPr>
        <p:spPr>
          <a:xfrm>
            <a:off x="1551095" y="3086600"/>
            <a:ext cx="2094586" cy="13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Експлуатація установки не відповідає вимогам цього Закону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04"/>
          <p:cNvSpPr txBox="1"/>
          <p:nvPr/>
        </p:nvSpPr>
        <p:spPr>
          <a:xfrm>
            <a:off x="8581367" y="3350827"/>
            <a:ext cx="1978939" cy="822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Оператор установки порушив процедуру отримання ІДД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05"/>
          <p:cNvSpPr/>
          <p:nvPr/>
        </p:nvSpPr>
        <p:spPr>
          <a:xfrm>
            <a:off x="-700958" y="2141769"/>
            <a:ext cx="10860823" cy="603936"/>
          </a:xfrm>
          <a:prstGeom prst="roundRect">
            <a:avLst>
              <a:gd fmla="val 50000" name="adj"/>
            </a:avLst>
          </a:prstGeom>
          <a:solidFill>
            <a:srgbClr val="D8E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05"/>
          <p:cNvSpPr txBox="1"/>
          <p:nvPr>
            <p:ph type="title"/>
          </p:nvPr>
        </p:nvSpPr>
        <p:spPr>
          <a:xfrm>
            <a:off x="533405" y="143791"/>
            <a:ext cx="7340595" cy="1091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ІНФОРМУВАННЯ ПРО ВИДАЧУ ІДД</a:t>
            </a:r>
            <a:endParaRPr b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90" name="Google Shape;1490;p10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1" name="Google Shape;1491;p105"/>
          <p:cNvSpPr/>
          <p:nvPr/>
        </p:nvSpPr>
        <p:spPr>
          <a:xfrm>
            <a:off x="1709351" y="2938423"/>
            <a:ext cx="8450515" cy="1607694"/>
          </a:xfrm>
          <a:prstGeom prst="roundRect">
            <a:avLst>
              <a:gd fmla="val 8860" name="adj"/>
            </a:avLst>
          </a:prstGeom>
          <a:solidFill>
            <a:schemeClr val="lt1"/>
          </a:solidFill>
          <a:ln>
            <a:noFill/>
          </a:ln>
          <a:effectLst>
            <a:outerShdw blurRad="328962" sx="98628" rotWithShape="0" algn="ctr" dir="5400000" dist="50800" sy="98628">
              <a:srgbClr val="BCD5E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05"/>
          <p:cNvSpPr txBox="1"/>
          <p:nvPr/>
        </p:nvSpPr>
        <p:spPr>
          <a:xfrm>
            <a:off x="2045146" y="3031306"/>
            <a:ext cx="7471088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виданий ІДД та будь-які зміни, внесені до нього;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протокол узгоджувальної наради </a:t>
            </a: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(з письмовою згодою оператора установки з умовами ІДД - у разі надання);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звіт про громадське обговорення;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рішення про відмову у видачі ІДД (внесенні змін до нього</a:t>
            </a:r>
            <a:r>
              <a:rPr b="0" i="0" lang="en-GB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 – у разі прийняття такого рішення.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0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494" name="Google Shape;1494;p10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495" name="Google Shape;1495;p105"/>
          <p:cNvSpPr txBox="1"/>
          <p:nvPr/>
        </p:nvSpPr>
        <p:spPr>
          <a:xfrm>
            <a:off x="1709351" y="2160930"/>
            <a:ext cx="82537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Дозвільний орган інформує оператора установки про видачу ІДД через засоби Реєстру та одночасно оприлюднює у такий самий спосіб: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05"/>
          <p:cNvSpPr txBox="1"/>
          <p:nvPr/>
        </p:nvSpPr>
        <p:spPr>
          <a:xfrm>
            <a:off x="1976050" y="4681685"/>
            <a:ext cx="8183815" cy="60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0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Оператор установки забезпечує оприлюднення інформації про отримання ІДД у спосіб, передбачений ч.3 ст.6 Закону, протягом 10 робочих днів з дня отримання ІДД.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05"/>
          <p:cNvSpPr txBox="1"/>
          <p:nvPr/>
        </p:nvSpPr>
        <p:spPr>
          <a:xfrm flipH="1">
            <a:off x="1709351" y="4619530"/>
            <a:ext cx="4740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2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503" name="Google Shape;1503;p2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504" name="Google Shape;1504;p2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5" name="Google Shape;1505;p20"/>
          <p:cNvSpPr txBox="1"/>
          <p:nvPr/>
        </p:nvSpPr>
        <p:spPr>
          <a:xfrm>
            <a:off x="5211575" y="2815037"/>
            <a:ext cx="1783603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ФОРМА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ЗВОРОТНОГО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ЗВ’ЯЗКУ: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0"/>
          <p:cNvSpPr txBox="1"/>
          <p:nvPr/>
        </p:nvSpPr>
        <p:spPr>
          <a:xfrm>
            <a:off x="2754060" y="2676518"/>
            <a:ext cx="27038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Q&amp;A </a:t>
            </a:r>
            <a:r>
              <a:rPr b="0" i="0" lang="en-GB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b="0" i="0" sz="6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7" name="Google Shape;1507;p20"/>
          <p:cNvPicPr preferRelativeResize="0"/>
          <p:nvPr/>
        </p:nvPicPr>
        <p:blipFill rotWithShape="1">
          <a:blip r:embed="rId3">
            <a:alphaModFix/>
          </a:blip>
          <a:srcRect b="7410" l="6100" r="6151" t="7517"/>
          <a:stretch/>
        </p:blipFill>
        <p:spPr>
          <a:xfrm>
            <a:off x="6995178" y="2415477"/>
            <a:ext cx="1586133" cy="153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/>
          <p:nvPr/>
        </p:nvSpPr>
        <p:spPr>
          <a:xfrm>
            <a:off x="0" y="1262913"/>
            <a:ext cx="6096000" cy="49769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4"/>
          <p:cNvSpPr txBox="1"/>
          <p:nvPr>
            <p:ph type="title"/>
          </p:nvPr>
        </p:nvSpPr>
        <p:spPr>
          <a:xfrm>
            <a:off x="309678" y="1286827"/>
            <a:ext cx="5406831" cy="4555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ЧИННЕ РЕГУЛЮВАННЯ </a:t>
            </a:r>
            <a:br>
              <a:rPr b="1" lang="en-GB" sz="16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GB" sz="16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ПРОМИСЛОВИХ УСТАНОВОК В УКРАЇНІ</a:t>
            </a:r>
            <a:endParaRPr/>
          </a:p>
        </p:txBody>
      </p:sp>
      <p:sp>
        <p:nvSpPr>
          <p:cNvPr id="432" name="Google Shape;432;p1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14"/>
          <p:cNvSpPr/>
          <p:nvPr/>
        </p:nvSpPr>
        <p:spPr>
          <a:xfrm>
            <a:off x="6524541" y="3072228"/>
            <a:ext cx="5369904" cy="85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4"/>
          <p:cNvSpPr/>
          <p:nvPr/>
        </p:nvSpPr>
        <p:spPr>
          <a:xfrm>
            <a:off x="6467198" y="2164365"/>
            <a:ext cx="5429147" cy="576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4"/>
          <p:cNvSpPr/>
          <p:nvPr/>
        </p:nvSpPr>
        <p:spPr>
          <a:xfrm>
            <a:off x="6540434" y="5140737"/>
            <a:ext cx="5353483" cy="576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6467198" y="4196952"/>
            <a:ext cx="5429147" cy="6724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4"/>
          <p:cNvSpPr txBox="1"/>
          <p:nvPr/>
        </p:nvSpPr>
        <p:spPr>
          <a:xfrm>
            <a:off x="6882060" y="2184247"/>
            <a:ext cx="4636839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Нова дозвільна процедура: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ІНТЕГРОВАНИЙ ДОЗВІЛ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4"/>
          <p:cNvSpPr txBox="1"/>
          <p:nvPr/>
        </p:nvSpPr>
        <p:spPr>
          <a:xfrm>
            <a:off x="6987551" y="5261855"/>
            <a:ext cx="4900503" cy="322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BREFs/BAT: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представлення в українське законодавство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4"/>
          <p:cNvSpPr txBox="1"/>
          <p:nvPr/>
        </p:nvSpPr>
        <p:spPr>
          <a:xfrm>
            <a:off x="6911717" y="4252778"/>
            <a:ext cx="4976337" cy="55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ЗВІТНІСТЬ ТА МОНІТОРИНГ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дотримання умов інтегрованого дозволу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4"/>
          <p:cNvSpPr txBox="1"/>
          <p:nvPr/>
        </p:nvSpPr>
        <p:spPr>
          <a:xfrm>
            <a:off x="6883475" y="3129809"/>
            <a:ext cx="5004579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ПРОЗОРА ТА ЗРУЧНА ДЛЯ КОРИСТУВАЧА ЕЛЕКТРОННА СИСТЕМА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видачі інтегрованого дозволу та комунікації із зацікавленими сторонами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4"/>
          <p:cNvSpPr/>
          <p:nvPr/>
        </p:nvSpPr>
        <p:spPr>
          <a:xfrm>
            <a:off x="6301246" y="2004984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4"/>
          <p:cNvSpPr/>
          <p:nvPr/>
        </p:nvSpPr>
        <p:spPr>
          <a:xfrm>
            <a:off x="6300146" y="2866269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4"/>
          <p:cNvSpPr/>
          <p:nvPr/>
        </p:nvSpPr>
        <p:spPr>
          <a:xfrm>
            <a:off x="6301246" y="4056287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4"/>
          <p:cNvSpPr/>
          <p:nvPr/>
        </p:nvSpPr>
        <p:spPr>
          <a:xfrm>
            <a:off x="6300146" y="5000071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pboard Checked outline" id="445" name="Google Shape;4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1967" y="2070562"/>
            <a:ext cx="372984" cy="37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6174" y="2927008"/>
            <a:ext cx="363560" cy="3615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7" name="Google Shape;447;p14"/>
          <p:cNvGraphicFramePr/>
          <p:nvPr/>
        </p:nvGraphicFramePr>
        <p:xfrm>
          <a:off x="6384893" y="5091590"/>
          <a:ext cx="368760" cy="339173"/>
        </p:xfrm>
        <a:graphic>
          <a:graphicData uri="http://schemas.openxmlformats.org/presentationml/2006/ole">
            <mc:AlternateContent>
              <mc:Choice Requires="v">
                <p:oleObj r:id="rId6" imgH="339173" imgW="368760" progId="CorelDraw.Graphic.23" spid="_x0000_s1">
                  <p:embed/>
                </p:oleObj>
              </mc:Choice>
              <mc:Fallback>
                <p:oleObj r:id="rId7" imgH="339173" imgW="368760" progId="CorelDraw.Graphic.23">
                  <p:embed/>
                  <p:pic>
                    <p:nvPicPr>
                      <p:cNvPr id="447" name="Google Shape;447;p14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384893" y="5091590"/>
                        <a:ext cx="368760" cy="339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" name="Google Shape;448;p14"/>
          <p:cNvGraphicFramePr/>
          <p:nvPr/>
        </p:nvGraphicFramePr>
        <p:xfrm>
          <a:off x="6400310" y="4152173"/>
          <a:ext cx="334641" cy="336222"/>
        </p:xfrm>
        <a:graphic>
          <a:graphicData uri="http://schemas.openxmlformats.org/presentationml/2006/ole">
            <mc:AlternateContent>
              <mc:Choice Requires="v">
                <p:oleObj r:id="rId9" imgH="336222" imgW="334641" progId="CorelDraw.Graphic.23" spid="_x0000_s2">
                  <p:embed/>
                </p:oleObj>
              </mc:Choice>
              <mc:Fallback>
                <p:oleObj r:id="rId10" imgH="336222" imgW="334641" progId="CorelDraw.Graphic.23">
                  <p:embed/>
                  <p:pic>
                    <p:nvPicPr>
                      <p:cNvPr id="448" name="Google Shape;448;p14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400310" y="4152173"/>
                        <a:ext cx="334641" cy="336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" name="Google Shape;449;p1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450" name="Google Shape;450;p1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6300146" y="1283457"/>
            <a:ext cx="5421955" cy="6724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НОВІ ЕЛЕМЕНТИ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ДИРЕКТИВИ 2010/75/ЄС в українському законодавстві</a:t>
            </a:r>
            <a:endParaRPr b="1" i="0" sz="1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518947" y="2860644"/>
            <a:ext cx="5349488" cy="5939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461607" y="1999797"/>
            <a:ext cx="5406830" cy="5765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4"/>
          <p:cNvSpPr/>
          <p:nvPr/>
        </p:nvSpPr>
        <p:spPr>
          <a:xfrm>
            <a:off x="469899" y="3673179"/>
            <a:ext cx="5406830" cy="6724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4"/>
          <p:cNvSpPr txBox="1"/>
          <p:nvPr/>
        </p:nvSpPr>
        <p:spPr>
          <a:xfrm>
            <a:off x="876468" y="2028915"/>
            <a:ext cx="499196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ДОЗВІЛ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викиди забруднюючих речовин в атмосферне повітря стаціонарними джерелами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4"/>
          <p:cNvSpPr txBox="1"/>
          <p:nvPr/>
        </p:nvSpPr>
        <p:spPr>
          <a:xfrm>
            <a:off x="914417" y="3729005"/>
            <a:ext cx="4962310" cy="55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ДОЗВІЛ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СПЕЦІАЛЬНЕ ВОДОКОРИСТУВАННЯ (підземні та поверхневі води)</a:t>
            </a:r>
            <a:endParaRPr/>
          </a:p>
        </p:txBody>
      </p:sp>
      <p:sp>
        <p:nvSpPr>
          <p:cNvPr id="457" name="Google Shape;457;p14"/>
          <p:cNvSpPr txBox="1"/>
          <p:nvPr/>
        </p:nvSpPr>
        <p:spPr>
          <a:xfrm>
            <a:off x="877881" y="2899753"/>
            <a:ext cx="49905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ДОЗВІЛ НА УПРАВЛІННЯ ВІДХОДАМИ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458" name="Google Shape;458;p14"/>
          <p:cNvSpPr/>
          <p:nvPr/>
        </p:nvSpPr>
        <p:spPr>
          <a:xfrm>
            <a:off x="295654" y="1840416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294552" y="2654685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303946" y="3532514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555708" y="5361388"/>
            <a:ext cx="5333593" cy="5765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4"/>
          <p:cNvSpPr txBox="1"/>
          <p:nvPr/>
        </p:nvSpPr>
        <p:spPr>
          <a:xfrm>
            <a:off x="1009216" y="5373855"/>
            <a:ext cx="488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/>
              <a:t>ІНТЕГРОВАНИЙ ДОВКІЛЛЄВИЙ ДОЗВІЛ</a:t>
            </a:r>
            <a:endParaRPr/>
          </a:p>
        </p:txBody>
      </p:sp>
      <p:pic>
        <p:nvPicPr>
          <p:cNvPr id="463" name="Google Shape;463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8244" y="1942785"/>
            <a:ext cx="331982" cy="33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2006" y="2732554"/>
            <a:ext cx="331982" cy="33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4264" y="3610798"/>
            <a:ext cx="331982" cy="33198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4"/>
          <p:cNvSpPr/>
          <p:nvPr/>
        </p:nvSpPr>
        <p:spPr>
          <a:xfrm>
            <a:off x="3083350" y="4626750"/>
            <a:ext cx="215700" cy="372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379a70a193b_0_163"/>
          <p:cNvSpPr txBox="1"/>
          <p:nvPr>
            <p:ph type="ctrTitle"/>
          </p:nvPr>
        </p:nvSpPr>
        <p:spPr>
          <a:xfrm>
            <a:off x="741390" y="2645227"/>
            <a:ext cx="84660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/>
              <a:t>Демонстрація Реєстру інтегрованих довкіллєвих дозволів</a:t>
            </a:r>
            <a:endParaRPr/>
          </a:p>
        </p:txBody>
      </p:sp>
      <p:pic>
        <p:nvPicPr>
          <p:cNvPr id="1513" name="Google Shape;1513;g379a70a193b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123" y="5578506"/>
            <a:ext cx="1612179" cy="454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14" name="Google Shape;1514;g379a70a193b_0_163"/>
          <p:cNvSpPr txBox="1"/>
          <p:nvPr>
            <p:ph idx="1" type="subTitle"/>
          </p:nvPr>
        </p:nvSpPr>
        <p:spPr>
          <a:xfrm>
            <a:off x="741389" y="4460631"/>
            <a:ext cx="664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Степан Прокоп’єв,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ІТ компанії-розробника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5" name="Google Shape;1515;g379a70a193b_0_163" title="BMUKN+IKI+GIZ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00" y="5278825"/>
            <a:ext cx="6379023" cy="15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79a70a193b_0_326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1521" name="Google Shape;1521;g379a70a193b_0_326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522" name="Google Shape;1522;g379a70a193b_0_326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3" name="Google Shape;1523;g379a70a193b_0_326"/>
          <p:cNvSpPr txBox="1"/>
          <p:nvPr/>
        </p:nvSpPr>
        <p:spPr>
          <a:xfrm>
            <a:off x="5211575" y="2815037"/>
            <a:ext cx="178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ФОРМА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ЗВОРОТНОГО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ЗВ’ЯЗКУ: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g379a70a193b_0_326"/>
          <p:cNvSpPr txBox="1"/>
          <p:nvPr/>
        </p:nvSpPr>
        <p:spPr>
          <a:xfrm>
            <a:off x="2754060" y="2676518"/>
            <a:ext cx="2703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Q&amp;A </a:t>
            </a:r>
            <a:r>
              <a:rPr b="0" i="0" lang="en-GB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b="0" i="0" sz="6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5" name="Google Shape;1525;g379a70a193b_0_326"/>
          <p:cNvPicPr preferRelativeResize="0"/>
          <p:nvPr/>
        </p:nvPicPr>
        <p:blipFill rotWithShape="1">
          <a:blip r:embed="rId3">
            <a:alphaModFix/>
          </a:blip>
          <a:srcRect b="7409" l="6098" r="6151" t="7520"/>
          <a:stretch/>
        </p:blipFill>
        <p:spPr>
          <a:xfrm>
            <a:off x="6995178" y="2415477"/>
            <a:ext cx="1586135" cy="153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5"/>
          <p:cNvSpPr txBox="1"/>
          <p:nvPr>
            <p:ph type="title"/>
          </p:nvPr>
        </p:nvSpPr>
        <p:spPr>
          <a:xfrm>
            <a:off x="533405" y="365125"/>
            <a:ext cx="7340595" cy="9061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ЩО ТАКЕ </a:t>
            </a:r>
            <a:r>
              <a:rPr lang="en-GB">
                <a:solidFill>
                  <a:schemeClr val="accent2"/>
                </a:solidFill>
              </a:rPr>
              <a:t>BREF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2" name="Google Shape;472;p1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02.09.2025</a:t>
            </a:r>
            <a:endParaRPr/>
          </a:p>
        </p:txBody>
      </p:sp>
      <p:sp>
        <p:nvSpPr>
          <p:cNvPr id="473" name="Google Shape;473;p1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474" name="Google Shape;474;p1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5" name="Google Shape;475;p15"/>
          <p:cNvPicPr preferRelativeResize="0"/>
          <p:nvPr/>
        </p:nvPicPr>
        <p:blipFill rotWithShape="1">
          <a:blip r:embed="rId3">
            <a:alphaModFix/>
          </a:blip>
          <a:srcRect b="10535" l="34804" r="20894" t="27263"/>
          <a:stretch/>
        </p:blipFill>
        <p:spPr>
          <a:xfrm>
            <a:off x="6770119" y="1562407"/>
            <a:ext cx="5199449" cy="4562717"/>
          </a:xfrm>
          <a:prstGeom prst="round2DiagRect">
            <a:avLst>
              <a:gd fmla="val 8819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6" name="Google Shape;476;p15"/>
          <p:cNvSpPr txBox="1"/>
          <p:nvPr/>
        </p:nvSpPr>
        <p:spPr>
          <a:xfrm>
            <a:off x="470227" y="5286025"/>
            <a:ext cx="5468525" cy="706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*Перші BREF були створені відповідно до </a:t>
            </a:r>
            <a:r>
              <a:rPr b="1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Директиви 2008/1/EC</a:t>
            </a: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яка кодифікувала правила дозволу на промислові установки, як викладено в </a:t>
            </a:r>
            <a:r>
              <a:rPr b="1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Директиві 96/61/EC </a:t>
            </a: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 комплексне запобігання та контроль забруднення (IPPC). 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5"/>
          <p:cNvSpPr txBox="1"/>
          <p:nvPr/>
        </p:nvSpPr>
        <p:spPr>
          <a:xfrm>
            <a:off x="407051" y="3156385"/>
            <a:ext cx="568894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 Document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довідковий референтний документ з найкращих доступних технологій та методів управління, опублікований у відкритих джерелах, отриманий в результаті серії обмінів інформацією між різними зацікавленими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сторонами, включаючи регулюючий орган, промисловість, науковців та екологічні неурядові організації.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5"/>
          <p:cNvSpPr txBox="1"/>
          <p:nvPr/>
        </p:nvSpPr>
        <p:spPr>
          <a:xfrm>
            <a:off x="407051" y="1525849"/>
            <a:ext cx="559487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BREF 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GB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Best Available Techniques (BAT) Reference Document) 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5" y="2429299"/>
            <a:ext cx="527200" cy="5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IZ Ukraine EN">
  <a:themeElements>
    <a:clrScheme name="GIZ UA">
      <a:dk1>
        <a:srgbClr val="000000"/>
      </a:dk1>
      <a:lt1>
        <a:srgbClr val="FFFFFF"/>
      </a:lt1>
      <a:dk2>
        <a:srgbClr val="006CD2"/>
      </a:dk2>
      <a:lt2>
        <a:srgbClr val="FFDD00"/>
      </a:lt2>
      <a:accent1>
        <a:srgbClr val="80B5E8"/>
      </a:accent1>
      <a:accent2>
        <a:srgbClr val="006CD2"/>
      </a:accent2>
      <a:accent3>
        <a:srgbClr val="FFDD00"/>
      </a:accent3>
      <a:accent4>
        <a:srgbClr val="006CD2"/>
      </a:accent4>
      <a:accent5>
        <a:srgbClr val="E2EDF7"/>
      </a:accent5>
      <a:accent6>
        <a:srgbClr val="BFBFB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IZ Ukraine EN">
  <a:themeElements>
    <a:clrScheme name="GIZ UA">
      <a:dk1>
        <a:srgbClr val="000000"/>
      </a:dk1>
      <a:lt1>
        <a:srgbClr val="FFFFFF"/>
      </a:lt1>
      <a:dk2>
        <a:srgbClr val="006CD2"/>
      </a:dk2>
      <a:lt2>
        <a:srgbClr val="FFDD00"/>
      </a:lt2>
      <a:accent1>
        <a:srgbClr val="80B5E8"/>
      </a:accent1>
      <a:accent2>
        <a:srgbClr val="006CD2"/>
      </a:accent2>
      <a:accent3>
        <a:srgbClr val="FFDD00"/>
      </a:accent3>
      <a:accent4>
        <a:srgbClr val="006CD2"/>
      </a:accent4>
      <a:accent5>
        <a:srgbClr val="E2EDF7"/>
      </a:accent5>
      <a:accent6>
        <a:srgbClr val="BFBFB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2025-06-16T09:12:24Z</dcterms:created>
  <dc:creator>Vidsota, Alona GIZ UA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0x010100B26882857273BF46A2A0979F73005E8400857C3CCBC01C3142B4DDC4961F2A1C12</vt:lpwstr>
  </property>
  <property fmtid="{D5CDD505-2E9C-101B-9397-08002B2CF9AE}" pid="3" name="_dlc_DocIdItemGuid">
    <vt:lpwstr>d9b7f649-5988-446b-80b0-94d59a006fe5</vt:lpwstr>
  </property>
  <property fmtid="{D5CDD505-2E9C-101B-9397-08002B2CF9AE}" pid="4" name="RelatedOrganisations">
    <vt:lpwstr/>
  </property>
  <property fmtid="{D5CDD505-2E9C-101B-9397-08002B2CF9AE}" pid="5" name="RelatedAdditionalKeywords">
    <vt:lpwstr/>
  </property>
  <property fmtid="{D5CDD505-2E9C-101B-9397-08002B2CF9AE}" pid="6" name="RelatedRegions">
    <vt:lpwstr/>
  </property>
  <property fmtid="{D5CDD505-2E9C-101B-9397-08002B2CF9AE}" pid="7" name="RelatedSectorNetworks">
    <vt:lpwstr/>
  </property>
  <property fmtid="{D5CDD505-2E9C-101B-9397-08002B2CF9AE}" pid="8" name="RelatedTopics">
    <vt:lpwstr/>
  </property>
</Properties>
</file>