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oleObject" PartName="/ppt/embeddings/oleObject3.bin"/>
  <Override ContentType="application/vnd.openxmlformats-officedocument.oleObject" PartName="/ppt/embeddings/oleObject6.bin"/>
  <Override ContentType="application/vnd.openxmlformats-officedocument.oleObject" PartName="/ppt/embeddings/oleObject5.bin"/>
  <Override ContentType="application/vnd.openxmlformats-officedocument.oleObject" PartName="/ppt/embeddings/oleObject4.bin"/>
  <Override ContentType="application/vnd.openxmlformats-officedocument.oleObject" PartName="/ppt/embeddings/oleObject7.bin"/>
  <Override ContentType="application/vnd.openxmlformats-officedocument.oleObject" PartName="/ppt/embeddings/oleObject2.bin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</p:sldIdLst>
  <p:sldSz cy="6858000" cx="12192000"/>
  <p:notesSz cx="6858000" cy="9144000"/>
  <p:embeddedFontLst>
    <p:embeddedFont>
      <p:font typeface="Montserrat Medium"/>
      <p:regular r:id="rId117"/>
      <p:bold r:id="rId118"/>
      <p:italic r:id="rId119"/>
      <p:boldItalic r:id="rId120"/>
    </p:embeddedFont>
    <p:embeddedFont>
      <p:font typeface="Arial Black"/>
      <p:regular r:id="rId121"/>
    </p:embeddedFont>
    <p:embeddedFont>
      <p:font typeface="Montserrat ExtraBold"/>
      <p:bold r:id="rId122"/>
      <p:boldItalic r:id="rId1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24" roundtripDataSignature="AMtx7mjTKPNRjIz1v1Ey3BNqQ0ThrepS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121" Type="http://schemas.openxmlformats.org/officeDocument/2006/relationships/font" Target="fonts/ArialBlack-regular.fntdata"/><Relationship Id="rId25" Type="http://schemas.openxmlformats.org/officeDocument/2006/relationships/slide" Target="slides/slide20.xml"/><Relationship Id="rId120" Type="http://schemas.openxmlformats.org/officeDocument/2006/relationships/font" Target="fonts/MontserratMedium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24" Type="http://customschemas.google.com/relationships/presentationmetadata" Target="metadata"/><Relationship Id="rId123" Type="http://schemas.openxmlformats.org/officeDocument/2006/relationships/font" Target="fonts/MontserratExtraBold-boldItalic.fntdata"/><Relationship Id="rId122" Type="http://schemas.openxmlformats.org/officeDocument/2006/relationships/font" Target="fonts/MontserratExtraBold-bold.fntdata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font" Target="fonts/MontserratMedium-bold.fntdata"/><Relationship Id="rId117" Type="http://schemas.openxmlformats.org/officeDocument/2006/relationships/font" Target="fonts/MontserratMedium-regular.fntdata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font" Target="fonts/MontserratMedium-italic.fntdata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80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90.png"/><Relationship Id="rId3" Type="http://schemas.openxmlformats.org/officeDocument/2006/relationships/image" Target="../media/image79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8" name="Google Shape;30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0" name="Google Shape;46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9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1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41" name="Google Shape;1841;p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8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60" name="Google Shape;1860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6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p1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68" name="Google Shape;1868;p1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4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p1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76" name="Google Shape;1876;p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2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p1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4" name="Google Shape;1894;p1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2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Google Shape;1903;p1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04" name="Google Shape;1904;p1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5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p1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17" name="Google Shape;1917;p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7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p1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29" name="Google Shape;1929;p1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0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1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42" name="Google Shape;1942;p1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0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Google Shape;195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52" name="Google Shape;195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7" name="Google Shape;47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0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379a61e77de_0_15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62" name="Google Shape;1962;g379a61e77de_0_15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8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" name="Google Shape;1969;g379a61e77de_0_15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70" name="Google Shape;1970;g379a61e77de_0_15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6" name="Google Shape;49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9" name="Google Shape;519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7" name="Google Shape;537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8" name="Google Shape;538;p5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4" name="Google Shape;57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4" name="Google Shape;594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0" name="Google Shape;62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8" name="Google Shape;658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8" name="Google Shape;678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6" name="Google Shape;31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379a61e77d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6" name="Google Shape;686;g379a61e77d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379a61e77de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4" name="Google Shape;694;g379a61e77de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2" name="Google Shape;70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0" name="Google Shape;710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0" name="Google Shape;72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6" name="Google Shape;736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3780d40b02b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6" name="Google Shape;756;g3780d40b02b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1" name="Google Shape;811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3" name="Google Shape;823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5" name="Google Shape;83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7" name="Google Shape;32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5" name="Google Shape;85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5" name="Google Shape;875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8" name="Google Shape;888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8" name="Google Shape;908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6" name="Google Shape;916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4" name="Google Shape;924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3" name="Google Shape;933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6" name="Google Shape;946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7" name="Google Shape;957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0" name="Google Shape;97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3" name="Google Shape;34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5" name="Google Shape;985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379a61e77de_0_1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g379a61e77de_0_1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379a61e77de_0_3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0" name="Google Shape;1010;g379a61e77de_0_3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379a61e77de_0_4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7" name="Google Shape;1037;g379a61e77de_0_4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379a61e77de_0_6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9" name="Google Shape;1049;g379a61e77de_0_6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379a61e77de_0_7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Google Shape;1062;g379a61e77de_0_7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379a61e77de_0_9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5" name="Google Shape;1075;g379a61e77de_0_9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379a61e77de_0_11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6" name="Google Shape;1096;g379a61e77de_0_1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379a61e77de_0_12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1" name="Google Shape;1111;g379a61e77de_0_12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379a61e77de_0_14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4" name="Google Shape;1124;g379a61e77de_0_14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3" name="Google Shape;36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379a61e77de_0_14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4" name="Google Shape;1134;g379a61e77de_0_14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6" name="Google Shape;1146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4" name="Google Shape;1154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62" name="Google Shape;1162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2" name="Google Shape;1172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3" name="Google Shape;1193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05" name="Google Shape;1205;p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25" name="Google Shape;1225;p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41" name="Google Shape;1241;p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7" name="Google Shape;1257;p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3" name="Google Shape;37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1" name="Google Shape;1271;p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9" name="Google Shape;1289;p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03" name="Google Shape;1303;p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7" name="Google Shape;1317;p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1" name="Google Shape;1331;p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1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9" name="Google Shape;1339;p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7" name="Google Shape;1347;p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8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7" name="Google Shape;1357;p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9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5" name="Google Shape;1375;p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9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5" name="Google Shape;1385;p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4" name="Google Shape;38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9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1" name="Google Shape;1401;p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9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1" name="Google Shape;1411;p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0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9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2" name="Google Shape;1422;p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5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7" name="Google Shape;143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9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8" name="Google Shape;1448;p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9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67" name="Google Shape;1467;p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5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9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7" name="Google Shape;1477;p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9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97" name="Google Shape;1497;p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5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10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07" name="Google Shape;1507;p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10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0" name="Google Shape;1520;p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7" name="Google Shape;39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4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10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6" name="Google Shape;1536;p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7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p10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9" name="Google Shape;1549;p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10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5" name="Google Shape;1565;p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7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p10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9" name="Google Shape;1579;p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3" name="Google Shape;1593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9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1" name="Google Shape;1601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10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9" name="Google Shape;1609;p1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0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20" name="Google Shape;1620;p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1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3" name="Google Shape;1633;p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1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7" name="Google Shape;1647;p1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7" name="Google Shape;44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6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p1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8" name="Google Shape;1678;p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0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1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02" name="Google Shape;1702;p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0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2" name="Google Shape;1722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4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1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6" name="Google Shape;1736;p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7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1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49" name="Google Shape;1749;p1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8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p1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0" name="Google Shape;1760;p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2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Google Shape;1773;p1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74" name="Google Shape;1774;p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2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p1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94" name="Google Shape;1794;p1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6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1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08" name="Google Shape;1808;p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5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p1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7" name="Google Shape;1827;p1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2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hyperlink" Target="http://www.giz.de/ukraine" TargetMode="External"/><Relationship Id="rId4" Type="http://schemas.openxmlformats.org/officeDocument/2006/relationships/hyperlink" Target="http://www.facebook.com/gizukraine" TargetMode="External"/><Relationship Id="rId5" Type="http://schemas.openxmlformats.org/officeDocument/2006/relationships/image" Target="../media/image1.png"/><Relationship Id="rId6" Type="http://schemas.openxmlformats.org/officeDocument/2006/relationships/hyperlink" Target="http://www.linkedin.com/company/giz-ukraine" TargetMode="External"/><Relationship Id="rId7" Type="http://schemas.openxmlformats.org/officeDocument/2006/relationships/image" Target="../media/image2.png"/><Relationship Id="rId8" Type="http://schemas.openxmlformats.org/officeDocument/2006/relationships/image" Target="../media/image1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hyperlink" Target="http://www.giz.de/ukraine" TargetMode="External"/><Relationship Id="rId4" Type="http://schemas.openxmlformats.org/officeDocument/2006/relationships/hyperlink" Target="http://www.facebook.com/gizukraine" TargetMode="External"/><Relationship Id="rId5" Type="http://schemas.openxmlformats.org/officeDocument/2006/relationships/image" Target="../media/image1.png"/><Relationship Id="rId6" Type="http://schemas.openxmlformats.org/officeDocument/2006/relationships/hyperlink" Target="http://www.linkedin.com/company/giz-ukraine" TargetMode="External"/><Relationship Id="rId7" Type="http://schemas.openxmlformats.org/officeDocument/2006/relationships/image" Target="../media/image2.png"/><Relationship Id="rId8" Type="http://schemas.openxmlformats.org/officeDocument/2006/relationships/image" Target="../media/image1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Energy Cluster " showMasterSp="0">
  <p:cSld name="Title - Energy Cluster 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8513" y="158787"/>
            <a:ext cx="11884736" cy="501596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3"/>
          <p:cNvSpPr txBox="1"/>
          <p:nvPr>
            <p:ph type="ctrTitle"/>
          </p:nvPr>
        </p:nvSpPr>
        <p:spPr>
          <a:xfrm>
            <a:off x="876300" y="2645227"/>
            <a:ext cx="8331200" cy="87619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 sz="32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3"/>
          <p:cNvSpPr txBox="1"/>
          <p:nvPr>
            <p:ph idx="1" type="subTitle"/>
          </p:nvPr>
        </p:nvSpPr>
        <p:spPr>
          <a:xfrm>
            <a:off x="876300" y="3631385"/>
            <a:ext cx="4680000" cy="55734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3"/>
          <p:cNvSpPr/>
          <p:nvPr/>
        </p:nvSpPr>
        <p:spPr>
          <a:xfrm>
            <a:off x="7154690" y="4888930"/>
            <a:ext cx="4878559" cy="295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300" y="5506417"/>
            <a:ext cx="3022401" cy="78397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3"/>
          <p:cNvSpPr txBox="1"/>
          <p:nvPr>
            <p:ph idx="2" type="body"/>
          </p:nvPr>
        </p:nvSpPr>
        <p:spPr>
          <a:xfrm>
            <a:off x="5751500" y="3631385"/>
            <a:ext cx="3456000" cy="557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7" name="Google Shape;2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59852" y="520105"/>
            <a:ext cx="1522012" cy="1516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GIZ Ukraine" showMasterSp="0">
  <p:cSld name="Title - GIZ Ukraine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8513" y="158787"/>
            <a:ext cx="11884736" cy="501596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44"/>
          <p:cNvSpPr txBox="1"/>
          <p:nvPr>
            <p:ph type="ctrTitle"/>
          </p:nvPr>
        </p:nvSpPr>
        <p:spPr>
          <a:xfrm>
            <a:off x="876300" y="2645227"/>
            <a:ext cx="8331200" cy="87619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 sz="32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44"/>
          <p:cNvSpPr txBox="1"/>
          <p:nvPr>
            <p:ph idx="1" type="subTitle"/>
          </p:nvPr>
        </p:nvSpPr>
        <p:spPr>
          <a:xfrm>
            <a:off x="876300" y="3631385"/>
            <a:ext cx="4680000" cy="55734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44"/>
          <p:cNvSpPr/>
          <p:nvPr/>
        </p:nvSpPr>
        <p:spPr>
          <a:xfrm>
            <a:off x="7154690" y="4888930"/>
            <a:ext cx="4878559" cy="295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300" y="5506417"/>
            <a:ext cx="3022401" cy="78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44"/>
          <p:cNvSpPr txBox="1"/>
          <p:nvPr>
            <p:ph idx="2" type="body"/>
          </p:nvPr>
        </p:nvSpPr>
        <p:spPr>
          <a:xfrm>
            <a:off x="5751500" y="3631385"/>
            <a:ext cx="3456000" cy="557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white circle with blue and yellow text&#10;&#10;Description automatically generated" id="140" name="Google Shape;140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52000" y="522000"/>
            <a:ext cx="1692187" cy="1686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SDG Cluster" showMasterSp="0">
  <p:cSld name="Title - SDG Cluster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8513" y="158787"/>
            <a:ext cx="11884736" cy="501596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5"/>
          <p:cNvSpPr txBox="1"/>
          <p:nvPr>
            <p:ph type="ctrTitle"/>
          </p:nvPr>
        </p:nvSpPr>
        <p:spPr>
          <a:xfrm>
            <a:off x="876300" y="2645227"/>
            <a:ext cx="8331200" cy="87619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 sz="32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45"/>
          <p:cNvSpPr txBox="1"/>
          <p:nvPr>
            <p:ph idx="1" type="subTitle"/>
          </p:nvPr>
        </p:nvSpPr>
        <p:spPr>
          <a:xfrm>
            <a:off x="876300" y="3631385"/>
            <a:ext cx="4680000" cy="55734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45"/>
          <p:cNvSpPr/>
          <p:nvPr/>
        </p:nvSpPr>
        <p:spPr>
          <a:xfrm>
            <a:off x="7154690" y="4888930"/>
            <a:ext cx="4878559" cy="295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300" y="5506417"/>
            <a:ext cx="3022401" cy="78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45"/>
          <p:cNvSpPr txBox="1"/>
          <p:nvPr>
            <p:ph idx="2" type="body"/>
          </p:nvPr>
        </p:nvSpPr>
        <p:spPr>
          <a:xfrm>
            <a:off x="5751500" y="3631385"/>
            <a:ext cx="3456000" cy="557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48" name="Google Shape;148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59852" y="520105"/>
            <a:ext cx="1522012" cy="1516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RS Cluster " showMasterSp="0">
  <p:cSld name="Title - RS Cluster 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8513" y="158787"/>
            <a:ext cx="11884736" cy="501596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6"/>
          <p:cNvSpPr txBox="1"/>
          <p:nvPr>
            <p:ph type="ctrTitle"/>
          </p:nvPr>
        </p:nvSpPr>
        <p:spPr>
          <a:xfrm>
            <a:off x="876300" y="2645227"/>
            <a:ext cx="8331200" cy="87619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 sz="32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46"/>
          <p:cNvSpPr txBox="1"/>
          <p:nvPr>
            <p:ph idx="1" type="subTitle"/>
          </p:nvPr>
        </p:nvSpPr>
        <p:spPr>
          <a:xfrm>
            <a:off x="876300" y="3631385"/>
            <a:ext cx="4680000" cy="55734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p46"/>
          <p:cNvSpPr/>
          <p:nvPr/>
        </p:nvSpPr>
        <p:spPr>
          <a:xfrm>
            <a:off x="7154690" y="4888930"/>
            <a:ext cx="4878559" cy="295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300" y="5506417"/>
            <a:ext cx="3022401" cy="78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46"/>
          <p:cNvSpPr txBox="1"/>
          <p:nvPr>
            <p:ph idx="2" type="body"/>
          </p:nvPr>
        </p:nvSpPr>
        <p:spPr>
          <a:xfrm>
            <a:off x="5751500" y="3631385"/>
            <a:ext cx="3456000" cy="557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56" name="Google Shape;156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59852" y="520105"/>
            <a:ext cx="1522012" cy="1516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LG Cluster" showMasterSp="0">
  <p:cSld name="Title - MLG Cluster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8513" y="158787"/>
            <a:ext cx="11884736" cy="5015968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7"/>
          <p:cNvSpPr txBox="1"/>
          <p:nvPr>
            <p:ph type="ctrTitle"/>
          </p:nvPr>
        </p:nvSpPr>
        <p:spPr>
          <a:xfrm>
            <a:off x="876300" y="2645227"/>
            <a:ext cx="8331200" cy="87619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 sz="32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47"/>
          <p:cNvSpPr txBox="1"/>
          <p:nvPr>
            <p:ph idx="1" type="subTitle"/>
          </p:nvPr>
        </p:nvSpPr>
        <p:spPr>
          <a:xfrm>
            <a:off x="876300" y="3631385"/>
            <a:ext cx="4680000" cy="55734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47"/>
          <p:cNvSpPr/>
          <p:nvPr/>
        </p:nvSpPr>
        <p:spPr>
          <a:xfrm>
            <a:off x="7154690" y="4888930"/>
            <a:ext cx="4878559" cy="295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300" y="5506417"/>
            <a:ext cx="3022401" cy="78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47"/>
          <p:cNvSpPr txBox="1"/>
          <p:nvPr>
            <p:ph idx="2" type="body"/>
          </p:nvPr>
        </p:nvSpPr>
        <p:spPr>
          <a:xfrm>
            <a:off x="5751500" y="3631385"/>
            <a:ext cx="3456000" cy="557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64" name="Google Shape;164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59852" y="520105"/>
            <a:ext cx="1522012" cy="1516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Energy Cluster " showMasterSp="0">
  <p:cSld name="Title - Energy Cluster 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g379a61e77de_0_1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8513" y="158787"/>
            <a:ext cx="11884738" cy="501596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379a61e77de_0_186"/>
          <p:cNvSpPr txBox="1"/>
          <p:nvPr>
            <p:ph type="ctrTitle"/>
          </p:nvPr>
        </p:nvSpPr>
        <p:spPr>
          <a:xfrm>
            <a:off x="876300" y="2645227"/>
            <a:ext cx="83313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 sz="32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g379a61e77de_0_186"/>
          <p:cNvSpPr txBox="1"/>
          <p:nvPr>
            <p:ph idx="1" type="subTitle"/>
          </p:nvPr>
        </p:nvSpPr>
        <p:spPr>
          <a:xfrm>
            <a:off x="876300" y="3631385"/>
            <a:ext cx="4680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" name="Google Shape;180;g379a61e77de_0_186"/>
          <p:cNvSpPr/>
          <p:nvPr/>
        </p:nvSpPr>
        <p:spPr>
          <a:xfrm>
            <a:off x="7154690" y="4888930"/>
            <a:ext cx="4878600" cy="29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g379a61e77de_0_1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300" y="5506417"/>
            <a:ext cx="3022400" cy="78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379a61e77de_0_186"/>
          <p:cNvSpPr txBox="1"/>
          <p:nvPr>
            <p:ph idx="2" type="body"/>
          </p:nvPr>
        </p:nvSpPr>
        <p:spPr>
          <a:xfrm>
            <a:off x="5751500" y="3631385"/>
            <a:ext cx="34560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83" name="Google Shape;183;g379a61e77de_0_1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59852" y="520105"/>
            <a:ext cx="1522013" cy="1516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wave">
  <p:cSld name="Title and Content - wave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Screenshot, Grafiken, Electric Blue (Farbe), Design enthält.&#10;&#10;Automatisch generierte Beschreibung" id="185" name="Google Shape;185;g379a61e77de_0_194"/>
          <p:cNvPicPr preferRelativeResize="0"/>
          <p:nvPr/>
        </p:nvPicPr>
        <p:blipFill rotWithShape="1">
          <a:blip r:embed="rId2">
            <a:alphaModFix/>
          </a:blip>
          <a:srcRect b="211" l="357" r="327" t="11690"/>
          <a:stretch/>
        </p:blipFill>
        <p:spPr>
          <a:xfrm>
            <a:off x="0" y="1410962"/>
            <a:ext cx="12192000" cy="491146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379a61e77de_0_194"/>
          <p:cNvSpPr txBox="1"/>
          <p:nvPr>
            <p:ph type="title"/>
          </p:nvPr>
        </p:nvSpPr>
        <p:spPr>
          <a:xfrm>
            <a:off x="533405" y="365126"/>
            <a:ext cx="8114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g379a61e77de_0_194"/>
          <p:cNvSpPr txBox="1"/>
          <p:nvPr>
            <p:ph idx="1" type="body"/>
          </p:nvPr>
        </p:nvSpPr>
        <p:spPr>
          <a:xfrm>
            <a:off x="533405" y="1703991"/>
            <a:ext cx="10588800" cy="44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g379a61e77de_0_194"/>
          <p:cNvSpPr txBox="1"/>
          <p:nvPr>
            <p:ph idx="10" type="dt"/>
          </p:nvPr>
        </p:nvSpPr>
        <p:spPr>
          <a:xfrm>
            <a:off x="1161571" y="6495835"/>
            <a:ext cx="72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g379a61e77de_0_194"/>
          <p:cNvSpPr txBox="1"/>
          <p:nvPr>
            <p:ph idx="11" type="ftr"/>
          </p:nvPr>
        </p:nvSpPr>
        <p:spPr>
          <a:xfrm>
            <a:off x="2122712" y="6495835"/>
            <a:ext cx="684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g379a61e77de_0_194"/>
          <p:cNvSpPr txBox="1"/>
          <p:nvPr>
            <p:ph idx="12" type="sldNum"/>
          </p:nvPr>
        </p:nvSpPr>
        <p:spPr>
          <a:xfrm>
            <a:off x="533406" y="6495835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1" name="Google Shape;191;g379a61e77de_0_194"/>
          <p:cNvSpPr txBox="1"/>
          <p:nvPr>
            <p:ph idx="2" type="body"/>
          </p:nvPr>
        </p:nvSpPr>
        <p:spPr>
          <a:xfrm>
            <a:off x="533405" y="850493"/>
            <a:ext cx="81141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92" name="Google Shape;192;g379a61e77de_0_194"/>
          <p:cNvPicPr preferRelativeResize="0"/>
          <p:nvPr/>
        </p:nvPicPr>
        <p:blipFill rotWithShape="1">
          <a:blip r:embed="rId3">
            <a:alphaModFix/>
          </a:blip>
          <a:srcRect b="15509" l="4514" r="10465" t="30166"/>
          <a:stretch/>
        </p:blipFill>
        <p:spPr>
          <a:xfrm>
            <a:off x="8290157" y="0"/>
            <a:ext cx="3901843" cy="1701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>
  <p:cSld name="Titel und Inhalt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79a61e77de_0_203"/>
          <p:cNvSpPr txBox="1"/>
          <p:nvPr>
            <p:ph type="title"/>
          </p:nvPr>
        </p:nvSpPr>
        <p:spPr>
          <a:xfrm>
            <a:off x="533405" y="365126"/>
            <a:ext cx="73407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g379a61e77de_0_203"/>
          <p:cNvSpPr txBox="1"/>
          <p:nvPr>
            <p:ph idx="1" type="body"/>
          </p:nvPr>
        </p:nvSpPr>
        <p:spPr>
          <a:xfrm>
            <a:off x="533405" y="1703991"/>
            <a:ext cx="10588800" cy="44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302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g379a61e77de_0_203"/>
          <p:cNvSpPr txBox="1"/>
          <p:nvPr>
            <p:ph idx="10" type="dt"/>
          </p:nvPr>
        </p:nvSpPr>
        <p:spPr>
          <a:xfrm>
            <a:off x="1161571" y="6495835"/>
            <a:ext cx="72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g379a61e77de_0_203"/>
          <p:cNvSpPr txBox="1"/>
          <p:nvPr>
            <p:ph idx="11" type="ftr"/>
          </p:nvPr>
        </p:nvSpPr>
        <p:spPr>
          <a:xfrm>
            <a:off x="2122712" y="6495835"/>
            <a:ext cx="684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g379a61e77de_0_203"/>
          <p:cNvSpPr txBox="1"/>
          <p:nvPr>
            <p:ph idx="12" type="sldNum"/>
          </p:nvPr>
        </p:nvSpPr>
        <p:spPr>
          <a:xfrm>
            <a:off x="533406" y="6495835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Ein Bild, das Screenshot, Blau, Reihe, parallel enthält.&#10;&#10;Automatisch generierte Beschreibung" id="199" name="Google Shape;199;g379a61e77de_0_203"/>
          <p:cNvPicPr preferRelativeResize="0"/>
          <p:nvPr/>
        </p:nvPicPr>
        <p:blipFill rotWithShape="1">
          <a:blip r:embed="rId2">
            <a:alphaModFix/>
          </a:blip>
          <a:srcRect b="0" l="0" r="27028" t="0"/>
          <a:stretch/>
        </p:blipFill>
        <p:spPr>
          <a:xfrm>
            <a:off x="8009466" y="0"/>
            <a:ext cx="4182535" cy="127150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379a61e77de_0_203"/>
          <p:cNvSpPr txBox="1"/>
          <p:nvPr>
            <p:ph idx="2" type="body"/>
          </p:nvPr>
        </p:nvSpPr>
        <p:spPr>
          <a:xfrm>
            <a:off x="533405" y="850493"/>
            <a:ext cx="73407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two columns">
  <p:cSld name="Title and Content - two columns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79a61e77de_0_211"/>
          <p:cNvSpPr txBox="1"/>
          <p:nvPr>
            <p:ph type="title"/>
          </p:nvPr>
        </p:nvSpPr>
        <p:spPr>
          <a:xfrm>
            <a:off x="533405" y="365126"/>
            <a:ext cx="73407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g379a61e77de_0_211"/>
          <p:cNvSpPr txBox="1"/>
          <p:nvPr>
            <p:ph idx="1" type="body"/>
          </p:nvPr>
        </p:nvSpPr>
        <p:spPr>
          <a:xfrm>
            <a:off x="533404" y="1703388"/>
            <a:ext cx="5544000" cy="44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" name="Google Shape;204;g379a61e77de_0_211"/>
          <p:cNvSpPr txBox="1"/>
          <p:nvPr>
            <p:ph idx="10" type="dt"/>
          </p:nvPr>
        </p:nvSpPr>
        <p:spPr>
          <a:xfrm>
            <a:off x="1161571" y="6495835"/>
            <a:ext cx="72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g379a61e77de_0_211"/>
          <p:cNvSpPr txBox="1"/>
          <p:nvPr>
            <p:ph idx="11" type="ftr"/>
          </p:nvPr>
        </p:nvSpPr>
        <p:spPr>
          <a:xfrm>
            <a:off x="2122712" y="6495835"/>
            <a:ext cx="684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g379a61e77de_0_211"/>
          <p:cNvSpPr txBox="1"/>
          <p:nvPr>
            <p:ph idx="12" type="sldNum"/>
          </p:nvPr>
        </p:nvSpPr>
        <p:spPr>
          <a:xfrm>
            <a:off x="533406" y="6495835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Ein Bild, das Screenshot, Blau, Reihe, parallel enthält.&#10;&#10;Automatisch generierte Beschreibung" id="207" name="Google Shape;207;g379a61e77de_0_211"/>
          <p:cNvPicPr preferRelativeResize="0"/>
          <p:nvPr/>
        </p:nvPicPr>
        <p:blipFill rotWithShape="1">
          <a:blip r:embed="rId2">
            <a:alphaModFix/>
          </a:blip>
          <a:srcRect b="0" l="0" r="27028" t="0"/>
          <a:stretch/>
        </p:blipFill>
        <p:spPr>
          <a:xfrm>
            <a:off x="8009466" y="0"/>
            <a:ext cx="4182535" cy="127150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379a61e77de_0_211"/>
          <p:cNvSpPr txBox="1"/>
          <p:nvPr>
            <p:ph idx="2" type="body"/>
          </p:nvPr>
        </p:nvSpPr>
        <p:spPr>
          <a:xfrm>
            <a:off x="533405" y="850493"/>
            <a:ext cx="73407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9" name="Google Shape;209;g379a61e77de_0_211"/>
          <p:cNvSpPr txBox="1"/>
          <p:nvPr>
            <p:ph idx="3" type="body"/>
          </p:nvPr>
        </p:nvSpPr>
        <p:spPr>
          <a:xfrm>
            <a:off x="6375400" y="1703388"/>
            <a:ext cx="5543700" cy="44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Blue">
  <p:cSld name="Title and Content - Blue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79a61e77de_0_220"/>
          <p:cNvSpPr/>
          <p:nvPr/>
        </p:nvSpPr>
        <p:spPr>
          <a:xfrm>
            <a:off x="0" y="1265103"/>
            <a:ext cx="12192000" cy="4976100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379a61e77de_0_220"/>
          <p:cNvSpPr txBox="1"/>
          <p:nvPr>
            <p:ph type="title"/>
          </p:nvPr>
        </p:nvSpPr>
        <p:spPr>
          <a:xfrm>
            <a:off x="533405" y="365126"/>
            <a:ext cx="73407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g379a61e77de_0_220"/>
          <p:cNvSpPr txBox="1"/>
          <p:nvPr>
            <p:ph idx="1" type="body"/>
          </p:nvPr>
        </p:nvSpPr>
        <p:spPr>
          <a:xfrm>
            <a:off x="533405" y="1703991"/>
            <a:ext cx="10588800" cy="44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302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" name="Google Shape;214;g379a61e77de_0_220"/>
          <p:cNvSpPr txBox="1"/>
          <p:nvPr>
            <p:ph idx="10" type="dt"/>
          </p:nvPr>
        </p:nvSpPr>
        <p:spPr>
          <a:xfrm>
            <a:off x="1161571" y="6495835"/>
            <a:ext cx="72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g379a61e77de_0_220"/>
          <p:cNvSpPr txBox="1"/>
          <p:nvPr>
            <p:ph idx="11" type="ftr"/>
          </p:nvPr>
        </p:nvSpPr>
        <p:spPr>
          <a:xfrm>
            <a:off x="2122712" y="6495835"/>
            <a:ext cx="684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g379a61e77de_0_220"/>
          <p:cNvSpPr txBox="1"/>
          <p:nvPr>
            <p:ph idx="12" type="sldNum"/>
          </p:nvPr>
        </p:nvSpPr>
        <p:spPr>
          <a:xfrm>
            <a:off x="533406" y="6495835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Ein Bild, das Screenshot, Blau, Reihe, parallel enthält.&#10;&#10;Automatisch generierte Beschreibung" id="217" name="Google Shape;217;g379a61e77de_0_220"/>
          <p:cNvPicPr preferRelativeResize="0"/>
          <p:nvPr/>
        </p:nvPicPr>
        <p:blipFill rotWithShape="1">
          <a:blip r:embed="rId2">
            <a:alphaModFix/>
          </a:blip>
          <a:srcRect b="0" l="0" r="27028" t="0"/>
          <a:stretch/>
        </p:blipFill>
        <p:spPr>
          <a:xfrm>
            <a:off x="8009466" y="0"/>
            <a:ext cx="4182535" cy="127150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379a61e77de_0_220"/>
          <p:cNvSpPr txBox="1"/>
          <p:nvPr>
            <p:ph idx="2" type="body"/>
          </p:nvPr>
        </p:nvSpPr>
        <p:spPr>
          <a:xfrm>
            <a:off x="533405" y="850493"/>
            <a:ext cx="73407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information">
  <p:cSld name="Contact information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79a61e77de_0_229"/>
          <p:cNvSpPr/>
          <p:nvPr/>
        </p:nvSpPr>
        <p:spPr>
          <a:xfrm>
            <a:off x="1" y="1"/>
            <a:ext cx="12192000" cy="6243000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g379a61e77de_0_229"/>
          <p:cNvSpPr txBox="1"/>
          <p:nvPr>
            <p:ph type="title"/>
          </p:nvPr>
        </p:nvSpPr>
        <p:spPr>
          <a:xfrm>
            <a:off x="533405" y="365126"/>
            <a:ext cx="10588800" cy="897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g379a61e77de_0_229"/>
          <p:cNvSpPr txBox="1"/>
          <p:nvPr>
            <p:ph idx="10" type="dt"/>
          </p:nvPr>
        </p:nvSpPr>
        <p:spPr>
          <a:xfrm>
            <a:off x="1161571" y="6495835"/>
            <a:ext cx="72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g379a61e77de_0_229"/>
          <p:cNvSpPr txBox="1"/>
          <p:nvPr>
            <p:ph idx="11" type="ftr"/>
          </p:nvPr>
        </p:nvSpPr>
        <p:spPr>
          <a:xfrm>
            <a:off x="2122712" y="6495835"/>
            <a:ext cx="684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g379a61e77de_0_229"/>
          <p:cNvSpPr txBox="1"/>
          <p:nvPr>
            <p:ph idx="12" type="sldNum"/>
          </p:nvPr>
        </p:nvSpPr>
        <p:spPr>
          <a:xfrm>
            <a:off x="533406" y="6495835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25" name="Google Shape;225;g379a61e77de_0_229"/>
          <p:cNvPicPr preferRelativeResize="0"/>
          <p:nvPr/>
        </p:nvPicPr>
        <p:blipFill rotWithShape="1">
          <a:blip r:embed="rId2">
            <a:alphaModFix amt="38000"/>
          </a:blip>
          <a:srcRect b="0" l="0" r="90580" t="13629"/>
          <a:stretch/>
        </p:blipFill>
        <p:spPr>
          <a:xfrm>
            <a:off x="11108563" y="-2"/>
            <a:ext cx="1083437" cy="593189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379a61e77de_0_229"/>
          <p:cNvSpPr txBox="1"/>
          <p:nvPr>
            <p:ph idx="1" type="body"/>
          </p:nvPr>
        </p:nvSpPr>
        <p:spPr>
          <a:xfrm>
            <a:off x="533405" y="4351795"/>
            <a:ext cx="26085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7" name="Google Shape;227;g379a61e77de_0_229"/>
          <p:cNvSpPr txBox="1"/>
          <p:nvPr>
            <p:ph idx="2" type="body"/>
          </p:nvPr>
        </p:nvSpPr>
        <p:spPr>
          <a:xfrm>
            <a:off x="533405" y="3845591"/>
            <a:ext cx="26085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" name="Google Shape;228;g379a61e77de_0_229"/>
          <p:cNvSpPr txBox="1"/>
          <p:nvPr>
            <p:ph idx="3" type="body"/>
          </p:nvPr>
        </p:nvSpPr>
        <p:spPr>
          <a:xfrm>
            <a:off x="533405" y="4094182"/>
            <a:ext cx="26085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9" name="Google Shape;229;g379a61e77de_0_229"/>
          <p:cNvSpPr txBox="1"/>
          <p:nvPr>
            <p:ph idx="4" type="body"/>
          </p:nvPr>
        </p:nvSpPr>
        <p:spPr>
          <a:xfrm>
            <a:off x="3432046" y="4351795"/>
            <a:ext cx="26085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" name="Google Shape;230;g379a61e77de_0_229"/>
          <p:cNvSpPr txBox="1"/>
          <p:nvPr>
            <p:ph idx="5" type="body"/>
          </p:nvPr>
        </p:nvSpPr>
        <p:spPr>
          <a:xfrm>
            <a:off x="3432046" y="3845591"/>
            <a:ext cx="26085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g379a61e77de_0_229"/>
          <p:cNvSpPr txBox="1"/>
          <p:nvPr>
            <p:ph idx="6" type="body"/>
          </p:nvPr>
        </p:nvSpPr>
        <p:spPr>
          <a:xfrm>
            <a:off x="3432046" y="4094182"/>
            <a:ext cx="26085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2" name="Google Shape;232;g379a61e77de_0_229"/>
          <p:cNvSpPr txBox="1"/>
          <p:nvPr>
            <p:ph idx="7" type="body"/>
          </p:nvPr>
        </p:nvSpPr>
        <p:spPr>
          <a:xfrm>
            <a:off x="6330687" y="4351795"/>
            <a:ext cx="26085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3" name="Google Shape;233;g379a61e77de_0_229"/>
          <p:cNvSpPr txBox="1"/>
          <p:nvPr>
            <p:ph idx="8" type="body"/>
          </p:nvPr>
        </p:nvSpPr>
        <p:spPr>
          <a:xfrm>
            <a:off x="6330687" y="3845591"/>
            <a:ext cx="26085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4" name="Google Shape;234;g379a61e77de_0_229"/>
          <p:cNvSpPr txBox="1"/>
          <p:nvPr>
            <p:ph idx="9" type="body"/>
          </p:nvPr>
        </p:nvSpPr>
        <p:spPr>
          <a:xfrm>
            <a:off x="6330687" y="4094182"/>
            <a:ext cx="2608500" cy="1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" name="Google Shape;235;g379a61e77de_0_229"/>
          <p:cNvSpPr/>
          <p:nvPr>
            <p:ph idx="13" type="pic"/>
          </p:nvPr>
        </p:nvSpPr>
        <p:spPr>
          <a:xfrm>
            <a:off x="533405" y="1645981"/>
            <a:ext cx="144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g379a61e77de_0_229"/>
          <p:cNvSpPr/>
          <p:nvPr>
            <p:ph idx="14" type="pic"/>
          </p:nvPr>
        </p:nvSpPr>
        <p:spPr>
          <a:xfrm>
            <a:off x="3432046" y="1645981"/>
            <a:ext cx="144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237" name="Google Shape;237;g379a61e77de_0_229"/>
          <p:cNvSpPr/>
          <p:nvPr>
            <p:ph idx="15" type="pic"/>
          </p:nvPr>
        </p:nvSpPr>
        <p:spPr>
          <a:xfrm>
            <a:off x="6330687" y="1645981"/>
            <a:ext cx="1440000" cy="1980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38" name="Google Shape;238;g379a61e77de_0_229"/>
          <p:cNvGrpSpPr/>
          <p:nvPr/>
        </p:nvGrpSpPr>
        <p:grpSpPr>
          <a:xfrm>
            <a:off x="533310" y="5387373"/>
            <a:ext cx="2228061" cy="431161"/>
            <a:chOff x="623792" y="5346065"/>
            <a:chExt cx="2228061" cy="431161"/>
          </a:xfrm>
        </p:grpSpPr>
        <p:grpSp>
          <p:nvGrpSpPr>
            <p:cNvPr id="239" name="Google Shape;239;g379a61e77de_0_229"/>
            <p:cNvGrpSpPr/>
            <p:nvPr/>
          </p:nvGrpSpPr>
          <p:grpSpPr>
            <a:xfrm>
              <a:off x="623792" y="5346065"/>
              <a:ext cx="380920" cy="431161"/>
              <a:chOff x="4933951" y="-41275"/>
              <a:chExt cx="2130425" cy="2411413"/>
            </a:xfrm>
          </p:grpSpPr>
          <p:sp>
            <p:nvSpPr>
              <p:cNvPr id="240" name="Google Shape;240;g379a61e77de_0_229"/>
              <p:cNvSpPr/>
              <p:nvPr/>
            </p:nvSpPr>
            <p:spPr>
              <a:xfrm>
                <a:off x="4945063" y="1435100"/>
                <a:ext cx="2114550" cy="935038"/>
              </a:xfrm>
              <a:custGeom>
                <a:rect b="b" l="l" r="r" t="t"/>
                <a:pathLst>
                  <a:path extrusionOk="0" h="188" w="425">
                    <a:moveTo>
                      <a:pt x="256" y="25"/>
                    </a:moveTo>
                    <a:cubicBezTo>
                      <a:pt x="267" y="25"/>
                      <a:pt x="277" y="25"/>
                      <a:pt x="287" y="25"/>
                    </a:cubicBezTo>
                    <a:cubicBezTo>
                      <a:pt x="288" y="25"/>
                      <a:pt x="290" y="24"/>
                      <a:pt x="290" y="23"/>
                    </a:cubicBezTo>
                    <a:cubicBezTo>
                      <a:pt x="292" y="16"/>
                      <a:pt x="294" y="9"/>
                      <a:pt x="297" y="2"/>
                    </a:cubicBezTo>
                    <a:cubicBezTo>
                      <a:pt x="297" y="2"/>
                      <a:pt x="298" y="0"/>
                      <a:pt x="299" y="0"/>
                    </a:cubicBezTo>
                    <a:cubicBezTo>
                      <a:pt x="308" y="0"/>
                      <a:pt x="316" y="0"/>
                      <a:pt x="325" y="0"/>
                    </a:cubicBezTo>
                    <a:cubicBezTo>
                      <a:pt x="326" y="0"/>
                      <a:pt x="327" y="2"/>
                      <a:pt x="326" y="2"/>
                    </a:cubicBezTo>
                    <a:cubicBezTo>
                      <a:pt x="325" y="9"/>
                      <a:pt x="323" y="16"/>
                      <a:pt x="321" y="23"/>
                    </a:cubicBezTo>
                    <a:cubicBezTo>
                      <a:pt x="321" y="23"/>
                      <a:pt x="322" y="25"/>
                      <a:pt x="322" y="25"/>
                    </a:cubicBezTo>
                    <a:cubicBezTo>
                      <a:pt x="342" y="25"/>
                      <a:pt x="362" y="25"/>
                      <a:pt x="382" y="25"/>
                    </a:cubicBezTo>
                    <a:cubicBezTo>
                      <a:pt x="383" y="25"/>
                      <a:pt x="384" y="24"/>
                      <a:pt x="384" y="23"/>
                    </a:cubicBezTo>
                    <a:cubicBezTo>
                      <a:pt x="388" y="16"/>
                      <a:pt x="391" y="9"/>
                      <a:pt x="394" y="2"/>
                    </a:cubicBezTo>
                    <a:cubicBezTo>
                      <a:pt x="394" y="1"/>
                      <a:pt x="395" y="0"/>
                      <a:pt x="396" y="0"/>
                    </a:cubicBezTo>
                    <a:cubicBezTo>
                      <a:pt x="405" y="0"/>
                      <a:pt x="414" y="0"/>
                      <a:pt x="423" y="0"/>
                    </a:cubicBezTo>
                    <a:cubicBezTo>
                      <a:pt x="424" y="0"/>
                      <a:pt x="425" y="2"/>
                      <a:pt x="425" y="3"/>
                    </a:cubicBezTo>
                    <a:cubicBezTo>
                      <a:pt x="405" y="64"/>
                      <a:pt x="365" y="108"/>
                      <a:pt x="307" y="135"/>
                    </a:cubicBezTo>
                    <a:cubicBezTo>
                      <a:pt x="195" y="188"/>
                      <a:pt x="60" y="139"/>
                      <a:pt x="10" y="28"/>
                    </a:cubicBezTo>
                    <a:cubicBezTo>
                      <a:pt x="6" y="20"/>
                      <a:pt x="3" y="11"/>
                      <a:pt x="0" y="2"/>
                    </a:cubicBezTo>
                    <a:cubicBezTo>
                      <a:pt x="0" y="2"/>
                      <a:pt x="1" y="0"/>
                      <a:pt x="1" y="0"/>
                    </a:cubicBezTo>
                    <a:cubicBezTo>
                      <a:pt x="10" y="0"/>
                      <a:pt x="19" y="0"/>
                      <a:pt x="28" y="0"/>
                    </a:cubicBezTo>
                    <a:cubicBezTo>
                      <a:pt x="29" y="0"/>
                      <a:pt x="30" y="1"/>
                      <a:pt x="31" y="2"/>
                    </a:cubicBezTo>
                    <a:cubicBezTo>
                      <a:pt x="34" y="9"/>
                      <a:pt x="37" y="16"/>
                      <a:pt x="40" y="23"/>
                    </a:cubicBezTo>
                    <a:cubicBezTo>
                      <a:pt x="41" y="24"/>
                      <a:pt x="42" y="25"/>
                      <a:pt x="43" y="25"/>
                    </a:cubicBezTo>
                    <a:cubicBezTo>
                      <a:pt x="62" y="25"/>
                      <a:pt x="81" y="25"/>
                      <a:pt x="101" y="25"/>
                    </a:cubicBezTo>
                    <a:cubicBezTo>
                      <a:pt x="101" y="25"/>
                      <a:pt x="102" y="23"/>
                      <a:pt x="102" y="23"/>
                    </a:cubicBezTo>
                    <a:cubicBezTo>
                      <a:pt x="101" y="16"/>
                      <a:pt x="99" y="9"/>
                      <a:pt x="97" y="3"/>
                    </a:cubicBezTo>
                    <a:cubicBezTo>
                      <a:pt x="97" y="2"/>
                      <a:pt x="98" y="0"/>
                      <a:pt x="99" y="0"/>
                    </a:cubicBezTo>
                    <a:cubicBezTo>
                      <a:pt x="108" y="0"/>
                      <a:pt x="116" y="0"/>
                      <a:pt x="125" y="0"/>
                    </a:cubicBezTo>
                    <a:cubicBezTo>
                      <a:pt x="126" y="0"/>
                      <a:pt x="127" y="1"/>
                      <a:pt x="127" y="2"/>
                    </a:cubicBezTo>
                    <a:cubicBezTo>
                      <a:pt x="130" y="9"/>
                      <a:pt x="131" y="16"/>
                      <a:pt x="134" y="23"/>
                    </a:cubicBezTo>
                    <a:cubicBezTo>
                      <a:pt x="134" y="24"/>
                      <a:pt x="135" y="25"/>
                      <a:pt x="136" y="25"/>
                    </a:cubicBezTo>
                    <a:cubicBezTo>
                      <a:pt x="155" y="25"/>
                      <a:pt x="173" y="25"/>
                      <a:pt x="192" y="25"/>
                    </a:cubicBezTo>
                    <a:cubicBezTo>
                      <a:pt x="193" y="25"/>
                      <a:pt x="194" y="24"/>
                      <a:pt x="194" y="23"/>
                    </a:cubicBezTo>
                    <a:cubicBezTo>
                      <a:pt x="194" y="16"/>
                      <a:pt x="194" y="9"/>
                      <a:pt x="194" y="2"/>
                    </a:cubicBezTo>
                    <a:cubicBezTo>
                      <a:pt x="194" y="2"/>
                      <a:pt x="195" y="0"/>
                      <a:pt x="196" y="0"/>
                    </a:cubicBezTo>
                    <a:cubicBezTo>
                      <a:pt x="205" y="0"/>
                      <a:pt x="213" y="0"/>
                      <a:pt x="221" y="0"/>
                    </a:cubicBezTo>
                    <a:cubicBezTo>
                      <a:pt x="222" y="0"/>
                      <a:pt x="223" y="2"/>
                      <a:pt x="223" y="3"/>
                    </a:cubicBezTo>
                    <a:cubicBezTo>
                      <a:pt x="224" y="9"/>
                      <a:pt x="223" y="16"/>
                      <a:pt x="224" y="23"/>
                    </a:cubicBezTo>
                    <a:cubicBezTo>
                      <a:pt x="224" y="23"/>
                      <a:pt x="225" y="25"/>
                      <a:pt x="226" y="25"/>
                    </a:cubicBezTo>
                    <a:cubicBezTo>
                      <a:pt x="236" y="25"/>
                      <a:pt x="246" y="25"/>
                      <a:pt x="256" y="25"/>
                    </a:cubicBezTo>
                    <a:close/>
                    <a:moveTo>
                      <a:pt x="364" y="55"/>
                    </a:moveTo>
                    <a:cubicBezTo>
                      <a:pt x="363" y="55"/>
                      <a:pt x="363" y="55"/>
                      <a:pt x="362" y="55"/>
                    </a:cubicBezTo>
                    <a:cubicBezTo>
                      <a:pt x="345" y="55"/>
                      <a:pt x="328" y="54"/>
                      <a:pt x="311" y="55"/>
                    </a:cubicBezTo>
                    <a:cubicBezTo>
                      <a:pt x="310" y="55"/>
                      <a:pt x="308" y="56"/>
                      <a:pt x="307" y="56"/>
                    </a:cubicBezTo>
                    <a:cubicBezTo>
                      <a:pt x="295" y="81"/>
                      <a:pt x="279" y="103"/>
                      <a:pt x="257" y="120"/>
                    </a:cubicBezTo>
                    <a:cubicBezTo>
                      <a:pt x="257" y="121"/>
                      <a:pt x="257" y="121"/>
                      <a:pt x="256" y="121"/>
                    </a:cubicBezTo>
                    <a:cubicBezTo>
                      <a:pt x="257" y="122"/>
                      <a:pt x="257" y="122"/>
                      <a:pt x="258" y="122"/>
                    </a:cubicBezTo>
                    <a:cubicBezTo>
                      <a:pt x="300" y="111"/>
                      <a:pt x="335" y="90"/>
                      <a:pt x="363" y="56"/>
                    </a:cubicBezTo>
                    <a:cubicBezTo>
                      <a:pt x="363" y="56"/>
                      <a:pt x="364" y="55"/>
                      <a:pt x="364" y="55"/>
                    </a:cubicBezTo>
                    <a:close/>
                    <a:moveTo>
                      <a:pt x="87" y="55"/>
                    </a:moveTo>
                    <a:cubicBezTo>
                      <a:pt x="79" y="55"/>
                      <a:pt x="71" y="54"/>
                      <a:pt x="62" y="55"/>
                    </a:cubicBezTo>
                    <a:cubicBezTo>
                      <a:pt x="62" y="55"/>
                      <a:pt x="61" y="55"/>
                      <a:pt x="61" y="55"/>
                    </a:cubicBezTo>
                    <a:cubicBezTo>
                      <a:pt x="61" y="55"/>
                      <a:pt x="61" y="56"/>
                      <a:pt x="62" y="56"/>
                    </a:cubicBezTo>
                    <a:cubicBezTo>
                      <a:pt x="86" y="86"/>
                      <a:pt x="118" y="107"/>
                      <a:pt x="155" y="118"/>
                    </a:cubicBezTo>
                    <a:cubicBezTo>
                      <a:pt x="156" y="118"/>
                      <a:pt x="156" y="118"/>
                      <a:pt x="156" y="118"/>
                    </a:cubicBezTo>
                    <a:cubicBezTo>
                      <a:pt x="156" y="118"/>
                      <a:pt x="156" y="118"/>
                      <a:pt x="156" y="117"/>
                    </a:cubicBezTo>
                    <a:cubicBezTo>
                      <a:pt x="137" y="100"/>
                      <a:pt x="124" y="79"/>
                      <a:pt x="114" y="56"/>
                    </a:cubicBezTo>
                    <a:cubicBezTo>
                      <a:pt x="114" y="55"/>
                      <a:pt x="112" y="55"/>
                      <a:pt x="111" y="55"/>
                    </a:cubicBezTo>
                    <a:cubicBezTo>
                      <a:pt x="103" y="54"/>
                      <a:pt x="95" y="55"/>
                      <a:pt x="87" y="55"/>
                    </a:cubicBezTo>
                    <a:close/>
                    <a:moveTo>
                      <a:pt x="224" y="81"/>
                    </a:moveTo>
                    <a:cubicBezTo>
                      <a:pt x="224" y="89"/>
                      <a:pt x="224" y="98"/>
                      <a:pt x="224" y="106"/>
                    </a:cubicBezTo>
                    <a:cubicBezTo>
                      <a:pt x="224" y="107"/>
                      <a:pt x="224" y="107"/>
                      <a:pt x="224" y="108"/>
                    </a:cubicBezTo>
                    <a:cubicBezTo>
                      <a:pt x="224" y="108"/>
                      <a:pt x="225" y="107"/>
                      <a:pt x="226" y="107"/>
                    </a:cubicBezTo>
                    <a:cubicBezTo>
                      <a:pt x="246" y="94"/>
                      <a:pt x="261" y="76"/>
                      <a:pt x="273" y="56"/>
                    </a:cubicBezTo>
                    <a:cubicBezTo>
                      <a:pt x="274" y="56"/>
                      <a:pt x="273" y="55"/>
                      <a:pt x="272" y="55"/>
                    </a:cubicBezTo>
                    <a:cubicBezTo>
                      <a:pt x="257" y="54"/>
                      <a:pt x="241" y="54"/>
                      <a:pt x="225" y="55"/>
                    </a:cubicBezTo>
                    <a:cubicBezTo>
                      <a:pt x="225" y="55"/>
                      <a:pt x="224" y="56"/>
                      <a:pt x="224" y="56"/>
                    </a:cubicBezTo>
                    <a:cubicBezTo>
                      <a:pt x="224" y="65"/>
                      <a:pt x="224" y="73"/>
                      <a:pt x="224" y="81"/>
                    </a:cubicBezTo>
                    <a:close/>
                    <a:moveTo>
                      <a:pt x="194" y="82"/>
                    </a:moveTo>
                    <a:cubicBezTo>
                      <a:pt x="194" y="73"/>
                      <a:pt x="194" y="65"/>
                      <a:pt x="194" y="56"/>
                    </a:cubicBezTo>
                    <a:cubicBezTo>
                      <a:pt x="194" y="56"/>
                      <a:pt x="193" y="55"/>
                      <a:pt x="192" y="55"/>
                    </a:cubicBezTo>
                    <a:cubicBezTo>
                      <a:pt x="178" y="54"/>
                      <a:pt x="163" y="54"/>
                      <a:pt x="148" y="55"/>
                    </a:cubicBezTo>
                    <a:cubicBezTo>
                      <a:pt x="148" y="55"/>
                      <a:pt x="147" y="56"/>
                      <a:pt x="147" y="56"/>
                    </a:cubicBezTo>
                    <a:cubicBezTo>
                      <a:pt x="158" y="77"/>
                      <a:pt x="172" y="95"/>
                      <a:pt x="192" y="109"/>
                    </a:cubicBezTo>
                    <a:cubicBezTo>
                      <a:pt x="193" y="109"/>
                      <a:pt x="193" y="109"/>
                      <a:pt x="194" y="109"/>
                    </a:cubicBezTo>
                    <a:cubicBezTo>
                      <a:pt x="194" y="109"/>
                      <a:pt x="194" y="108"/>
                      <a:pt x="194" y="108"/>
                    </a:cubicBezTo>
                    <a:cubicBezTo>
                      <a:pt x="194" y="99"/>
                      <a:pt x="194" y="91"/>
                      <a:pt x="194" y="8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g379a61e77de_0_229">
                <a:hlinkClick r:id="rId3"/>
              </p:cNvPr>
              <p:cNvSpPr/>
              <p:nvPr/>
            </p:nvSpPr>
            <p:spPr>
              <a:xfrm>
                <a:off x="4945063" y="-41275"/>
                <a:ext cx="2108200" cy="860425"/>
              </a:xfrm>
              <a:custGeom>
                <a:rect b="b" l="l" r="r" t="t"/>
                <a:pathLst>
                  <a:path extrusionOk="0" h="173" w="424">
                    <a:moveTo>
                      <a:pt x="73" y="148"/>
                    </a:moveTo>
                    <a:cubicBezTo>
                      <a:pt x="64" y="148"/>
                      <a:pt x="55" y="148"/>
                      <a:pt x="45" y="148"/>
                    </a:cubicBezTo>
                    <a:cubicBezTo>
                      <a:pt x="44" y="148"/>
                      <a:pt x="43" y="149"/>
                      <a:pt x="42" y="149"/>
                    </a:cubicBezTo>
                    <a:cubicBezTo>
                      <a:pt x="39" y="156"/>
                      <a:pt x="36" y="164"/>
                      <a:pt x="32" y="170"/>
                    </a:cubicBezTo>
                    <a:cubicBezTo>
                      <a:pt x="32" y="171"/>
                      <a:pt x="30" y="173"/>
                      <a:pt x="29" y="173"/>
                    </a:cubicBezTo>
                    <a:cubicBezTo>
                      <a:pt x="21" y="173"/>
                      <a:pt x="12" y="173"/>
                      <a:pt x="3" y="173"/>
                    </a:cubicBezTo>
                    <a:cubicBezTo>
                      <a:pt x="1" y="173"/>
                      <a:pt x="0" y="172"/>
                      <a:pt x="1" y="170"/>
                    </a:cubicBezTo>
                    <a:cubicBezTo>
                      <a:pt x="28" y="96"/>
                      <a:pt x="80" y="48"/>
                      <a:pt x="155" y="28"/>
                    </a:cubicBezTo>
                    <a:cubicBezTo>
                      <a:pt x="258" y="0"/>
                      <a:pt x="366" y="50"/>
                      <a:pt x="413" y="144"/>
                    </a:cubicBezTo>
                    <a:cubicBezTo>
                      <a:pt x="417" y="153"/>
                      <a:pt x="420" y="162"/>
                      <a:pt x="424" y="171"/>
                    </a:cubicBezTo>
                    <a:cubicBezTo>
                      <a:pt x="424" y="171"/>
                      <a:pt x="423" y="173"/>
                      <a:pt x="422" y="173"/>
                    </a:cubicBezTo>
                    <a:cubicBezTo>
                      <a:pt x="413" y="173"/>
                      <a:pt x="404" y="173"/>
                      <a:pt x="395" y="173"/>
                    </a:cubicBezTo>
                    <a:cubicBezTo>
                      <a:pt x="394" y="173"/>
                      <a:pt x="393" y="172"/>
                      <a:pt x="392" y="171"/>
                    </a:cubicBezTo>
                    <a:cubicBezTo>
                      <a:pt x="389" y="164"/>
                      <a:pt x="386" y="156"/>
                      <a:pt x="382" y="149"/>
                    </a:cubicBezTo>
                    <a:cubicBezTo>
                      <a:pt x="382" y="148"/>
                      <a:pt x="381" y="148"/>
                      <a:pt x="380" y="148"/>
                    </a:cubicBezTo>
                    <a:cubicBezTo>
                      <a:pt x="360" y="148"/>
                      <a:pt x="340" y="148"/>
                      <a:pt x="321" y="148"/>
                    </a:cubicBezTo>
                    <a:cubicBezTo>
                      <a:pt x="320" y="148"/>
                      <a:pt x="319" y="149"/>
                      <a:pt x="319" y="150"/>
                    </a:cubicBezTo>
                    <a:cubicBezTo>
                      <a:pt x="321" y="157"/>
                      <a:pt x="323" y="164"/>
                      <a:pt x="325" y="171"/>
                    </a:cubicBezTo>
                    <a:cubicBezTo>
                      <a:pt x="325" y="171"/>
                      <a:pt x="325" y="173"/>
                      <a:pt x="324" y="173"/>
                    </a:cubicBezTo>
                    <a:cubicBezTo>
                      <a:pt x="315" y="173"/>
                      <a:pt x="306" y="173"/>
                      <a:pt x="297" y="173"/>
                    </a:cubicBezTo>
                    <a:cubicBezTo>
                      <a:pt x="296" y="173"/>
                      <a:pt x="295" y="172"/>
                      <a:pt x="295" y="171"/>
                    </a:cubicBezTo>
                    <a:cubicBezTo>
                      <a:pt x="292" y="164"/>
                      <a:pt x="290" y="156"/>
                      <a:pt x="287" y="149"/>
                    </a:cubicBezTo>
                    <a:cubicBezTo>
                      <a:pt x="287" y="148"/>
                      <a:pt x="286" y="148"/>
                      <a:pt x="285" y="148"/>
                    </a:cubicBezTo>
                    <a:cubicBezTo>
                      <a:pt x="265" y="148"/>
                      <a:pt x="245" y="148"/>
                      <a:pt x="225" y="148"/>
                    </a:cubicBezTo>
                    <a:cubicBezTo>
                      <a:pt x="225" y="148"/>
                      <a:pt x="224" y="149"/>
                      <a:pt x="224" y="150"/>
                    </a:cubicBezTo>
                    <a:cubicBezTo>
                      <a:pt x="223" y="156"/>
                      <a:pt x="224" y="163"/>
                      <a:pt x="223" y="170"/>
                    </a:cubicBezTo>
                    <a:cubicBezTo>
                      <a:pt x="223" y="171"/>
                      <a:pt x="222" y="173"/>
                      <a:pt x="221" y="173"/>
                    </a:cubicBezTo>
                    <a:cubicBezTo>
                      <a:pt x="213" y="173"/>
                      <a:pt x="205" y="173"/>
                      <a:pt x="196" y="173"/>
                    </a:cubicBezTo>
                    <a:cubicBezTo>
                      <a:pt x="195" y="173"/>
                      <a:pt x="194" y="171"/>
                      <a:pt x="194" y="170"/>
                    </a:cubicBezTo>
                    <a:cubicBezTo>
                      <a:pt x="194" y="164"/>
                      <a:pt x="194" y="157"/>
                      <a:pt x="194" y="150"/>
                    </a:cubicBezTo>
                    <a:cubicBezTo>
                      <a:pt x="194" y="149"/>
                      <a:pt x="193" y="148"/>
                      <a:pt x="192" y="148"/>
                    </a:cubicBezTo>
                    <a:cubicBezTo>
                      <a:pt x="174" y="148"/>
                      <a:pt x="156" y="148"/>
                      <a:pt x="137" y="148"/>
                    </a:cubicBezTo>
                    <a:cubicBezTo>
                      <a:pt x="137" y="148"/>
                      <a:pt x="135" y="149"/>
                      <a:pt x="135" y="149"/>
                    </a:cubicBezTo>
                    <a:cubicBezTo>
                      <a:pt x="133" y="156"/>
                      <a:pt x="131" y="164"/>
                      <a:pt x="128" y="171"/>
                    </a:cubicBezTo>
                    <a:cubicBezTo>
                      <a:pt x="128" y="172"/>
                      <a:pt x="127" y="173"/>
                      <a:pt x="126" y="173"/>
                    </a:cubicBezTo>
                    <a:cubicBezTo>
                      <a:pt x="117" y="173"/>
                      <a:pt x="108" y="173"/>
                      <a:pt x="99" y="173"/>
                    </a:cubicBezTo>
                    <a:cubicBezTo>
                      <a:pt x="99" y="173"/>
                      <a:pt x="98" y="171"/>
                      <a:pt x="98" y="171"/>
                    </a:cubicBezTo>
                    <a:cubicBezTo>
                      <a:pt x="100" y="164"/>
                      <a:pt x="101" y="157"/>
                      <a:pt x="103" y="150"/>
                    </a:cubicBezTo>
                    <a:cubicBezTo>
                      <a:pt x="103" y="149"/>
                      <a:pt x="102" y="148"/>
                      <a:pt x="102" y="148"/>
                    </a:cubicBezTo>
                    <a:cubicBezTo>
                      <a:pt x="92" y="148"/>
                      <a:pt x="83" y="148"/>
                      <a:pt x="73" y="148"/>
                    </a:cubicBezTo>
                    <a:close/>
                    <a:moveTo>
                      <a:pt x="333" y="118"/>
                    </a:moveTo>
                    <a:cubicBezTo>
                      <a:pt x="342" y="118"/>
                      <a:pt x="350" y="118"/>
                      <a:pt x="359" y="118"/>
                    </a:cubicBezTo>
                    <a:cubicBezTo>
                      <a:pt x="359" y="118"/>
                      <a:pt x="360" y="118"/>
                      <a:pt x="360" y="118"/>
                    </a:cubicBezTo>
                    <a:cubicBezTo>
                      <a:pt x="360" y="117"/>
                      <a:pt x="360" y="117"/>
                      <a:pt x="360" y="116"/>
                    </a:cubicBezTo>
                    <a:cubicBezTo>
                      <a:pt x="332" y="86"/>
                      <a:pt x="299" y="66"/>
                      <a:pt x="259" y="56"/>
                    </a:cubicBezTo>
                    <a:cubicBezTo>
                      <a:pt x="259" y="56"/>
                      <a:pt x="258" y="56"/>
                      <a:pt x="258" y="56"/>
                    </a:cubicBezTo>
                    <a:cubicBezTo>
                      <a:pt x="258" y="56"/>
                      <a:pt x="258" y="57"/>
                      <a:pt x="259" y="57"/>
                    </a:cubicBezTo>
                    <a:cubicBezTo>
                      <a:pt x="278" y="74"/>
                      <a:pt x="293" y="94"/>
                      <a:pt x="305" y="116"/>
                    </a:cubicBezTo>
                    <a:cubicBezTo>
                      <a:pt x="305" y="117"/>
                      <a:pt x="307" y="118"/>
                      <a:pt x="308" y="118"/>
                    </a:cubicBezTo>
                    <a:cubicBezTo>
                      <a:pt x="316" y="118"/>
                      <a:pt x="325" y="118"/>
                      <a:pt x="333" y="118"/>
                    </a:cubicBezTo>
                    <a:close/>
                    <a:moveTo>
                      <a:pt x="90" y="118"/>
                    </a:moveTo>
                    <a:cubicBezTo>
                      <a:pt x="98" y="118"/>
                      <a:pt x="106" y="118"/>
                      <a:pt x="113" y="118"/>
                    </a:cubicBezTo>
                    <a:cubicBezTo>
                      <a:pt x="114" y="118"/>
                      <a:pt x="116" y="117"/>
                      <a:pt x="116" y="116"/>
                    </a:cubicBezTo>
                    <a:cubicBezTo>
                      <a:pt x="127" y="95"/>
                      <a:pt x="140" y="76"/>
                      <a:pt x="157" y="59"/>
                    </a:cubicBezTo>
                    <a:cubicBezTo>
                      <a:pt x="158" y="59"/>
                      <a:pt x="158" y="58"/>
                      <a:pt x="158" y="58"/>
                    </a:cubicBezTo>
                    <a:cubicBezTo>
                      <a:pt x="158" y="58"/>
                      <a:pt x="157" y="58"/>
                      <a:pt x="157" y="58"/>
                    </a:cubicBezTo>
                    <a:cubicBezTo>
                      <a:pt x="121" y="69"/>
                      <a:pt x="90" y="88"/>
                      <a:pt x="65" y="116"/>
                    </a:cubicBezTo>
                    <a:cubicBezTo>
                      <a:pt x="65" y="117"/>
                      <a:pt x="65" y="117"/>
                      <a:pt x="64" y="118"/>
                    </a:cubicBezTo>
                    <a:cubicBezTo>
                      <a:pt x="65" y="118"/>
                      <a:pt x="65" y="118"/>
                      <a:pt x="66" y="118"/>
                    </a:cubicBezTo>
                    <a:cubicBezTo>
                      <a:pt x="74" y="118"/>
                      <a:pt x="82" y="118"/>
                      <a:pt x="90" y="118"/>
                    </a:cubicBezTo>
                    <a:close/>
                    <a:moveTo>
                      <a:pt x="247" y="118"/>
                    </a:moveTo>
                    <a:cubicBezTo>
                      <a:pt x="255" y="118"/>
                      <a:pt x="262" y="118"/>
                      <a:pt x="269" y="118"/>
                    </a:cubicBezTo>
                    <a:cubicBezTo>
                      <a:pt x="270" y="118"/>
                      <a:pt x="270" y="117"/>
                      <a:pt x="270" y="116"/>
                    </a:cubicBezTo>
                    <a:cubicBezTo>
                      <a:pt x="258" y="98"/>
                      <a:pt x="244" y="81"/>
                      <a:pt x="225" y="68"/>
                    </a:cubicBezTo>
                    <a:cubicBezTo>
                      <a:pt x="225" y="68"/>
                      <a:pt x="224" y="68"/>
                      <a:pt x="224" y="67"/>
                    </a:cubicBezTo>
                    <a:cubicBezTo>
                      <a:pt x="224" y="68"/>
                      <a:pt x="224" y="69"/>
                      <a:pt x="224" y="69"/>
                    </a:cubicBezTo>
                    <a:cubicBezTo>
                      <a:pt x="224" y="85"/>
                      <a:pt x="224" y="100"/>
                      <a:pt x="224" y="116"/>
                    </a:cubicBezTo>
                    <a:cubicBezTo>
                      <a:pt x="224" y="117"/>
                      <a:pt x="225" y="118"/>
                      <a:pt x="225" y="118"/>
                    </a:cubicBezTo>
                    <a:cubicBezTo>
                      <a:pt x="233" y="118"/>
                      <a:pt x="240" y="118"/>
                      <a:pt x="247" y="118"/>
                    </a:cubicBezTo>
                    <a:close/>
                    <a:moveTo>
                      <a:pt x="194" y="93"/>
                    </a:moveTo>
                    <a:cubicBezTo>
                      <a:pt x="194" y="85"/>
                      <a:pt x="194" y="78"/>
                      <a:pt x="194" y="70"/>
                    </a:cubicBezTo>
                    <a:cubicBezTo>
                      <a:pt x="194" y="69"/>
                      <a:pt x="194" y="68"/>
                      <a:pt x="194" y="68"/>
                    </a:cubicBezTo>
                    <a:cubicBezTo>
                      <a:pt x="193" y="68"/>
                      <a:pt x="192" y="68"/>
                      <a:pt x="192" y="69"/>
                    </a:cubicBezTo>
                    <a:cubicBezTo>
                      <a:pt x="175" y="82"/>
                      <a:pt x="161" y="98"/>
                      <a:pt x="150" y="116"/>
                    </a:cubicBezTo>
                    <a:cubicBezTo>
                      <a:pt x="150" y="117"/>
                      <a:pt x="151" y="118"/>
                      <a:pt x="151" y="118"/>
                    </a:cubicBezTo>
                    <a:cubicBezTo>
                      <a:pt x="165" y="118"/>
                      <a:pt x="179" y="118"/>
                      <a:pt x="192" y="118"/>
                    </a:cubicBezTo>
                    <a:cubicBezTo>
                      <a:pt x="193" y="118"/>
                      <a:pt x="194" y="117"/>
                      <a:pt x="194" y="116"/>
                    </a:cubicBezTo>
                    <a:cubicBezTo>
                      <a:pt x="194" y="108"/>
                      <a:pt x="194" y="101"/>
                      <a:pt x="194" y="9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g379a61e77de_0_229"/>
              <p:cNvSpPr/>
              <p:nvPr/>
            </p:nvSpPr>
            <p:spPr>
              <a:xfrm>
                <a:off x="4933951" y="952500"/>
                <a:ext cx="617538" cy="363538"/>
              </a:xfrm>
              <a:custGeom>
                <a:rect b="b" l="l" r="r" t="t"/>
                <a:pathLst>
                  <a:path extrusionOk="0" h="73" w="124">
                    <a:moveTo>
                      <a:pt x="90" y="72"/>
                    </a:moveTo>
                    <a:cubicBezTo>
                      <a:pt x="84" y="73"/>
                      <a:pt x="79" y="70"/>
                      <a:pt x="77" y="63"/>
                    </a:cubicBezTo>
                    <a:cubicBezTo>
                      <a:pt x="72" y="50"/>
                      <a:pt x="67" y="37"/>
                      <a:pt x="63" y="23"/>
                    </a:cubicBezTo>
                    <a:cubicBezTo>
                      <a:pt x="62" y="22"/>
                      <a:pt x="62" y="22"/>
                      <a:pt x="62" y="21"/>
                    </a:cubicBezTo>
                    <a:cubicBezTo>
                      <a:pt x="61" y="22"/>
                      <a:pt x="61" y="22"/>
                      <a:pt x="61" y="23"/>
                    </a:cubicBezTo>
                    <a:cubicBezTo>
                      <a:pt x="56" y="37"/>
                      <a:pt x="51" y="50"/>
                      <a:pt x="46" y="64"/>
                    </a:cubicBezTo>
                    <a:cubicBezTo>
                      <a:pt x="44" y="70"/>
                      <a:pt x="40" y="73"/>
                      <a:pt x="32" y="73"/>
                    </a:cubicBezTo>
                    <a:cubicBezTo>
                      <a:pt x="25" y="72"/>
                      <a:pt x="21" y="69"/>
                      <a:pt x="19" y="63"/>
                    </a:cubicBezTo>
                    <a:cubicBezTo>
                      <a:pt x="13" y="47"/>
                      <a:pt x="8" y="30"/>
                      <a:pt x="2" y="14"/>
                    </a:cubicBezTo>
                    <a:cubicBezTo>
                      <a:pt x="0" y="8"/>
                      <a:pt x="1" y="4"/>
                      <a:pt x="6" y="2"/>
                    </a:cubicBezTo>
                    <a:cubicBezTo>
                      <a:pt x="12" y="0"/>
                      <a:pt x="19" y="2"/>
                      <a:pt x="21" y="7"/>
                    </a:cubicBezTo>
                    <a:cubicBezTo>
                      <a:pt x="25" y="18"/>
                      <a:pt x="28" y="30"/>
                      <a:pt x="31" y="41"/>
                    </a:cubicBezTo>
                    <a:cubicBezTo>
                      <a:pt x="32" y="44"/>
                      <a:pt x="33" y="47"/>
                      <a:pt x="34" y="49"/>
                    </a:cubicBezTo>
                    <a:cubicBezTo>
                      <a:pt x="35" y="47"/>
                      <a:pt x="36" y="44"/>
                      <a:pt x="37" y="42"/>
                    </a:cubicBezTo>
                    <a:cubicBezTo>
                      <a:pt x="40" y="31"/>
                      <a:pt x="44" y="21"/>
                      <a:pt x="47" y="11"/>
                    </a:cubicBezTo>
                    <a:cubicBezTo>
                      <a:pt x="50" y="4"/>
                      <a:pt x="54" y="1"/>
                      <a:pt x="62" y="1"/>
                    </a:cubicBezTo>
                    <a:cubicBezTo>
                      <a:pt x="69" y="1"/>
                      <a:pt x="73" y="4"/>
                      <a:pt x="76" y="11"/>
                    </a:cubicBezTo>
                    <a:cubicBezTo>
                      <a:pt x="80" y="23"/>
                      <a:pt x="84" y="35"/>
                      <a:pt x="89" y="47"/>
                    </a:cubicBezTo>
                    <a:cubicBezTo>
                      <a:pt x="89" y="48"/>
                      <a:pt x="89" y="49"/>
                      <a:pt x="90" y="49"/>
                    </a:cubicBezTo>
                    <a:cubicBezTo>
                      <a:pt x="90" y="48"/>
                      <a:pt x="90" y="48"/>
                      <a:pt x="90" y="47"/>
                    </a:cubicBezTo>
                    <a:cubicBezTo>
                      <a:pt x="94" y="35"/>
                      <a:pt x="97" y="23"/>
                      <a:pt x="101" y="10"/>
                    </a:cubicBezTo>
                    <a:cubicBezTo>
                      <a:pt x="103" y="3"/>
                      <a:pt x="106" y="1"/>
                      <a:pt x="113" y="1"/>
                    </a:cubicBezTo>
                    <a:cubicBezTo>
                      <a:pt x="121" y="2"/>
                      <a:pt x="124" y="6"/>
                      <a:pt x="121" y="13"/>
                    </a:cubicBezTo>
                    <a:cubicBezTo>
                      <a:pt x="116" y="30"/>
                      <a:pt x="110" y="47"/>
                      <a:pt x="104" y="63"/>
                    </a:cubicBezTo>
                    <a:cubicBezTo>
                      <a:pt x="102" y="70"/>
                      <a:pt x="98" y="72"/>
                      <a:pt x="90" y="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g379a61e77de_0_229"/>
              <p:cNvSpPr/>
              <p:nvPr/>
            </p:nvSpPr>
            <p:spPr>
              <a:xfrm>
                <a:off x="6446838" y="952500"/>
                <a:ext cx="617538" cy="363538"/>
              </a:xfrm>
              <a:custGeom>
                <a:rect b="b" l="l" r="r" t="t"/>
                <a:pathLst>
                  <a:path extrusionOk="0" h="73" w="124">
                    <a:moveTo>
                      <a:pt x="90" y="72"/>
                    </a:moveTo>
                    <a:cubicBezTo>
                      <a:pt x="84" y="73"/>
                      <a:pt x="79" y="70"/>
                      <a:pt x="77" y="63"/>
                    </a:cubicBezTo>
                    <a:cubicBezTo>
                      <a:pt x="72" y="50"/>
                      <a:pt x="68" y="36"/>
                      <a:pt x="63" y="23"/>
                    </a:cubicBezTo>
                    <a:cubicBezTo>
                      <a:pt x="63" y="22"/>
                      <a:pt x="62" y="22"/>
                      <a:pt x="62" y="21"/>
                    </a:cubicBezTo>
                    <a:cubicBezTo>
                      <a:pt x="62" y="22"/>
                      <a:pt x="61" y="22"/>
                      <a:pt x="61" y="23"/>
                    </a:cubicBezTo>
                    <a:cubicBezTo>
                      <a:pt x="56" y="36"/>
                      <a:pt x="52" y="50"/>
                      <a:pt x="47" y="63"/>
                    </a:cubicBezTo>
                    <a:cubicBezTo>
                      <a:pt x="44" y="70"/>
                      <a:pt x="40" y="73"/>
                      <a:pt x="32" y="72"/>
                    </a:cubicBezTo>
                    <a:cubicBezTo>
                      <a:pt x="25" y="72"/>
                      <a:pt x="22" y="70"/>
                      <a:pt x="19" y="63"/>
                    </a:cubicBezTo>
                    <a:cubicBezTo>
                      <a:pt x="13" y="46"/>
                      <a:pt x="8" y="30"/>
                      <a:pt x="2" y="14"/>
                    </a:cubicBezTo>
                    <a:cubicBezTo>
                      <a:pt x="0" y="9"/>
                      <a:pt x="0" y="5"/>
                      <a:pt x="6" y="2"/>
                    </a:cubicBezTo>
                    <a:cubicBezTo>
                      <a:pt x="12" y="0"/>
                      <a:pt x="19" y="1"/>
                      <a:pt x="21" y="6"/>
                    </a:cubicBezTo>
                    <a:cubicBezTo>
                      <a:pt x="25" y="17"/>
                      <a:pt x="28" y="29"/>
                      <a:pt x="31" y="40"/>
                    </a:cubicBezTo>
                    <a:cubicBezTo>
                      <a:pt x="32" y="42"/>
                      <a:pt x="33" y="45"/>
                      <a:pt x="33" y="48"/>
                    </a:cubicBezTo>
                    <a:cubicBezTo>
                      <a:pt x="33" y="48"/>
                      <a:pt x="34" y="49"/>
                      <a:pt x="34" y="49"/>
                    </a:cubicBezTo>
                    <a:cubicBezTo>
                      <a:pt x="34" y="49"/>
                      <a:pt x="34" y="48"/>
                      <a:pt x="35" y="48"/>
                    </a:cubicBezTo>
                    <a:cubicBezTo>
                      <a:pt x="39" y="36"/>
                      <a:pt x="43" y="24"/>
                      <a:pt x="47" y="12"/>
                    </a:cubicBezTo>
                    <a:cubicBezTo>
                      <a:pt x="50" y="4"/>
                      <a:pt x="54" y="1"/>
                      <a:pt x="62" y="1"/>
                    </a:cubicBezTo>
                    <a:cubicBezTo>
                      <a:pt x="70" y="1"/>
                      <a:pt x="73" y="4"/>
                      <a:pt x="76" y="12"/>
                    </a:cubicBezTo>
                    <a:cubicBezTo>
                      <a:pt x="81" y="23"/>
                      <a:pt x="85" y="36"/>
                      <a:pt x="89" y="48"/>
                    </a:cubicBezTo>
                    <a:cubicBezTo>
                      <a:pt x="89" y="48"/>
                      <a:pt x="90" y="49"/>
                      <a:pt x="90" y="49"/>
                    </a:cubicBezTo>
                    <a:cubicBezTo>
                      <a:pt x="90" y="49"/>
                      <a:pt x="90" y="48"/>
                      <a:pt x="90" y="48"/>
                    </a:cubicBezTo>
                    <a:cubicBezTo>
                      <a:pt x="94" y="35"/>
                      <a:pt x="98" y="23"/>
                      <a:pt x="101" y="10"/>
                    </a:cubicBezTo>
                    <a:cubicBezTo>
                      <a:pt x="103" y="5"/>
                      <a:pt x="106" y="2"/>
                      <a:pt x="112" y="1"/>
                    </a:cubicBezTo>
                    <a:cubicBezTo>
                      <a:pt x="121" y="1"/>
                      <a:pt x="124" y="6"/>
                      <a:pt x="121" y="14"/>
                    </a:cubicBezTo>
                    <a:cubicBezTo>
                      <a:pt x="116" y="31"/>
                      <a:pt x="110" y="47"/>
                      <a:pt x="104" y="63"/>
                    </a:cubicBezTo>
                    <a:cubicBezTo>
                      <a:pt x="102" y="70"/>
                      <a:pt x="98" y="72"/>
                      <a:pt x="90" y="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g379a61e77de_0_229"/>
              <p:cNvSpPr/>
              <p:nvPr/>
            </p:nvSpPr>
            <p:spPr>
              <a:xfrm>
                <a:off x="5691188" y="952500"/>
                <a:ext cx="615950" cy="363538"/>
              </a:xfrm>
              <a:custGeom>
                <a:rect b="b" l="l" r="r" t="t"/>
                <a:pathLst>
                  <a:path extrusionOk="0" h="73" w="124">
                    <a:moveTo>
                      <a:pt x="90" y="72"/>
                    </a:moveTo>
                    <a:cubicBezTo>
                      <a:pt x="84" y="73"/>
                      <a:pt x="79" y="70"/>
                      <a:pt x="77" y="64"/>
                    </a:cubicBezTo>
                    <a:cubicBezTo>
                      <a:pt x="72" y="50"/>
                      <a:pt x="68" y="36"/>
                      <a:pt x="63" y="23"/>
                    </a:cubicBezTo>
                    <a:cubicBezTo>
                      <a:pt x="62" y="22"/>
                      <a:pt x="62" y="22"/>
                      <a:pt x="62" y="21"/>
                    </a:cubicBezTo>
                    <a:cubicBezTo>
                      <a:pt x="61" y="22"/>
                      <a:pt x="61" y="22"/>
                      <a:pt x="61" y="23"/>
                    </a:cubicBezTo>
                    <a:cubicBezTo>
                      <a:pt x="56" y="36"/>
                      <a:pt x="51" y="50"/>
                      <a:pt x="46" y="63"/>
                    </a:cubicBezTo>
                    <a:cubicBezTo>
                      <a:pt x="44" y="70"/>
                      <a:pt x="40" y="73"/>
                      <a:pt x="32" y="72"/>
                    </a:cubicBezTo>
                    <a:cubicBezTo>
                      <a:pt x="25" y="72"/>
                      <a:pt x="22" y="70"/>
                      <a:pt x="19" y="63"/>
                    </a:cubicBezTo>
                    <a:cubicBezTo>
                      <a:pt x="13" y="46"/>
                      <a:pt x="8" y="30"/>
                      <a:pt x="2" y="14"/>
                    </a:cubicBezTo>
                    <a:cubicBezTo>
                      <a:pt x="0" y="7"/>
                      <a:pt x="1" y="4"/>
                      <a:pt x="6" y="2"/>
                    </a:cubicBezTo>
                    <a:cubicBezTo>
                      <a:pt x="12" y="0"/>
                      <a:pt x="19" y="2"/>
                      <a:pt x="21" y="7"/>
                    </a:cubicBezTo>
                    <a:cubicBezTo>
                      <a:pt x="25" y="19"/>
                      <a:pt x="28" y="30"/>
                      <a:pt x="31" y="42"/>
                    </a:cubicBezTo>
                    <a:cubicBezTo>
                      <a:pt x="32" y="44"/>
                      <a:pt x="33" y="47"/>
                      <a:pt x="34" y="49"/>
                    </a:cubicBezTo>
                    <a:cubicBezTo>
                      <a:pt x="35" y="47"/>
                      <a:pt x="36" y="44"/>
                      <a:pt x="37" y="42"/>
                    </a:cubicBezTo>
                    <a:cubicBezTo>
                      <a:pt x="40" y="31"/>
                      <a:pt x="44" y="21"/>
                      <a:pt x="48" y="10"/>
                    </a:cubicBezTo>
                    <a:cubicBezTo>
                      <a:pt x="50" y="3"/>
                      <a:pt x="55" y="1"/>
                      <a:pt x="62" y="1"/>
                    </a:cubicBezTo>
                    <a:cubicBezTo>
                      <a:pt x="69" y="1"/>
                      <a:pt x="73" y="4"/>
                      <a:pt x="76" y="10"/>
                    </a:cubicBezTo>
                    <a:cubicBezTo>
                      <a:pt x="80" y="23"/>
                      <a:pt x="84" y="35"/>
                      <a:pt x="89" y="47"/>
                    </a:cubicBezTo>
                    <a:cubicBezTo>
                      <a:pt x="89" y="48"/>
                      <a:pt x="89" y="48"/>
                      <a:pt x="90" y="49"/>
                    </a:cubicBezTo>
                    <a:cubicBezTo>
                      <a:pt x="90" y="48"/>
                      <a:pt x="90" y="48"/>
                      <a:pt x="91" y="47"/>
                    </a:cubicBezTo>
                    <a:cubicBezTo>
                      <a:pt x="94" y="35"/>
                      <a:pt x="98" y="22"/>
                      <a:pt x="101" y="10"/>
                    </a:cubicBezTo>
                    <a:cubicBezTo>
                      <a:pt x="103" y="3"/>
                      <a:pt x="108" y="0"/>
                      <a:pt x="116" y="2"/>
                    </a:cubicBezTo>
                    <a:cubicBezTo>
                      <a:pt x="121" y="3"/>
                      <a:pt x="124" y="7"/>
                      <a:pt x="122" y="12"/>
                    </a:cubicBezTo>
                    <a:cubicBezTo>
                      <a:pt x="116" y="30"/>
                      <a:pt x="110" y="47"/>
                      <a:pt x="104" y="65"/>
                    </a:cubicBezTo>
                    <a:cubicBezTo>
                      <a:pt x="101" y="71"/>
                      <a:pt x="97" y="73"/>
                      <a:pt x="90" y="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5" name="Google Shape;245;g379a61e77de_0_229"/>
            <p:cNvSpPr txBox="1"/>
            <p:nvPr/>
          </p:nvSpPr>
          <p:spPr>
            <a:xfrm>
              <a:off x="1125653" y="5392972"/>
              <a:ext cx="17262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GB" sz="120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www.giz.de/ukraine-ua</a:t>
              </a:r>
              <a:endPara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" name="Google Shape;246;g379a61e77de_0_229"/>
          <p:cNvGrpSpPr/>
          <p:nvPr/>
        </p:nvGrpSpPr>
        <p:grpSpPr>
          <a:xfrm>
            <a:off x="3047418" y="5386974"/>
            <a:ext cx="2803312" cy="432002"/>
            <a:chOff x="3540397" y="5307769"/>
            <a:chExt cx="2803312" cy="432002"/>
          </a:xfrm>
        </p:grpSpPr>
        <p:pic>
          <p:nvPicPr>
            <p:cNvPr descr="Ein Bild, das Logo, Symbol, Grafiken, Schrift enthält.&#10;&#10;Automatisch generierte Beschreibung" id="247" name="Google Shape;247;g379a61e77de_0_229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40397" y="5307769"/>
              <a:ext cx="432002" cy="4320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g379a61e77de_0_229"/>
            <p:cNvSpPr txBox="1"/>
            <p:nvPr/>
          </p:nvSpPr>
          <p:spPr>
            <a:xfrm>
              <a:off x="4096409" y="5385270"/>
              <a:ext cx="22473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GB" sz="120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www.facebook.com/gizukraine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9" name="Google Shape;249;g379a61e77de_0_229"/>
          <p:cNvGrpSpPr/>
          <p:nvPr/>
        </p:nvGrpSpPr>
        <p:grpSpPr>
          <a:xfrm>
            <a:off x="6357868" y="5386974"/>
            <a:ext cx="3439233" cy="432000"/>
            <a:chOff x="6448350" y="5315471"/>
            <a:chExt cx="3439233" cy="432000"/>
          </a:xfrm>
        </p:grpSpPr>
        <p:pic>
          <p:nvPicPr>
            <p:cNvPr id="250" name="Google Shape;250;g379a61e77de_0_229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448350" y="5315471"/>
              <a:ext cx="432000" cy="43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g379a61e77de_0_229"/>
            <p:cNvSpPr txBox="1"/>
            <p:nvPr/>
          </p:nvSpPr>
          <p:spPr>
            <a:xfrm>
              <a:off x="7027983" y="5392972"/>
              <a:ext cx="28596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GB" sz="120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www.linkedin.com/company/giz-ukraine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2" name="Google Shape;252;g379a61e77de_0_229"/>
          <p:cNvPicPr preferRelativeResize="0"/>
          <p:nvPr/>
        </p:nvPicPr>
        <p:blipFill rotWithShape="1">
          <a:blip r:embed="rId8">
            <a:alphaModFix amt="38000"/>
          </a:blip>
          <a:srcRect b="0" l="43873" r="0" t="48256"/>
          <a:stretch/>
        </p:blipFill>
        <p:spPr>
          <a:xfrm>
            <a:off x="0" y="-1"/>
            <a:ext cx="6455969" cy="3553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>
  <p:cSld name="Titel und Inhal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4"/>
          <p:cNvSpPr txBox="1"/>
          <p:nvPr>
            <p:ph type="title"/>
          </p:nvPr>
        </p:nvSpPr>
        <p:spPr>
          <a:xfrm>
            <a:off x="533405" y="365126"/>
            <a:ext cx="7340595" cy="42227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4"/>
          <p:cNvSpPr txBox="1"/>
          <p:nvPr>
            <p:ph idx="1" type="body"/>
          </p:nvPr>
        </p:nvSpPr>
        <p:spPr>
          <a:xfrm>
            <a:off x="533405" y="1703991"/>
            <a:ext cx="10588785" cy="4472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302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24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4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4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Ein Bild, das Screenshot, Blau, Reihe, parallel enthält.&#10;&#10;Automatisch generierte Beschreibung" id="34" name="Google Shape;34;p24"/>
          <p:cNvPicPr preferRelativeResize="0"/>
          <p:nvPr/>
        </p:nvPicPr>
        <p:blipFill rotWithShape="1">
          <a:blip r:embed="rId2">
            <a:alphaModFix/>
          </a:blip>
          <a:srcRect b="0" l="0" r="27031" t="0"/>
          <a:stretch/>
        </p:blipFill>
        <p:spPr>
          <a:xfrm>
            <a:off x="8009466" y="0"/>
            <a:ext cx="4182534" cy="127150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24"/>
          <p:cNvSpPr txBox="1"/>
          <p:nvPr>
            <p:ph idx="2" type="body"/>
          </p:nvPr>
        </p:nvSpPr>
        <p:spPr>
          <a:xfrm>
            <a:off x="533405" y="850493"/>
            <a:ext cx="7340600" cy="3063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two columns - Blue">
  <p:cSld name="Title and Content - two columns - Blue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79a61e77de_0_263"/>
          <p:cNvSpPr/>
          <p:nvPr/>
        </p:nvSpPr>
        <p:spPr>
          <a:xfrm>
            <a:off x="0" y="1265103"/>
            <a:ext cx="12192000" cy="4976100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379a61e77de_0_263"/>
          <p:cNvSpPr txBox="1"/>
          <p:nvPr>
            <p:ph type="title"/>
          </p:nvPr>
        </p:nvSpPr>
        <p:spPr>
          <a:xfrm>
            <a:off x="533405" y="365126"/>
            <a:ext cx="73407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g379a61e77de_0_263"/>
          <p:cNvSpPr txBox="1"/>
          <p:nvPr>
            <p:ph idx="1" type="body"/>
          </p:nvPr>
        </p:nvSpPr>
        <p:spPr>
          <a:xfrm>
            <a:off x="533404" y="1703388"/>
            <a:ext cx="5544000" cy="44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7" name="Google Shape;257;g379a61e77de_0_263"/>
          <p:cNvSpPr txBox="1"/>
          <p:nvPr>
            <p:ph idx="10" type="dt"/>
          </p:nvPr>
        </p:nvSpPr>
        <p:spPr>
          <a:xfrm>
            <a:off x="1161571" y="6495835"/>
            <a:ext cx="72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g379a61e77de_0_263"/>
          <p:cNvSpPr txBox="1"/>
          <p:nvPr>
            <p:ph idx="11" type="ftr"/>
          </p:nvPr>
        </p:nvSpPr>
        <p:spPr>
          <a:xfrm>
            <a:off x="2122712" y="6495835"/>
            <a:ext cx="684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g379a61e77de_0_263"/>
          <p:cNvSpPr txBox="1"/>
          <p:nvPr>
            <p:ph idx="12" type="sldNum"/>
          </p:nvPr>
        </p:nvSpPr>
        <p:spPr>
          <a:xfrm>
            <a:off x="533406" y="6495835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Ein Bild, das Screenshot, Blau, Reihe, parallel enthält.&#10;&#10;Automatisch generierte Beschreibung" id="260" name="Google Shape;260;g379a61e77de_0_263"/>
          <p:cNvPicPr preferRelativeResize="0"/>
          <p:nvPr/>
        </p:nvPicPr>
        <p:blipFill rotWithShape="1">
          <a:blip r:embed="rId2">
            <a:alphaModFix/>
          </a:blip>
          <a:srcRect b="0" l="0" r="27028" t="0"/>
          <a:stretch/>
        </p:blipFill>
        <p:spPr>
          <a:xfrm>
            <a:off x="8009466" y="0"/>
            <a:ext cx="4182535" cy="1271503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379a61e77de_0_263"/>
          <p:cNvSpPr txBox="1"/>
          <p:nvPr>
            <p:ph idx="2" type="body"/>
          </p:nvPr>
        </p:nvSpPr>
        <p:spPr>
          <a:xfrm>
            <a:off x="533405" y="850493"/>
            <a:ext cx="73407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2" name="Google Shape;262;g379a61e77de_0_263"/>
          <p:cNvSpPr txBox="1"/>
          <p:nvPr>
            <p:ph idx="3" type="body"/>
          </p:nvPr>
        </p:nvSpPr>
        <p:spPr>
          <a:xfrm>
            <a:off x="6375400" y="1703388"/>
            <a:ext cx="5543700" cy="44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pact and photo">
  <p:cSld name="Impact and photo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79a61e77de_0_273"/>
          <p:cNvSpPr txBox="1"/>
          <p:nvPr>
            <p:ph idx="10" type="dt"/>
          </p:nvPr>
        </p:nvSpPr>
        <p:spPr>
          <a:xfrm>
            <a:off x="1161571" y="6495835"/>
            <a:ext cx="72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g379a61e77de_0_273"/>
          <p:cNvSpPr txBox="1"/>
          <p:nvPr>
            <p:ph idx="11" type="ftr"/>
          </p:nvPr>
        </p:nvSpPr>
        <p:spPr>
          <a:xfrm>
            <a:off x="2122712" y="6495835"/>
            <a:ext cx="684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g379a61e77de_0_273"/>
          <p:cNvSpPr txBox="1"/>
          <p:nvPr>
            <p:ph idx="12" type="sldNum"/>
          </p:nvPr>
        </p:nvSpPr>
        <p:spPr>
          <a:xfrm>
            <a:off x="533406" y="6495835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7" name="Google Shape;267;g379a61e77de_0_273"/>
          <p:cNvSpPr/>
          <p:nvPr/>
        </p:nvSpPr>
        <p:spPr>
          <a:xfrm>
            <a:off x="1" y="1"/>
            <a:ext cx="12192000" cy="6243000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g379a61e77de_0_273"/>
          <p:cNvPicPr preferRelativeResize="0"/>
          <p:nvPr/>
        </p:nvPicPr>
        <p:blipFill rotWithShape="1">
          <a:blip r:embed="rId2">
            <a:alphaModFix amt="38000"/>
          </a:blip>
          <a:srcRect b="0" l="43873" r="0" t="48256"/>
          <a:stretch/>
        </p:blipFill>
        <p:spPr>
          <a:xfrm>
            <a:off x="0" y="-1"/>
            <a:ext cx="6455969" cy="355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379a61e77de_0_273"/>
          <p:cNvPicPr preferRelativeResize="0"/>
          <p:nvPr/>
        </p:nvPicPr>
        <p:blipFill rotWithShape="1">
          <a:blip r:embed="rId3">
            <a:alphaModFix amt="38000"/>
          </a:blip>
          <a:srcRect b="0" l="0" r="90580" t="13629"/>
          <a:stretch/>
        </p:blipFill>
        <p:spPr>
          <a:xfrm>
            <a:off x="11108563" y="-2"/>
            <a:ext cx="1083437" cy="5931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379a61e77de_0_2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406" y="2455816"/>
            <a:ext cx="5858686" cy="2998942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379a61e77de_0_273"/>
          <p:cNvSpPr/>
          <p:nvPr>
            <p:ph idx="2" type="pic"/>
          </p:nvPr>
        </p:nvSpPr>
        <p:spPr>
          <a:xfrm>
            <a:off x="4865688" y="0"/>
            <a:ext cx="7326300" cy="4750200"/>
          </a:xfrm>
          <a:prstGeom prst="rect">
            <a:avLst/>
          </a:prstGeom>
          <a:noFill/>
          <a:ln>
            <a:noFill/>
          </a:ln>
        </p:spPr>
      </p:sp>
      <p:sp>
        <p:nvSpPr>
          <p:cNvPr id="272" name="Google Shape;272;g379a61e77de_0_273"/>
          <p:cNvSpPr txBox="1"/>
          <p:nvPr>
            <p:ph idx="1" type="body"/>
          </p:nvPr>
        </p:nvSpPr>
        <p:spPr>
          <a:xfrm>
            <a:off x="1001406" y="1681216"/>
            <a:ext cx="3571800" cy="671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b="1" sz="28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3" name="Google Shape;273;g379a61e77de_0_273"/>
          <p:cNvSpPr txBox="1"/>
          <p:nvPr>
            <p:ph idx="3" type="body"/>
          </p:nvPr>
        </p:nvSpPr>
        <p:spPr>
          <a:xfrm>
            <a:off x="1001713" y="2734491"/>
            <a:ext cx="4929300" cy="24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Char char="o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−"/>
              <a:defRPr>
                <a:solidFill>
                  <a:schemeClr val="lt1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600"/>
              <a:buChar char="▪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GIZ Ukraine" showMasterSp="0">
  <p:cSld name="Title - GIZ Ukraine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g379a61e77de_0_2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8513" y="158787"/>
            <a:ext cx="11884738" cy="501596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379a61e77de_0_284"/>
          <p:cNvSpPr txBox="1"/>
          <p:nvPr>
            <p:ph type="ctrTitle"/>
          </p:nvPr>
        </p:nvSpPr>
        <p:spPr>
          <a:xfrm>
            <a:off x="876300" y="2645227"/>
            <a:ext cx="83313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 sz="32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g379a61e77de_0_284"/>
          <p:cNvSpPr txBox="1"/>
          <p:nvPr>
            <p:ph idx="1" type="subTitle"/>
          </p:nvPr>
        </p:nvSpPr>
        <p:spPr>
          <a:xfrm>
            <a:off x="876300" y="3631385"/>
            <a:ext cx="4680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8" name="Google Shape;278;g379a61e77de_0_284"/>
          <p:cNvSpPr/>
          <p:nvPr/>
        </p:nvSpPr>
        <p:spPr>
          <a:xfrm>
            <a:off x="7154690" y="4888930"/>
            <a:ext cx="4878600" cy="29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g379a61e77de_0_2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300" y="5506417"/>
            <a:ext cx="3022400" cy="78398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379a61e77de_0_284"/>
          <p:cNvSpPr txBox="1"/>
          <p:nvPr>
            <p:ph idx="2" type="body"/>
          </p:nvPr>
        </p:nvSpPr>
        <p:spPr>
          <a:xfrm>
            <a:off x="5751500" y="3631385"/>
            <a:ext cx="34560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white circle with blue and yellow text&#10;&#10;Description automatically generated" id="281" name="Google Shape;281;g379a61e77de_0_2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52000" y="522000"/>
            <a:ext cx="1692186" cy="1686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SDG Cluster" showMasterSp="0">
  <p:cSld name="Title - SDG Cluster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g379a61e77de_0_2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8513" y="158787"/>
            <a:ext cx="11884738" cy="5015969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379a61e77de_0_292"/>
          <p:cNvSpPr txBox="1"/>
          <p:nvPr>
            <p:ph type="ctrTitle"/>
          </p:nvPr>
        </p:nvSpPr>
        <p:spPr>
          <a:xfrm>
            <a:off x="876300" y="2645227"/>
            <a:ext cx="83313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 sz="32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g379a61e77de_0_292"/>
          <p:cNvSpPr txBox="1"/>
          <p:nvPr>
            <p:ph idx="1" type="subTitle"/>
          </p:nvPr>
        </p:nvSpPr>
        <p:spPr>
          <a:xfrm>
            <a:off x="876300" y="3631385"/>
            <a:ext cx="4680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6" name="Google Shape;286;g379a61e77de_0_292"/>
          <p:cNvSpPr/>
          <p:nvPr/>
        </p:nvSpPr>
        <p:spPr>
          <a:xfrm>
            <a:off x="7154690" y="4888930"/>
            <a:ext cx="4878600" cy="29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g379a61e77de_0_2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300" y="5506417"/>
            <a:ext cx="3022400" cy="78398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g379a61e77de_0_292"/>
          <p:cNvSpPr txBox="1"/>
          <p:nvPr>
            <p:ph idx="2" type="body"/>
          </p:nvPr>
        </p:nvSpPr>
        <p:spPr>
          <a:xfrm>
            <a:off x="5751500" y="3631385"/>
            <a:ext cx="34560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89" name="Google Shape;289;g379a61e77de_0_2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59852" y="520105"/>
            <a:ext cx="1522013" cy="1516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RS Cluster " showMasterSp="0">
  <p:cSld name="Title - RS Cluster 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g379a61e77de_0_3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8513" y="158787"/>
            <a:ext cx="11884738" cy="5015969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379a61e77de_0_300"/>
          <p:cNvSpPr txBox="1"/>
          <p:nvPr>
            <p:ph type="ctrTitle"/>
          </p:nvPr>
        </p:nvSpPr>
        <p:spPr>
          <a:xfrm>
            <a:off x="876300" y="2645227"/>
            <a:ext cx="83313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 sz="32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g379a61e77de_0_300"/>
          <p:cNvSpPr txBox="1"/>
          <p:nvPr>
            <p:ph idx="1" type="subTitle"/>
          </p:nvPr>
        </p:nvSpPr>
        <p:spPr>
          <a:xfrm>
            <a:off x="876300" y="3631385"/>
            <a:ext cx="4680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4" name="Google Shape;294;g379a61e77de_0_300"/>
          <p:cNvSpPr/>
          <p:nvPr/>
        </p:nvSpPr>
        <p:spPr>
          <a:xfrm>
            <a:off x="7154690" y="4888930"/>
            <a:ext cx="4878600" cy="29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g379a61e77de_0_3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300" y="5506417"/>
            <a:ext cx="3022400" cy="78398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g379a61e77de_0_300"/>
          <p:cNvSpPr txBox="1"/>
          <p:nvPr>
            <p:ph idx="2" type="body"/>
          </p:nvPr>
        </p:nvSpPr>
        <p:spPr>
          <a:xfrm>
            <a:off x="5751500" y="3631385"/>
            <a:ext cx="34560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97" name="Google Shape;297;g379a61e77de_0_3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59852" y="520105"/>
            <a:ext cx="1522013" cy="1516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LG Cluster" showMasterSp="0">
  <p:cSld name="Title - MLG Cluster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g379a61e77de_0_3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8513" y="158787"/>
            <a:ext cx="11884738" cy="501596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g379a61e77de_0_308"/>
          <p:cNvSpPr txBox="1"/>
          <p:nvPr>
            <p:ph type="ctrTitle"/>
          </p:nvPr>
        </p:nvSpPr>
        <p:spPr>
          <a:xfrm>
            <a:off x="876300" y="2645227"/>
            <a:ext cx="83313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 sz="32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g379a61e77de_0_308"/>
          <p:cNvSpPr txBox="1"/>
          <p:nvPr>
            <p:ph idx="1" type="subTitle"/>
          </p:nvPr>
        </p:nvSpPr>
        <p:spPr>
          <a:xfrm>
            <a:off x="876300" y="3631385"/>
            <a:ext cx="4680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2" name="Google Shape;302;g379a61e77de_0_308"/>
          <p:cNvSpPr/>
          <p:nvPr/>
        </p:nvSpPr>
        <p:spPr>
          <a:xfrm>
            <a:off x="7154690" y="4888930"/>
            <a:ext cx="4878600" cy="29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g379a61e77de_0_3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300" y="5506417"/>
            <a:ext cx="3022400" cy="78398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379a61e77de_0_308"/>
          <p:cNvSpPr txBox="1"/>
          <p:nvPr>
            <p:ph idx="2" type="body"/>
          </p:nvPr>
        </p:nvSpPr>
        <p:spPr>
          <a:xfrm>
            <a:off x="5751500" y="3631385"/>
            <a:ext cx="34560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05" name="Google Shape;305;g379a61e77de_0_3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59852" y="520105"/>
            <a:ext cx="1522013" cy="1516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Blue">
  <p:cSld name="Title and Content - Blu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5"/>
          <p:cNvSpPr/>
          <p:nvPr/>
        </p:nvSpPr>
        <p:spPr>
          <a:xfrm>
            <a:off x="0" y="1265103"/>
            <a:ext cx="12191999" cy="4976209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5"/>
          <p:cNvSpPr txBox="1"/>
          <p:nvPr>
            <p:ph type="title"/>
          </p:nvPr>
        </p:nvSpPr>
        <p:spPr>
          <a:xfrm>
            <a:off x="533405" y="365126"/>
            <a:ext cx="7340595" cy="42227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5"/>
          <p:cNvSpPr txBox="1"/>
          <p:nvPr>
            <p:ph idx="1" type="body"/>
          </p:nvPr>
        </p:nvSpPr>
        <p:spPr>
          <a:xfrm>
            <a:off x="533405" y="1703991"/>
            <a:ext cx="10588785" cy="4472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302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5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5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5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Ein Bild, das Screenshot, Blau, Reihe, parallel enthält.&#10;&#10;Automatisch generierte Beschreibung" id="43" name="Google Shape;43;p25"/>
          <p:cNvPicPr preferRelativeResize="0"/>
          <p:nvPr/>
        </p:nvPicPr>
        <p:blipFill rotWithShape="1">
          <a:blip r:embed="rId2">
            <a:alphaModFix/>
          </a:blip>
          <a:srcRect b="0" l="0" r="27031" t="0"/>
          <a:stretch/>
        </p:blipFill>
        <p:spPr>
          <a:xfrm>
            <a:off x="8009466" y="0"/>
            <a:ext cx="4182534" cy="1271502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5"/>
          <p:cNvSpPr txBox="1"/>
          <p:nvPr>
            <p:ph idx="2" type="body"/>
          </p:nvPr>
        </p:nvSpPr>
        <p:spPr>
          <a:xfrm>
            <a:off x="533405" y="850493"/>
            <a:ext cx="7340600" cy="3063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wave">
  <p:cSld name="Title and Content - wave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Screenshot, Grafiken, Electric Blue (Farbe), Design enthält.&#10;&#10;Automatisch generierte Beschreibung" id="46" name="Google Shape;46;p28"/>
          <p:cNvPicPr preferRelativeResize="0"/>
          <p:nvPr/>
        </p:nvPicPr>
        <p:blipFill rotWithShape="1">
          <a:blip r:embed="rId2">
            <a:alphaModFix/>
          </a:blip>
          <a:srcRect b="214" l="356" r="334" t="11688"/>
          <a:stretch/>
        </p:blipFill>
        <p:spPr>
          <a:xfrm>
            <a:off x="0" y="1410962"/>
            <a:ext cx="12192000" cy="491146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8"/>
          <p:cNvSpPr txBox="1"/>
          <p:nvPr>
            <p:ph type="title"/>
          </p:nvPr>
        </p:nvSpPr>
        <p:spPr>
          <a:xfrm>
            <a:off x="533405" y="365126"/>
            <a:ext cx="8114200" cy="42227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8"/>
          <p:cNvSpPr txBox="1"/>
          <p:nvPr>
            <p:ph idx="1" type="body"/>
          </p:nvPr>
        </p:nvSpPr>
        <p:spPr>
          <a:xfrm>
            <a:off x="533405" y="1703991"/>
            <a:ext cx="10588785" cy="4472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28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8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8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" name="Google Shape;52;p28"/>
          <p:cNvSpPr txBox="1"/>
          <p:nvPr>
            <p:ph idx="2" type="body"/>
          </p:nvPr>
        </p:nvSpPr>
        <p:spPr>
          <a:xfrm>
            <a:off x="533405" y="850493"/>
            <a:ext cx="8114206" cy="3063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3" name="Google Shape;53;p28"/>
          <p:cNvPicPr preferRelativeResize="0"/>
          <p:nvPr/>
        </p:nvPicPr>
        <p:blipFill rotWithShape="1">
          <a:blip r:embed="rId3">
            <a:alphaModFix/>
          </a:blip>
          <a:srcRect b="15508" l="4511" r="10471" t="30168"/>
          <a:stretch/>
        </p:blipFill>
        <p:spPr>
          <a:xfrm>
            <a:off x="8290157" y="0"/>
            <a:ext cx="3901843" cy="1701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two columns">
  <p:cSld name="Title and Content - two columns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/>
          <p:nvPr>
            <p:ph type="title"/>
          </p:nvPr>
        </p:nvSpPr>
        <p:spPr>
          <a:xfrm>
            <a:off x="533405" y="365126"/>
            <a:ext cx="7340595" cy="42227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" type="body"/>
          </p:nvPr>
        </p:nvSpPr>
        <p:spPr>
          <a:xfrm>
            <a:off x="533404" y="1703388"/>
            <a:ext cx="5544000" cy="4472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26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6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6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Ein Bild, das Screenshot, Blau, Reihe, parallel enthält.&#10;&#10;Automatisch generierte Beschreibung" id="60" name="Google Shape;60;p26"/>
          <p:cNvPicPr preferRelativeResize="0"/>
          <p:nvPr/>
        </p:nvPicPr>
        <p:blipFill rotWithShape="1">
          <a:blip r:embed="rId2">
            <a:alphaModFix/>
          </a:blip>
          <a:srcRect b="0" l="0" r="27031" t="0"/>
          <a:stretch/>
        </p:blipFill>
        <p:spPr>
          <a:xfrm>
            <a:off x="8009466" y="0"/>
            <a:ext cx="4182534" cy="127150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26"/>
          <p:cNvSpPr txBox="1"/>
          <p:nvPr>
            <p:ph idx="2" type="body"/>
          </p:nvPr>
        </p:nvSpPr>
        <p:spPr>
          <a:xfrm>
            <a:off x="533405" y="850493"/>
            <a:ext cx="7340600" cy="3063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26"/>
          <p:cNvSpPr txBox="1"/>
          <p:nvPr>
            <p:ph idx="3" type="body"/>
          </p:nvPr>
        </p:nvSpPr>
        <p:spPr>
          <a:xfrm>
            <a:off x="6375400" y="1703388"/>
            <a:ext cx="5543550" cy="4472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ject overview">
  <p:cSld name="Project overview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9"/>
          <p:cNvSpPr txBox="1"/>
          <p:nvPr>
            <p:ph type="title"/>
          </p:nvPr>
        </p:nvSpPr>
        <p:spPr>
          <a:xfrm>
            <a:off x="533405" y="365126"/>
            <a:ext cx="7340595" cy="42227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9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9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9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Ein Bild, das Screenshot, Blau, Reihe, parallel enthält.&#10;&#10;Automatisch generierte Beschreibung" id="68" name="Google Shape;68;p39"/>
          <p:cNvPicPr preferRelativeResize="0"/>
          <p:nvPr/>
        </p:nvPicPr>
        <p:blipFill rotWithShape="1">
          <a:blip r:embed="rId2">
            <a:alphaModFix/>
          </a:blip>
          <a:srcRect b="0" l="0" r="27031" t="0"/>
          <a:stretch/>
        </p:blipFill>
        <p:spPr>
          <a:xfrm>
            <a:off x="8009466" y="0"/>
            <a:ext cx="4182534" cy="127150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39"/>
          <p:cNvSpPr txBox="1"/>
          <p:nvPr>
            <p:ph idx="1" type="body"/>
          </p:nvPr>
        </p:nvSpPr>
        <p:spPr>
          <a:xfrm>
            <a:off x="533405" y="850493"/>
            <a:ext cx="7340600" cy="3063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39"/>
          <p:cNvSpPr txBox="1"/>
          <p:nvPr>
            <p:ph idx="2" type="body"/>
          </p:nvPr>
        </p:nvSpPr>
        <p:spPr>
          <a:xfrm>
            <a:off x="4781550" y="1681014"/>
            <a:ext cx="6348413" cy="5730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1pPr>
            <a:lvl2pPr indent="-3302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o"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9"/>
          <p:cNvSpPr/>
          <p:nvPr/>
        </p:nvSpPr>
        <p:spPr>
          <a:xfrm>
            <a:off x="0" y="2195964"/>
            <a:ext cx="12192000" cy="3146802"/>
          </a:xfrm>
          <a:prstGeom prst="wave">
            <a:avLst>
              <a:gd fmla="val 5953" name="adj1"/>
              <a:gd fmla="val 0" name="adj2"/>
            </a:avLst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9"/>
          <p:cNvSpPr/>
          <p:nvPr/>
        </p:nvSpPr>
        <p:spPr>
          <a:xfrm>
            <a:off x="0" y="3255650"/>
            <a:ext cx="12192000" cy="3078445"/>
          </a:xfrm>
          <a:prstGeom prst="wave">
            <a:avLst>
              <a:gd fmla="val 10508" name="adj1"/>
              <a:gd fmla="val 0" name="adj2"/>
            </a:avLst>
          </a:prstGeom>
          <a:solidFill>
            <a:srgbClr val="E5F0FA">
              <a:alpha val="4901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9"/>
          <p:cNvSpPr/>
          <p:nvPr/>
        </p:nvSpPr>
        <p:spPr>
          <a:xfrm>
            <a:off x="0" y="3306725"/>
            <a:ext cx="12192000" cy="2976474"/>
          </a:xfrm>
          <a:prstGeom prst="wave">
            <a:avLst>
              <a:gd fmla="val 12500" name="adj1"/>
              <a:gd fmla="val 0" name="adj2"/>
            </a:avLst>
          </a:prstGeom>
          <a:solidFill>
            <a:srgbClr val="80B5E8">
              <a:alpha val="6901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39"/>
          <p:cNvSpPr/>
          <p:nvPr>
            <p:ph idx="3" type="pic"/>
          </p:nvPr>
        </p:nvSpPr>
        <p:spPr>
          <a:xfrm>
            <a:off x="611710" y="1681192"/>
            <a:ext cx="3519204" cy="3609148"/>
          </a:xfrm>
          <a:prstGeom prst="roundRect">
            <a:avLst>
              <a:gd fmla="val 2901" name="adj"/>
            </a:avLst>
          </a:prstGeom>
          <a:noFill/>
          <a:ln cap="flat" cmpd="sng" w="57150">
            <a:solidFill>
              <a:srgbClr val="FFDD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p39"/>
          <p:cNvSpPr txBox="1"/>
          <p:nvPr>
            <p:ph idx="4" type="body"/>
          </p:nvPr>
        </p:nvSpPr>
        <p:spPr>
          <a:xfrm>
            <a:off x="4781551" y="2651622"/>
            <a:ext cx="2803616" cy="5730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1pPr>
            <a:lvl2pPr indent="-3302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o"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39"/>
          <p:cNvSpPr txBox="1"/>
          <p:nvPr>
            <p:ph idx="5" type="body"/>
          </p:nvPr>
        </p:nvSpPr>
        <p:spPr>
          <a:xfrm>
            <a:off x="8326347" y="2975397"/>
            <a:ext cx="2803616" cy="5730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1pPr>
            <a:lvl2pPr indent="-3302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o"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9"/>
          <p:cNvSpPr txBox="1"/>
          <p:nvPr>
            <p:ph idx="6" type="body"/>
          </p:nvPr>
        </p:nvSpPr>
        <p:spPr>
          <a:xfrm>
            <a:off x="4781550" y="4284368"/>
            <a:ext cx="6348413" cy="10583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1pPr>
            <a:lvl2pPr indent="-3302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o"/>
              <a:defRPr sz="16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▪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two columns - Blue">
  <p:cSld name="Title and Content - two columns - Blu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/>
          <p:nvPr/>
        </p:nvSpPr>
        <p:spPr>
          <a:xfrm>
            <a:off x="0" y="1265103"/>
            <a:ext cx="12191999" cy="4976209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7"/>
          <p:cNvSpPr txBox="1"/>
          <p:nvPr>
            <p:ph type="title"/>
          </p:nvPr>
        </p:nvSpPr>
        <p:spPr>
          <a:xfrm>
            <a:off x="533405" y="365126"/>
            <a:ext cx="7340595" cy="42227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7"/>
          <p:cNvSpPr txBox="1"/>
          <p:nvPr>
            <p:ph idx="1" type="body"/>
          </p:nvPr>
        </p:nvSpPr>
        <p:spPr>
          <a:xfrm>
            <a:off x="533404" y="1703388"/>
            <a:ext cx="5544000" cy="4472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27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7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7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Ein Bild, das Screenshot, Blau, Reihe, parallel enthält.&#10;&#10;Automatisch generierte Beschreibung" id="85" name="Google Shape;85;p27"/>
          <p:cNvPicPr preferRelativeResize="0"/>
          <p:nvPr/>
        </p:nvPicPr>
        <p:blipFill rotWithShape="1">
          <a:blip r:embed="rId2">
            <a:alphaModFix/>
          </a:blip>
          <a:srcRect b="0" l="0" r="27031" t="0"/>
          <a:stretch/>
        </p:blipFill>
        <p:spPr>
          <a:xfrm>
            <a:off x="8009466" y="0"/>
            <a:ext cx="4182534" cy="127150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7"/>
          <p:cNvSpPr txBox="1"/>
          <p:nvPr>
            <p:ph idx="2" type="body"/>
          </p:nvPr>
        </p:nvSpPr>
        <p:spPr>
          <a:xfrm>
            <a:off x="533405" y="850493"/>
            <a:ext cx="7340600" cy="3063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27"/>
          <p:cNvSpPr txBox="1"/>
          <p:nvPr>
            <p:ph idx="3" type="body"/>
          </p:nvPr>
        </p:nvSpPr>
        <p:spPr>
          <a:xfrm>
            <a:off x="6375400" y="1703388"/>
            <a:ext cx="5543550" cy="4472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information">
  <p:cSld name="Contact information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2"/>
          <p:cNvSpPr/>
          <p:nvPr/>
        </p:nvSpPr>
        <p:spPr>
          <a:xfrm>
            <a:off x="1" y="1"/>
            <a:ext cx="12192000" cy="6242980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42"/>
          <p:cNvSpPr txBox="1"/>
          <p:nvPr>
            <p:ph type="title"/>
          </p:nvPr>
        </p:nvSpPr>
        <p:spPr>
          <a:xfrm>
            <a:off x="533405" y="365126"/>
            <a:ext cx="10588785" cy="89761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2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2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42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4" name="Google Shape;94;p42"/>
          <p:cNvPicPr preferRelativeResize="0"/>
          <p:nvPr/>
        </p:nvPicPr>
        <p:blipFill rotWithShape="1">
          <a:blip r:embed="rId2">
            <a:alphaModFix amt="38000"/>
          </a:blip>
          <a:srcRect b="0" l="0" r="90581" t="13626"/>
          <a:stretch/>
        </p:blipFill>
        <p:spPr>
          <a:xfrm>
            <a:off x="11108563" y="-2"/>
            <a:ext cx="1083437" cy="593189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42"/>
          <p:cNvSpPr txBox="1"/>
          <p:nvPr>
            <p:ph idx="1" type="body"/>
          </p:nvPr>
        </p:nvSpPr>
        <p:spPr>
          <a:xfrm>
            <a:off x="533405" y="4351795"/>
            <a:ext cx="2608495" cy="6773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42"/>
          <p:cNvSpPr txBox="1"/>
          <p:nvPr>
            <p:ph idx="2" type="body"/>
          </p:nvPr>
        </p:nvSpPr>
        <p:spPr>
          <a:xfrm>
            <a:off x="533405" y="3845591"/>
            <a:ext cx="2608495" cy="176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42"/>
          <p:cNvSpPr txBox="1"/>
          <p:nvPr>
            <p:ph idx="3" type="body"/>
          </p:nvPr>
        </p:nvSpPr>
        <p:spPr>
          <a:xfrm>
            <a:off x="533405" y="4094182"/>
            <a:ext cx="2608495" cy="176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42"/>
          <p:cNvSpPr txBox="1"/>
          <p:nvPr>
            <p:ph idx="4" type="body"/>
          </p:nvPr>
        </p:nvSpPr>
        <p:spPr>
          <a:xfrm>
            <a:off x="3432046" y="4351795"/>
            <a:ext cx="2608495" cy="677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42"/>
          <p:cNvSpPr txBox="1"/>
          <p:nvPr>
            <p:ph idx="5" type="body"/>
          </p:nvPr>
        </p:nvSpPr>
        <p:spPr>
          <a:xfrm>
            <a:off x="3432046" y="3845591"/>
            <a:ext cx="2608495" cy="176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42"/>
          <p:cNvSpPr txBox="1"/>
          <p:nvPr>
            <p:ph idx="6" type="body"/>
          </p:nvPr>
        </p:nvSpPr>
        <p:spPr>
          <a:xfrm>
            <a:off x="3432046" y="4094182"/>
            <a:ext cx="2608495" cy="176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42"/>
          <p:cNvSpPr txBox="1"/>
          <p:nvPr>
            <p:ph idx="7" type="body"/>
          </p:nvPr>
        </p:nvSpPr>
        <p:spPr>
          <a:xfrm>
            <a:off x="6330687" y="4351795"/>
            <a:ext cx="2608495" cy="6773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42"/>
          <p:cNvSpPr txBox="1"/>
          <p:nvPr>
            <p:ph idx="8" type="body"/>
          </p:nvPr>
        </p:nvSpPr>
        <p:spPr>
          <a:xfrm>
            <a:off x="6330687" y="3845591"/>
            <a:ext cx="2608495" cy="176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42"/>
          <p:cNvSpPr txBox="1"/>
          <p:nvPr>
            <p:ph idx="9" type="body"/>
          </p:nvPr>
        </p:nvSpPr>
        <p:spPr>
          <a:xfrm>
            <a:off x="6330687" y="4094182"/>
            <a:ext cx="2608495" cy="176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42"/>
          <p:cNvSpPr/>
          <p:nvPr>
            <p:ph idx="13" type="pic"/>
          </p:nvPr>
        </p:nvSpPr>
        <p:spPr>
          <a:xfrm>
            <a:off x="533405" y="1645981"/>
            <a:ext cx="144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42"/>
          <p:cNvSpPr/>
          <p:nvPr>
            <p:ph idx="14" type="pic"/>
          </p:nvPr>
        </p:nvSpPr>
        <p:spPr>
          <a:xfrm>
            <a:off x="3432046" y="1645981"/>
            <a:ext cx="144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42"/>
          <p:cNvSpPr/>
          <p:nvPr>
            <p:ph idx="15" type="pic"/>
          </p:nvPr>
        </p:nvSpPr>
        <p:spPr>
          <a:xfrm>
            <a:off x="6330687" y="1645981"/>
            <a:ext cx="1440000" cy="1980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07" name="Google Shape;107;p42"/>
          <p:cNvGrpSpPr/>
          <p:nvPr/>
        </p:nvGrpSpPr>
        <p:grpSpPr>
          <a:xfrm>
            <a:off x="533405" y="5387372"/>
            <a:ext cx="2228072" cy="431204"/>
            <a:chOff x="623887" y="5346064"/>
            <a:chExt cx="2228072" cy="431204"/>
          </a:xfrm>
        </p:grpSpPr>
        <p:grpSp>
          <p:nvGrpSpPr>
            <p:cNvPr id="108" name="Google Shape;108;p42"/>
            <p:cNvGrpSpPr/>
            <p:nvPr/>
          </p:nvGrpSpPr>
          <p:grpSpPr>
            <a:xfrm>
              <a:off x="623887" y="5346064"/>
              <a:ext cx="380961" cy="431204"/>
              <a:chOff x="4933951" y="-41275"/>
              <a:chExt cx="2130425" cy="2411413"/>
            </a:xfrm>
          </p:grpSpPr>
          <p:sp>
            <p:nvSpPr>
              <p:cNvPr id="109" name="Google Shape;109;p42"/>
              <p:cNvSpPr/>
              <p:nvPr/>
            </p:nvSpPr>
            <p:spPr>
              <a:xfrm>
                <a:off x="4945063" y="1435100"/>
                <a:ext cx="2114550" cy="935038"/>
              </a:xfrm>
              <a:custGeom>
                <a:rect b="b" l="l" r="r" t="t"/>
                <a:pathLst>
                  <a:path extrusionOk="0" h="188" w="425">
                    <a:moveTo>
                      <a:pt x="256" y="25"/>
                    </a:moveTo>
                    <a:cubicBezTo>
                      <a:pt x="267" y="25"/>
                      <a:pt x="277" y="25"/>
                      <a:pt x="287" y="25"/>
                    </a:cubicBezTo>
                    <a:cubicBezTo>
                      <a:pt x="288" y="25"/>
                      <a:pt x="290" y="24"/>
                      <a:pt x="290" y="23"/>
                    </a:cubicBezTo>
                    <a:cubicBezTo>
                      <a:pt x="292" y="16"/>
                      <a:pt x="294" y="9"/>
                      <a:pt x="297" y="2"/>
                    </a:cubicBezTo>
                    <a:cubicBezTo>
                      <a:pt x="297" y="2"/>
                      <a:pt x="298" y="0"/>
                      <a:pt x="299" y="0"/>
                    </a:cubicBezTo>
                    <a:cubicBezTo>
                      <a:pt x="308" y="0"/>
                      <a:pt x="316" y="0"/>
                      <a:pt x="325" y="0"/>
                    </a:cubicBezTo>
                    <a:cubicBezTo>
                      <a:pt x="326" y="0"/>
                      <a:pt x="327" y="2"/>
                      <a:pt x="326" y="2"/>
                    </a:cubicBezTo>
                    <a:cubicBezTo>
                      <a:pt x="325" y="9"/>
                      <a:pt x="323" y="16"/>
                      <a:pt x="321" y="23"/>
                    </a:cubicBezTo>
                    <a:cubicBezTo>
                      <a:pt x="321" y="23"/>
                      <a:pt x="322" y="25"/>
                      <a:pt x="322" y="25"/>
                    </a:cubicBezTo>
                    <a:cubicBezTo>
                      <a:pt x="342" y="25"/>
                      <a:pt x="362" y="25"/>
                      <a:pt x="382" y="25"/>
                    </a:cubicBezTo>
                    <a:cubicBezTo>
                      <a:pt x="383" y="25"/>
                      <a:pt x="384" y="24"/>
                      <a:pt x="384" y="23"/>
                    </a:cubicBezTo>
                    <a:cubicBezTo>
                      <a:pt x="388" y="16"/>
                      <a:pt x="391" y="9"/>
                      <a:pt x="394" y="2"/>
                    </a:cubicBezTo>
                    <a:cubicBezTo>
                      <a:pt x="394" y="1"/>
                      <a:pt x="395" y="0"/>
                      <a:pt x="396" y="0"/>
                    </a:cubicBezTo>
                    <a:cubicBezTo>
                      <a:pt x="405" y="0"/>
                      <a:pt x="414" y="0"/>
                      <a:pt x="423" y="0"/>
                    </a:cubicBezTo>
                    <a:cubicBezTo>
                      <a:pt x="424" y="0"/>
                      <a:pt x="425" y="2"/>
                      <a:pt x="425" y="3"/>
                    </a:cubicBezTo>
                    <a:cubicBezTo>
                      <a:pt x="405" y="64"/>
                      <a:pt x="365" y="108"/>
                      <a:pt x="307" y="135"/>
                    </a:cubicBezTo>
                    <a:cubicBezTo>
                      <a:pt x="195" y="188"/>
                      <a:pt x="60" y="139"/>
                      <a:pt x="10" y="28"/>
                    </a:cubicBezTo>
                    <a:cubicBezTo>
                      <a:pt x="6" y="20"/>
                      <a:pt x="3" y="11"/>
                      <a:pt x="0" y="2"/>
                    </a:cubicBezTo>
                    <a:cubicBezTo>
                      <a:pt x="0" y="2"/>
                      <a:pt x="1" y="0"/>
                      <a:pt x="1" y="0"/>
                    </a:cubicBezTo>
                    <a:cubicBezTo>
                      <a:pt x="10" y="0"/>
                      <a:pt x="19" y="0"/>
                      <a:pt x="28" y="0"/>
                    </a:cubicBezTo>
                    <a:cubicBezTo>
                      <a:pt x="29" y="0"/>
                      <a:pt x="30" y="1"/>
                      <a:pt x="31" y="2"/>
                    </a:cubicBezTo>
                    <a:cubicBezTo>
                      <a:pt x="34" y="9"/>
                      <a:pt x="37" y="16"/>
                      <a:pt x="40" y="23"/>
                    </a:cubicBezTo>
                    <a:cubicBezTo>
                      <a:pt x="41" y="24"/>
                      <a:pt x="42" y="25"/>
                      <a:pt x="43" y="25"/>
                    </a:cubicBezTo>
                    <a:cubicBezTo>
                      <a:pt x="62" y="25"/>
                      <a:pt x="81" y="25"/>
                      <a:pt x="101" y="25"/>
                    </a:cubicBezTo>
                    <a:cubicBezTo>
                      <a:pt x="101" y="25"/>
                      <a:pt x="102" y="23"/>
                      <a:pt x="102" y="23"/>
                    </a:cubicBezTo>
                    <a:cubicBezTo>
                      <a:pt x="101" y="16"/>
                      <a:pt x="99" y="9"/>
                      <a:pt x="97" y="3"/>
                    </a:cubicBezTo>
                    <a:cubicBezTo>
                      <a:pt x="97" y="2"/>
                      <a:pt x="98" y="0"/>
                      <a:pt x="99" y="0"/>
                    </a:cubicBezTo>
                    <a:cubicBezTo>
                      <a:pt x="108" y="0"/>
                      <a:pt x="116" y="0"/>
                      <a:pt x="125" y="0"/>
                    </a:cubicBezTo>
                    <a:cubicBezTo>
                      <a:pt x="126" y="0"/>
                      <a:pt x="127" y="1"/>
                      <a:pt x="127" y="2"/>
                    </a:cubicBezTo>
                    <a:cubicBezTo>
                      <a:pt x="130" y="9"/>
                      <a:pt x="131" y="16"/>
                      <a:pt x="134" y="23"/>
                    </a:cubicBezTo>
                    <a:cubicBezTo>
                      <a:pt x="134" y="24"/>
                      <a:pt x="135" y="25"/>
                      <a:pt x="136" y="25"/>
                    </a:cubicBezTo>
                    <a:cubicBezTo>
                      <a:pt x="155" y="25"/>
                      <a:pt x="173" y="25"/>
                      <a:pt x="192" y="25"/>
                    </a:cubicBezTo>
                    <a:cubicBezTo>
                      <a:pt x="193" y="25"/>
                      <a:pt x="194" y="24"/>
                      <a:pt x="194" y="23"/>
                    </a:cubicBezTo>
                    <a:cubicBezTo>
                      <a:pt x="194" y="16"/>
                      <a:pt x="194" y="9"/>
                      <a:pt x="194" y="2"/>
                    </a:cubicBezTo>
                    <a:cubicBezTo>
                      <a:pt x="194" y="2"/>
                      <a:pt x="195" y="0"/>
                      <a:pt x="196" y="0"/>
                    </a:cubicBezTo>
                    <a:cubicBezTo>
                      <a:pt x="205" y="0"/>
                      <a:pt x="213" y="0"/>
                      <a:pt x="221" y="0"/>
                    </a:cubicBezTo>
                    <a:cubicBezTo>
                      <a:pt x="222" y="0"/>
                      <a:pt x="223" y="2"/>
                      <a:pt x="223" y="3"/>
                    </a:cubicBezTo>
                    <a:cubicBezTo>
                      <a:pt x="224" y="9"/>
                      <a:pt x="223" y="16"/>
                      <a:pt x="224" y="23"/>
                    </a:cubicBezTo>
                    <a:cubicBezTo>
                      <a:pt x="224" y="23"/>
                      <a:pt x="225" y="25"/>
                      <a:pt x="226" y="25"/>
                    </a:cubicBezTo>
                    <a:cubicBezTo>
                      <a:pt x="236" y="25"/>
                      <a:pt x="246" y="25"/>
                      <a:pt x="256" y="25"/>
                    </a:cubicBezTo>
                    <a:close/>
                    <a:moveTo>
                      <a:pt x="364" y="55"/>
                    </a:moveTo>
                    <a:cubicBezTo>
                      <a:pt x="363" y="55"/>
                      <a:pt x="363" y="55"/>
                      <a:pt x="362" y="55"/>
                    </a:cubicBezTo>
                    <a:cubicBezTo>
                      <a:pt x="345" y="55"/>
                      <a:pt x="328" y="54"/>
                      <a:pt x="311" y="55"/>
                    </a:cubicBezTo>
                    <a:cubicBezTo>
                      <a:pt x="310" y="55"/>
                      <a:pt x="308" y="56"/>
                      <a:pt x="307" y="56"/>
                    </a:cubicBezTo>
                    <a:cubicBezTo>
                      <a:pt x="295" y="81"/>
                      <a:pt x="279" y="103"/>
                      <a:pt x="257" y="120"/>
                    </a:cubicBezTo>
                    <a:cubicBezTo>
                      <a:pt x="257" y="121"/>
                      <a:pt x="257" y="121"/>
                      <a:pt x="256" y="121"/>
                    </a:cubicBezTo>
                    <a:cubicBezTo>
                      <a:pt x="257" y="122"/>
                      <a:pt x="257" y="122"/>
                      <a:pt x="258" y="122"/>
                    </a:cubicBezTo>
                    <a:cubicBezTo>
                      <a:pt x="300" y="111"/>
                      <a:pt x="335" y="90"/>
                      <a:pt x="363" y="56"/>
                    </a:cubicBezTo>
                    <a:cubicBezTo>
                      <a:pt x="363" y="56"/>
                      <a:pt x="364" y="55"/>
                      <a:pt x="364" y="55"/>
                    </a:cubicBezTo>
                    <a:close/>
                    <a:moveTo>
                      <a:pt x="87" y="55"/>
                    </a:moveTo>
                    <a:cubicBezTo>
                      <a:pt x="79" y="55"/>
                      <a:pt x="71" y="54"/>
                      <a:pt x="62" y="55"/>
                    </a:cubicBezTo>
                    <a:cubicBezTo>
                      <a:pt x="62" y="55"/>
                      <a:pt x="61" y="55"/>
                      <a:pt x="61" y="55"/>
                    </a:cubicBezTo>
                    <a:cubicBezTo>
                      <a:pt x="61" y="55"/>
                      <a:pt x="61" y="56"/>
                      <a:pt x="62" y="56"/>
                    </a:cubicBezTo>
                    <a:cubicBezTo>
                      <a:pt x="86" y="86"/>
                      <a:pt x="118" y="107"/>
                      <a:pt x="155" y="118"/>
                    </a:cubicBezTo>
                    <a:cubicBezTo>
                      <a:pt x="156" y="118"/>
                      <a:pt x="156" y="118"/>
                      <a:pt x="156" y="118"/>
                    </a:cubicBezTo>
                    <a:cubicBezTo>
                      <a:pt x="156" y="118"/>
                      <a:pt x="156" y="118"/>
                      <a:pt x="156" y="117"/>
                    </a:cubicBezTo>
                    <a:cubicBezTo>
                      <a:pt x="137" y="100"/>
                      <a:pt x="124" y="79"/>
                      <a:pt x="114" y="56"/>
                    </a:cubicBezTo>
                    <a:cubicBezTo>
                      <a:pt x="114" y="55"/>
                      <a:pt x="112" y="55"/>
                      <a:pt x="111" y="55"/>
                    </a:cubicBezTo>
                    <a:cubicBezTo>
                      <a:pt x="103" y="54"/>
                      <a:pt x="95" y="55"/>
                      <a:pt x="87" y="55"/>
                    </a:cubicBezTo>
                    <a:close/>
                    <a:moveTo>
                      <a:pt x="224" y="81"/>
                    </a:moveTo>
                    <a:cubicBezTo>
                      <a:pt x="224" y="89"/>
                      <a:pt x="224" y="98"/>
                      <a:pt x="224" y="106"/>
                    </a:cubicBezTo>
                    <a:cubicBezTo>
                      <a:pt x="224" y="107"/>
                      <a:pt x="224" y="107"/>
                      <a:pt x="224" y="108"/>
                    </a:cubicBezTo>
                    <a:cubicBezTo>
                      <a:pt x="224" y="108"/>
                      <a:pt x="225" y="107"/>
                      <a:pt x="226" y="107"/>
                    </a:cubicBezTo>
                    <a:cubicBezTo>
                      <a:pt x="246" y="94"/>
                      <a:pt x="261" y="76"/>
                      <a:pt x="273" y="56"/>
                    </a:cubicBezTo>
                    <a:cubicBezTo>
                      <a:pt x="274" y="56"/>
                      <a:pt x="273" y="55"/>
                      <a:pt x="272" y="55"/>
                    </a:cubicBezTo>
                    <a:cubicBezTo>
                      <a:pt x="257" y="54"/>
                      <a:pt x="241" y="54"/>
                      <a:pt x="225" y="55"/>
                    </a:cubicBezTo>
                    <a:cubicBezTo>
                      <a:pt x="225" y="55"/>
                      <a:pt x="224" y="56"/>
                      <a:pt x="224" y="56"/>
                    </a:cubicBezTo>
                    <a:cubicBezTo>
                      <a:pt x="224" y="65"/>
                      <a:pt x="224" y="73"/>
                      <a:pt x="224" y="81"/>
                    </a:cubicBezTo>
                    <a:close/>
                    <a:moveTo>
                      <a:pt x="194" y="82"/>
                    </a:moveTo>
                    <a:cubicBezTo>
                      <a:pt x="194" y="73"/>
                      <a:pt x="194" y="65"/>
                      <a:pt x="194" y="56"/>
                    </a:cubicBezTo>
                    <a:cubicBezTo>
                      <a:pt x="194" y="56"/>
                      <a:pt x="193" y="55"/>
                      <a:pt x="192" y="55"/>
                    </a:cubicBezTo>
                    <a:cubicBezTo>
                      <a:pt x="178" y="54"/>
                      <a:pt x="163" y="54"/>
                      <a:pt x="148" y="55"/>
                    </a:cubicBezTo>
                    <a:cubicBezTo>
                      <a:pt x="148" y="55"/>
                      <a:pt x="147" y="56"/>
                      <a:pt x="147" y="56"/>
                    </a:cubicBezTo>
                    <a:cubicBezTo>
                      <a:pt x="158" y="77"/>
                      <a:pt x="172" y="95"/>
                      <a:pt x="192" y="109"/>
                    </a:cubicBezTo>
                    <a:cubicBezTo>
                      <a:pt x="193" y="109"/>
                      <a:pt x="193" y="109"/>
                      <a:pt x="194" y="109"/>
                    </a:cubicBezTo>
                    <a:cubicBezTo>
                      <a:pt x="194" y="109"/>
                      <a:pt x="194" y="108"/>
                      <a:pt x="194" y="108"/>
                    </a:cubicBezTo>
                    <a:cubicBezTo>
                      <a:pt x="194" y="99"/>
                      <a:pt x="194" y="91"/>
                      <a:pt x="194" y="8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42">
                <a:hlinkClick r:id="rId3"/>
              </p:cNvPr>
              <p:cNvSpPr/>
              <p:nvPr/>
            </p:nvSpPr>
            <p:spPr>
              <a:xfrm>
                <a:off x="4945063" y="-41275"/>
                <a:ext cx="2108200" cy="860425"/>
              </a:xfrm>
              <a:custGeom>
                <a:rect b="b" l="l" r="r" t="t"/>
                <a:pathLst>
                  <a:path extrusionOk="0" h="173" w="424">
                    <a:moveTo>
                      <a:pt x="73" y="148"/>
                    </a:moveTo>
                    <a:cubicBezTo>
                      <a:pt x="64" y="148"/>
                      <a:pt x="55" y="148"/>
                      <a:pt x="45" y="148"/>
                    </a:cubicBezTo>
                    <a:cubicBezTo>
                      <a:pt x="44" y="148"/>
                      <a:pt x="43" y="149"/>
                      <a:pt x="42" y="149"/>
                    </a:cubicBezTo>
                    <a:cubicBezTo>
                      <a:pt x="39" y="156"/>
                      <a:pt x="36" y="164"/>
                      <a:pt x="32" y="170"/>
                    </a:cubicBezTo>
                    <a:cubicBezTo>
                      <a:pt x="32" y="171"/>
                      <a:pt x="30" y="173"/>
                      <a:pt x="29" y="173"/>
                    </a:cubicBezTo>
                    <a:cubicBezTo>
                      <a:pt x="21" y="173"/>
                      <a:pt x="12" y="173"/>
                      <a:pt x="3" y="173"/>
                    </a:cubicBezTo>
                    <a:cubicBezTo>
                      <a:pt x="1" y="173"/>
                      <a:pt x="0" y="172"/>
                      <a:pt x="1" y="170"/>
                    </a:cubicBezTo>
                    <a:cubicBezTo>
                      <a:pt x="28" y="96"/>
                      <a:pt x="80" y="48"/>
                      <a:pt x="155" y="28"/>
                    </a:cubicBezTo>
                    <a:cubicBezTo>
                      <a:pt x="258" y="0"/>
                      <a:pt x="366" y="50"/>
                      <a:pt x="413" y="144"/>
                    </a:cubicBezTo>
                    <a:cubicBezTo>
                      <a:pt x="417" y="153"/>
                      <a:pt x="420" y="162"/>
                      <a:pt x="424" y="171"/>
                    </a:cubicBezTo>
                    <a:cubicBezTo>
                      <a:pt x="424" y="171"/>
                      <a:pt x="423" y="173"/>
                      <a:pt x="422" y="173"/>
                    </a:cubicBezTo>
                    <a:cubicBezTo>
                      <a:pt x="413" y="173"/>
                      <a:pt x="404" y="173"/>
                      <a:pt x="395" y="173"/>
                    </a:cubicBezTo>
                    <a:cubicBezTo>
                      <a:pt x="394" y="173"/>
                      <a:pt x="393" y="172"/>
                      <a:pt x="392" y="171"/>
                    </a:cubicBezTo>
                    <a:cubicBezTo>
                      <a:pt x="389" y="164"/>
                      <a:pt x="386" y="156"/>
                      <a:pt x="382" y="149"/>
                    </a:cubicBezTo>
                    <a:cubicBezTo>
                      <a:pt x="382" y="148"/>
                      <a:pt x="381" y="148"/>
                      <a:pt x="380" y="148"/>
                    </a:cubicBezTo>
                    <a:cubicBezTo>
                      <a:pt x="360" y="148"/>
                      <a:pt x="340" y="148"/>
                      <a:pt x="321" y="148"/>
                    </a:cubicBezTo>
                    <a:cubicBezTo>
                      <a:pt x="320" y="148"/>
                      <a:pt x="319" y="149"/>
                      <a:pt x="319" y="150"/>
                    </a:cubicBezTo>
                    <a:cubicBezTo>
                      <a:pt x="321" y="157"/>
                      <a:pt x="323" y="164"/>
                      <a:pt x="325" y="171"/>
                    </a:cubicBezTo>
                    <a:cubicBezTo>
                      <a:pt x="325" y="171"/>
                      <a:pt x="325" y="173"/>
                      <a:pt x="324" y="173"/>
                    </a:cubicBezTo>
                    <a:cubicBezTo>
                      <a:pt x="315" y="173"/>
                      <a:pt x="306" y="173"/>
                      <a:pt x="297" y="173"/>
                    </a:cubicBezTo>
                    <a:cubicBezTo>
                      <a:pt x="296" y="173"/>
                      <a:pt x="295" y="172"/>
                      <a:pt x="295" y="171"/>
                    </a:cubicBezTo>
                    <a:cubicBezTo>
                      <a:pt x="292" y="164"/>
                      <a:pt x="290" y="156"/>
                      <a:pt x="287" y="149"/>
                    </a:cubicBezTo>
                    <a:cubicBezTo>
                      <a:pt x="287" y="148"/>
                      <a:pt x="286" y="148"/>
                      <a:pt x="285" y="148"/>
                    </a:cubicBezTo>
                    <a:cubicBezTo>
                      <a:pt x="265" y="148"/>
                      <a:pt x="245" y="148"/>
                      <a:pt x="225" y="148"/>
                    </a:cubicBezTo>
                    <a:cubicBezTo>
                      <a:pt x="225" y="148"/>
                      <a:pt x="224" y="149"/>
                      <a:pt x="224" y="150"/>
                    </a:cubicBezTo>
                    <a:cubicBezTo>
                      <a:pt x="223" y="156"/>
                      <a:pt x="224" y="163"/>
                      <a:pt x="223" y="170"/>
                    </a:cubicBezTo>
                    <a:cubicBezTo>
                      <a:pt x="223" y="171"/>
                      <a:pt x="222" y="173"/>
                      <a:pt x="221" y="173"/>
                    </a:cubicBezTo>
                    <a:cubicBezTo>
                      <a:pt x="213" y="173"/>
                      <a:pt x="205" y="173"/>
                      <a:pt x="196" y="173"/>
                    </a:cubicBezTo>
                    <a:cubicBezTo>
                      <a:pt x="195" y="173"/>
                      <a:pt x="194" y="171"/>
                      <a:pt x="194" y="170"/>
                    </a:cubicBezTo>
                    <a:cubicBezTo>
                      <a:pt x="194" y="164"/>
                      <a:pt x="194" y="157"/>
                      <a:pt x="194" y="150"/>
                    </a:cubicBezTo>
                    <a:cubicBezTo>
                      <a:pt x="194" y="149"/>
                      <a:pt x="193" y="148"/>
                      <a:pt x="192" y="148"/>
                    </a:cubicBezTo>
                    <a:cubicBezTo>
                      <a:pt x="174" y="148"/>
                      <a:pt x="156" y="148"/>
                      <a:pt x="137" y="148"/>
                    </a:cubicBezTo>
                    <a:cubicBezTo>
                      <a:pt x="137" y="148"/>
                      <a:pt x="135" y="149"/>
                      <a:pt x="135" y="149"/>
                    </a:cubicBezTo>
                    <a:cubicBezTo>
                      <a:pt x="133" y="156"/>
                      <a:pt x="131" y="164"/>
                      <a:pt x="128" y="171"/>
                    </a:cubicBezTo>
                    <a:cubicBezTo>
                      <a:pt x="128" y="172"/>
                      <a:pt x="127" y="173"/>
                      <a:pt x="126" y="173"/>
                    </a:cubicBezTo>
                    <a:cubicBezTo>
                      <a:pt x="117" y="173"/>
                      <a:pt x="108" y="173"/>
                      <a:pt x="99" y="173"/>
                    </a:cubicBezTo>
                    <a:cubicBezTo>
                      <a:pt x="99" y="173"/>
                      <a:pt x="98" y="171"/>
                      <a:pt x="98" y="171"/>
                    </a:cubicBezTo>
                    <a:cubicBezTo>
                      <a:pt x="100" y="164"/>
                      <a:pt x="101" y="157"/>
                      <a:pt x="103" y="150"/>
                    </a:cubicBezTo>
                    <a:cubicBezTo>
                      <a:pt x="103" y="149"/>
                      <a:pt x="102" y="148"/>
                      <a:pt x="102" y="148"/>
                    </a:cubicBezTo>
                    <a:cubicBezTo>
                      <a:pt x="92" y="148"/>
                      <a:pt x="83" y="148"/>
                      <a:pt x="73" y="148"/>
                    </a:cubicBezTo>
                    <a:close/>
                    <a:moveTo>
                      <a:pt x="333" y="118"/>
                    </a:moveTo>
                    <a:cubicBezTo>
                      <a:pt x="342" y="118"/>
                      <a:pt x="350" y="118"/>
                      <a:pt x="359" y="118"/>
                    </a:cubicBezTo>
                    <a:cubicBezTo>
                      <a:pt x="359" y="118"/>
                      <a:pt x="360" y="118"/>
                      <a:pt x="360" y="118"/>
                    </a:cubicBezTo>
                    <a:cubicBezTo>
                      <a:pt x="360" y="117"/>
                      <a:pt x="360" y="117"/>
                      <a:pt x="360" y="116"/>
                    </a:cubicBezTo>
                    <a:cubicBezTo>
                      <a:pt x="332" y="86"/>
                      <a:pt x="299" y="66"/>
                      <a:pt x="259" y="56"/>
                    </a:cubicBezTo>
                    <a:cubicBezTo>
                      <a:pt x="259" y="56"/>
                      <a:pt x="258" y="56"/>
                      <a:pt x="258" y="56"/>
                    </a:cubicBezTo>
                    <a:cubicBezTo>
                      <a:pt x="258" y="56"/>
                      <a:pt x="258" y="57"/>
                      <a:pt x="259" y="57"/>
                    </a:cubicBezTo>
                    <a:cubicBezTo>
                      <a:pt x="278" y="74"/>
                      <a:pt x="293" y="94"/>
                      <a:pt x="305" y="116"/>
                    </a:cubicBezTo>
                    <a:cubicBezTo>
                      <a:pt x="305" y="117"/>
                      <a:pt x="307" y="118"/>
                      <a:pt x="308" y="118"/>
                    </a:cubicBezTo>
                    <a:cubicBezTo>
                      <a:pt x="316" y="118"/>
                      <a:pt x="325" y="118"/>
                      <a:pt x="333" y="118"/>
                    </a:cubicBezTo>
                    <a:close/>
                    <a:moveTo>
                      <a:pt x="90" y="118"/>
                    </a:moveTo>
                    <a:cubicBezTo>
                      <a:pt x="98" y="118"/>
                      <a:pt x="106" y="118"/>
                      <a:pt x="113" y="118"/>
                    </a:cubicBezTo>
                    <a:cubicBezTo>
                      <a:pt x="114" y="118"/>
                      <a:pt x="116" y="117"/>
                      <a:pt x="116" y="116"/>
                    </a:cubicBezTo>
                    <a:cubicBezTo>
                      <a:pt x="127" y="95"/>
                      <a:pt x="140" y="76"/>
                      <a:pt x="157" y="59"/>
                    </a:cubicBezTo>
                    <a:cubicBezTo>
                      <a:pt x="158" y="59"/>
                      <a:pt x="158" y="58"/>
                      <a:pt x="158" y="58"/>
                    </a:cubicBezTo>
                    <a:cubicBezTo>
                      <a:pt x="158" y="58"/>
                      <a:pt x="157" y="58"/>
                      <a:pt x="157" y="58"/>
                    </a:cubicBezTo>
                    <a:cubicBezTo>
                      <a:pt x="121" y="69"/>
                      <a:pt x="90" y="88"/>
                      <a:pt x="65" y="116"/>
                    </a:cubicBezTo>
                    <a:cubicBezTo>
                      <a:pt x="65" y="117"/>
                      <a:pt x="65" y="117"/>
                      <a:pt x="64" y="118"/>
                    </a:cubicBezTo>
                    <a:cubicBezTo>
                      <a:pt x="65" y="118"/>
                      <a:pt x="65" y="118"/>
                      <a:pt x="66" y="118"/>
                    </a:cubicBezTo>
                    <a:cubicBezTo>
                      <a:pt x="74" y="118"/>
                      <a:pt x="82" y="118"/>
                      <a:pt x="90" y="118"/>
                    </a:cubicBezTo>
                    <a:close/>
                    <a:moveTo>
                      <a:pt x="247" y="118"/>
                    </a:moveTo>
                    <a:cubicBezTo>
                      <a:pt x="255" y="118"/>
                      <a:pt x="262" y="118"/>
                      <a:pt x="269" y="118"/>
                    </a:cubicBezTo>
                    <a:cubicBezTo>
                      <a:pt x="270" y="118"/>
                      <a:pt x="270" y="117"/>
                      <a:pt x="270" y="116"/>
                    </a:cubicBezTo>
                    <a:cubicBezTo>
                      <a:pt x="258" y="98"/>
                      <a:pt x="244" y="81"/>
                      <a:pt x="225" y="68"/>
                    </a:cubicBezTo>
                    <a:cubicBezTo>
                      <a:pt x="225" y="68"/>
                      <a:pt x="224" y="68"/>
                      <a:pt x="224" y="67"/>
                    </a:cubicBezTo>
                    <a:cubicBezTo>
                      <a:pt x="224" y="68"/>
                      <a:pt x="224" y="69"/>
                      <a:pt x="224" y="69"/>
                    </a:cubicBezTo>
                    <a:cubicBezTo>
                      <a:pt x="224" y="85"/>
                      <a:pt x="224" y="100"/>
                      <a:pt x="224" y="116"/>
                    </a:cubicBezTo>
                    <a:cubicBezTo>
                      <a:pt x="224" y="117"/>
                      <a:pt x="225" y="118"/>
                      <a:pt x="225" y="118"/>
                    </a:cubicBezTo>
                    <a:cubicBezTo>
                      <a:pt x="233" y="118"/>
                      <a:pt x="240" y="118"/>
                      <a:pt x="247" y="118"/>
                    </a:cubicBezTo>
                    <a:close/>
                    <a:moveTo>
                      <a:pt x="194" y="93"/>
                    </a:moveTo>
                    <a:cubicBezTo>
                      <a:pt x="194" y="85"/>
                      <a:pt x="194" y="78"/>
                      <a:pt x="194" y="70"/>
                    </a:cubicBezTo>
                    <a:cubicBezTo>
                      <a:pt x="194" y="69"/>
                      <a:pt x="194" y="68"/>
                      <a:pt x="194" y="68"/>
                    </a:cubicBezTo>
                    <a:cubicBezTo>
                      <a:pt x="193" y="68"/>
                      <a:pt x="192" y="68"/>
                      <a:pt x="192" y="69"/>
                    </a:cubicBezTo>
                    <a:cubicBezTo>
                      <a:pt x="175" y="82"/>
                      <a:pt x="161" y="98"/>
                      <a:pt x="150" y="116"/>
                    </a:cubicBezTo>
                    <a:cubicBezTo>
                      <a:pt x="150" y="117"/>
                      <a:pt x="151" y="118"/>
                      <a:pt x="151" y="118"/>
                    </a:cubicBezTo>
                    <a:cubicBezTo>
                      <a:pt x="165" y="118"/>
                      <a:pt x="179" y="118"/>
                      <a:pt x="192" y="118"/>
                    </a:cubicBezTo>
                    <a:cubicBezTo>
                      <a:pt x="193" y="118"/>
                      <a:pt x="194" y="117"/>
                      <a:pt x="194" y="116"/>
                    </a:cubicBezTo>
                    <a:cubicBezTo>
                      <a:pt x="194" y="108"/>
                      <a:pt x="194" y="101"/>
                      <a:pt x="194" y="9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42"/>
              <p:cNvSpPr/>
              <p:nvPr/>
            </p:nvSpPr>
            <p:spPr>
              <a:xfrm>
                <a:off x="4933951" y="952500"/>
                <a:ext cx="617538" cy="363538"/>
              </a:xfrm>
              <a:custGeom>
                <a:rect b="b" l="l" r="r" t="t"/>
                <a:pathLst>
                  <a:path extrusionOk="0" h="73" w="124">
                    <a:moveTo>
                      <a:pt x="90" y="72"/>
                    </a:moveTo>
                    <a:cubicBezTo>
                      <a:pt x="84" y="73"/>
                      <a:pt x="79" y="70"/>
                      <a:pt x="77" y="63"/>
                    </a:cubicBezTo>
                    <a:cubicBezTo>
                      <a:pt x="72" y="50"/>
                      <a:pt x="67" y="37"/>
                      <a:pt x="63" y="23"/>
                    </a:cubicBezTo>
                    <a:cubicBezTo>
                      <a:pt x="62" y="22"/>
                      <a:pt x="62" y="22"/>
                      <a:pt x="62" y="21"/>
                    </a:cubicBezTo>
                    <a:cubicBezTo>
                      <a:pt x="61" y="22"/>
                      <a:pt x="61" y="22"/>
                      <a:pt x="61" y="23"/>
                    </a:cubicBezTo>
                    <a:cubicBezTo>
                      <a:pt x="56" y="37"/>
                      <a:pt x="51" y="50"/>
                      <a:pt x="46" y="64"/>
                    </a:cubicBezTo>
                    <a:cubicBezTo>
                      <a:pt x="44" y="70"/>
                      <a:pt x="40" y="73"/>
                      <a:pt x="32" y="73"/>
                    </a:cubicBezTo>
                    <a:cubicBezTo>
                      <a:pt x="25" y="72"/>
                      <a:pt x="21" y="69"/>
                      <a:pt x="19" y="63"/>
                    </a:cubicBezTo>
                    <a:cubicBezTo>
                      <a:pt x="13" y="47"/>
                      <a:pt x="8" y="30"/>
                      <a:pt x="2" y="14"/>
                    </a:cubicBezTo>
                    <a:cubicBezTo>
                      <a:pt x="0" y="8"/>
                      <a:pt x="1" y="4"/>
                      <a:pt x="6" y="2"/>
                    </a:cubicBezTo>
                    <a:cubicBezTo>
                      <a:pt x="12" y="0"/>
                      <a:pt x="19" y="2"/>
                      <a:pt x="21" y="7"/>
                    </a:cubicBezTo>
                    <a:cubicBezTo>
                      <a:pt x="25" y="18"/>
                      <a:pt x="28" y="30"/>
                      <a:pt x="31" y="41"/>
                    </a:cubicBezTo>
                    <a:cubicBezTo>
                      <a:pt x="32" y="44"/>
                      <a:pt x="33" y="47"/>
                      <a:pt x="34" y="49"/>
                    </a:cubicBezTo>
                    <a:cubicBezTo>
                      <a:pt x="35" y="47"/>
                      <a:pt x="36" y="44"/>
                      <a:pt x="37" y="42"/>
                    </a:cubicBezTo>
                    <a:cubicBezTo>
                      <a:pt x="40" y="31"/>
                      <a:pt x="44" y="21"/>
                      <a:pt x="47" y="11"/>
                    </a:cubicBezTo>
                    <a:cubicBezTo>
                      <a:pt x="50" y="4"/>
                      <a:pt x="54" y="1"/>
                      <a:pt x="62" y="1"/>
                    </a:cubicBezTo>
                    <a:cubicBezTo>
                      <a:pt x="69" y="1"/>
                      <a:pt x="73" y="4"/>
                      <a:pt x="76" y="11"/>
                    </a:cubicBezTo>
                    <a:cubicBezTo>
                      <a:pt x="80" y="23"/>
                      <a:pt x="84" y="35"/>
                      <a:pt x="89" y="47"/>
                    </a:cubicBezTo>
                    <a:cubicBezTo>
                      <a:pt x="89" y="48"/>
                      <a:pt x="89" y="49"/>
                      <a:pt x="90" y="49"/>
                    </a:cubicBezTo>
                    <a:cubicBezTo>
                      <a:pt x="90" y="48"/>
                      <a:pt x="90" y="48"/>
                      <a:pt x="90" y="47"/>
                    </a:cubicBezTo>
                    <a:cubicBezTo>
                      <a:pt x="94" y="35"/>
                      <a:pt x="97" y="23"/>
                      <a:pt x="101" y="10"/>
                    </a:cubicBezTo>
                    <a:cubicBezTo>
                      <a:pt x="103" y="3"/>
                      <a:pt x="106" y="1"/>
                      <a:pt x="113" y="1"/>
                    </a:cubicBezTo>
                    <a:cubicBezTo>
                      <a:pt x="121" y="2"/>
                      <a:pt x="124" y="6"/>
                      <a:pt x="121" y="13"/>
                    </a:cubicBezTo>
                    <a:cubicBezTo>
                      <a:pt x="116" y="30"/>
                      <a:pt x="110" y="47"/>
                      <a:pt x="104" y="63"/>
                    </a:cubicBezTo>
                    <a:cubicBezTo>
                      <a:pt x="102" y="70"/>
                      <a:pt x="98" y="72"/>
                      <a:pt x="90" y="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42"/>
              <p:cNvSpPr/>
              <p:nvPr/>
            </p:nvSpPr>
            <p:spPr>
              <a:xfrm>
                <a:off x="6446838" y="952500"/>
                <a:ext cx="617538" cy="363538"/>
              </a:xfrm>
              <a:custGeom>
                <a:rect b="b" l="l" r="r" t="t"/>
                <a:pathLst>
                  <a:path extrusionOk="0" h="73" w="124">
                    <a:moveTo>
                      <a:pt x="90" y="72"/>
                    </a:moveTo>
                    <a:cubicBezTo>
                      <a:pt x="84" y="73"/>
                      <a:pt x="79" y="70"/>
                      <a:pt x="77" y="63"/>
                    </a:cubicBezTo>
                    <a:cubicBezTo>
                      <a:pt x="72" y="50"/>
                      <a:pt x="68" y="36"/>
                      <a:pt x="63" y="23"/>
                    </a:cubicBezTo>
                    <a:cubicBezTo>
                      <a:pt x="63" y="22"/>
                      <a:pt x="62" y="22"/>
                      <a:pt x="62" y="21"/>
                    </a:cubicBezTo>
                    <a:cubicBezTo>
                      <a:pt x="62" y="22"/>
                      <a:pt x="61" y="22"/>
                      <a:pt x="61" y="23"/>
                    </a:cubicBezTo>
                    <a:cubicBezTo>
                      <a:pt x="56" y="36"/>
                      <a:pt x="52" y="50"/>
                      <a:pt x="47" y="63"/>
                    </a:cubicBezTo>
                    <a:cubicBezTo>
                      <a:pt x="44" y="70"/>
                      <a:pt x="40" y="73"/>
                      <a:pt x="32" y="72"/>
                    </a:cubicBezTo>
                    <a:cubicBezTo>
                      <a:pt x="25" y="72"/>
                      <a:pt x="22" y="70"/>
                      <a:pt x="19" y="63"/>
                    </a:cubicBezTo>
                    <a:cubicBezTo>
                      <a:pt x="13" y="46"/>
                      <a:pt x="8" y="30"/>
                      <a:pt x="2" y="14"/>
                    </a:cubicBezTo>
                    <a:cubicBezTo>
                      <a:pt x="0" y="9"/>
                      <a:pt x="0" y="5"/>
                      <a:pt x="6" y="2"/>
                    </a:cubicBezTo>
                    <a:cubicBezTo>
                      <a:pt x="12" y="0"/>
                      <a:pt x="19" y="1"/>
                      <a:pt x="21" y="6"/>
                    </a:cubicBezTo>
                    <a:cubicBezTo>
                      <a:pt x="25" y="17"/>
                      <a:pt x="28" y="29"/>
                      <a:pt x="31" y="40"/>
                    </a:cubicBezTo>
                    <a:cubicBezTo>
                      <a:pt x="32" y="42"/>
                      <a:pt x="33" y="45"/>
                      <a:pt x="33" y="48"/>
                    </a:cubicBezTo>
                    <a:cubicBezTo>
                      <a:pt x="33" y="48"/>
                      <a:pt x="34" y="49"/>
                      <a:pt x="34" y="49"/>
                    </a:cubicBezTo>
                    <a:cubicBezTo>
                      <a:pt x="34" y="49"/>
                      <a:pt x="34" y="48"/>
                      <a:pt x="35" y="48"/>
                    </a:cubicBezTo>
                    <a:cubicBezTo>
                      <a:pt x="39" y="36"/>
                      <a:pt x="43" y="24"/>
                      <a:pt x="47" y="12"/>
                    </a:cubicBezTo>
                    <a:cubicBezTo>
                      <a:pt x="50" y="4"/>
                      <a:pt x="54" y="1"/>
                      <a:pt x="62" y="1"/>
                    </a:cubicBezTo>
                    <a:cubicBezTo>
                      <a:pt x="70" y="1"/>
                      <a:pt x="73" y="4"/>
                      <a:pt x="76" y="12"/>
                    </a:cubicBezTo>
                    <a:cubicBezTo>
                      <a:pt x="81" y="23"/>
                      <a:pt x="85" y="36"/>
                      <a:pt x="89" y="48"/>
                    </a:cubicBezTo>
                    <a:cubicBezTo>
                      <a:pt x="89" y="48"/>
                      <a:pt x="90" y="49"/>
                      <a:pt x="90" y="49"/>
                    </a:cubicBezTo>
                    <a:cubicBezTo>
                      <a:pt x="90" y="49"/>
                      <a:pt x="90" y="48"/>
                      <a:pt x="90" y="48"/>
                    </a:cubicBezTo>
                    <a:cubicBezTo>
                      <a:pt x="94" y="35"/>
                      <a:pt x="98" y="23"/>
                      <a:pt x="101" y="10"/>
                    </a:cubicBezTo>
                    <a:cubicBezTo>
                      <a:pt x="103" y="5"/>
                      <a:pt x="106" y="2"/>
                      <a:pt x="112" y="1"/>
                    </a:cubicBezTo>
                    <a:cubicBezTo>
                      <a:pt x="121" y="1"/>
                      <a:pt x="124" y="6"/>
                      <a:pt x="121" y="14"/>
                    </a:cubicBezTo>
                    <a:cubicBezTo>
                      <a:pt x="116" y="31"/>
                      <a:pt x="110" y="47"/>
                      <a:pt x="104" y="63"/>
                    </a:cubicBezTo>
                    <a:cubicBezTo>
                      <a:pt x="102" y="70"/>
                      <a:pt x="98" y="72"/>
                      <a:pt x="90" y="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42"/>
              <p:cNvSpPr/>
              <p:nvPr/>
            </p:nvSpPr>
            <p:spPr>
              <a:xfrm>
                <a:off x="5691188" y="952500"/>
                <a:ext cx="615950" cy="363538"/>
              </a:xfrm>
              <a:custGeom>
                <a:rect b="b" l="l" r="r" t="t"/>
                <a:pathLst>
                  <a:path extrusionOk="0" h="73" w="124">
                    <a:moveTo>
                      <a:pt x="90" y="72"/>
                    </a:moveTo>
                    <a:cubicBezTo>
                      <a:pt x="84" y="73"/>
                      <a:pt x="79" y="70"/>
                      <a:pt x="77" y="64"/>
                    </a:cubicBezTo>
                    <a:cubicBezTo>
                      <a:pt x="72" y="50"/>
                      <a:pt x="68" y="36"/>
                      <a:pt x="63" y="23"/>
                    </a:cubicBezTo>
                    <a:cubicBezTo>
                      <a:pt x="62" y="22"/>
                      <a:pt x="62" y="22"/>
                      <a:pt x="62" y="21"/>
                    </a:cubicBezTo>
                    <a:cubicBezTo>
                      <a:pt x="61" y="22"/>
                      <a:pt x="61" y="22"/>
                      <a:pt x="61" y="23"/>
                    </a:cubicBezTo>
                    <a:cubicBezTo>
                      <a:pt x="56" y="36"/>
                      <a:pt x="51" y="50"/>
                      <a:pt x="46" y="63"/>
                    </a:cubicBezTo>
                    <a:cubicBezTo>
                      <a:pt x="44" y="70"/>
                      <a:pt x="40" y="73"/>
                      <a:pt x="32" y="72"/>
                    </a:cubicBezTo>
                    <a:cubicBezTo>
                      <a:pt x="25" y="72"/>
                      <a:pt x="22" y="70"/>
                      <a:pt x="19" y="63"/>
                    </a:cubicBezTo>
                    <a:cubicBezTo>
                      <a:pt x="13" y="46"/>
                      <a:pt x="8" y="30"/>
                      <a:pt x="2" y="14"/>
                    </a:cubicBezTo>
                    <a:cubicBezTo>
                      <a:pt x="0" y="7"/>
                      <a:pt x="1" y="4"/>
                      <a:pt x="6" y="2"/>
                    </a:cubicBezTo>
                    <a:cubicBezTo>
                      <a:pt x="12" y="0"/>
                      <a:pt x="19" y="2"/>
                      <a:pt x="21" y="7"/>
                    </a:cubicBezTo>
                    <a:cubicBezTo>
                      <a:pt x="25" y="19"/>
                      <a:pt x="28" y="30"/>
                      <a:pt x="31" y="42"/>
                    </a:cubicBezTo>
                    <a:cubicBezTo>
                      <a:pt x="32" y="44"/>
                      <a:pt x="33" y="47"/>
                      <a:pt x="34" y="49"/>
                    </a:cubicBezTo>
                    <a:cubicBezTo>
                      <a:pt x="35" y="47"/>
                      <a:pt x="36" y="44"/>
                      <a:pt x="37" y="42"/>
                    </a:cubicBezTo>
                    <a:cubicBezTo>
                      <a:pt x="40" y="31"/>
                      <a:pt x="44" y="21"/>
                      <a:pt x="48" y="10"/>
                    </a:cubicBezTo>
                    <a:cubicBezTo>
                      <a:pt x="50" y="3"/>
                      <a:pt x="55" y="1"/>
                      <a:pt x="62" y="1"/>
                    </a:cubicBezTo>
                    <a:cubicBezTo>
                      <a:pt x="69" y="1"/>
                      <a:pt x="73" y="4"/>
                      <a:pt x="76" y="10"/>
                    </a:cubicBezTo>
                    <a:cubicBezTo>
                      <a:pt x="80" y="23"/>
                      <a:pt x="84" y="35"/>
                      <a:pt x="89" y="47"/>
                    </a:cubicBezTo>
                    <a:cubicBezTo>
                      <a:pt x="89" y="48"/>
                      <a:pt x="89" y="48"/>
                      <a:pt x="90" y="49"/>
                    </a:cubicBezTo>
                    <a:cubicBezTo>
                      <a:pt x="90" y="48"/>
                      <a:pt x="90" y="48"/>
                      <a:pt x="91" y="47"/>
                    </a:cubicBezTo>
                    <a:cubicBezTo>
                      <a:pt x="94" y="35"/>
                      <a:pt x="98" y="22"/>
                      <a:pt x="101" y="10"/>
                    </a:cubicBezTo>
                    <a:cubicBezTo>
                      <a:pt x="103" y="3"/>
                      <a:pt x="108" y="0"/>
                      <a:pt x="116" y="2"/>
                    </a:cubicBezTo>
                    <a:cubicBezTo>
                      <a:pt x="121" y="3"/>
                      <a:pt x="124" y="7"/>
                      <a:pt x="122" y="12"/>
                    </a:cubicBezTo>
                    <a:cubicBezTo>
                      <a:pt x="116" y="30"/>
                      <a:pt x="110" y="47"/>
                      <a:pt x="104" y="65"/>
                    </a:cubicBezTo>
                    <a:cubicBezTo>
                      <a:pt x="101" y="71"/>
                      <a:pt x="97" y="73"/>
                      <a:pt x="90" y="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4" name="Google Shape;114;p42"/>
            <p:cNvSpPr txBox="1"/>
            <p:nvPr/>
          </p:nvSpPr>
          <p:spPr>
            <a:xfrm>
              <a:off x="1125653" y="5392972"/>
              <a:ext cx="1726306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GB" sz="120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www.giz.de/ukraine-ua</a:t>
              </a:r>
              <a:endPara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115;p42"/>
          <p:cNvGrpSpPr/>
          <p:nvPr/>
        </p:nvGrpSpPr>
        <p:grpSpPr>
          <a:xfrm>
            <a:off x="3047418" y="5386974"/>
            <a:ext cx="2803294" cy="432000"/>
            <a:chOff x="3540397" y="5307769"/>
            <a:chExt cx="2803294" cy="432000"/>
          </a:xfrm>
        </p:grpSpPr>
        <p:pic>
          <p:nvPicPr>
            <p:cNvPr descr="Ein Bild, das Logo, Symbol, Grafiken, Schrift enthält.&#10;&#10;Automatisch generierte Beschreibung" id="116" name="Google Shape;116;p42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40397" y="5307769"/>
              <a:ext cx="432000" cy="43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Google Shape;117;p42"/>
            <p:cNvSpPr txBox="1"/>
            <p:nvPr/>
          </p:nvSpPr>
          <p:spPr>
            <a:xfrm>
              <a:off x="4096409" y="5385270"/>
              <a:ext cx="2247282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GB" sz="120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www.facebook.com/gizukraine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118;p42"/>
          <p:cNvGrpSpPr/>
          <p:nvPr/>
        </p:nvGrpSpPr>
        <p:grpSpPr>
          <a:xfrm>
            <a:off x="6357868" y="5386974"/>
            <a:ext cx="3439262" cy="432000"/>
            <a:chOff x="6448350" y="5315471"/>
            <a:chExt cx="3439262" cy="432000"/>
          </a:xfrm>
        </p:grpSpPr>
        <p:pic>
          <p:nvPicPr>
            <p:cNvPr id="119" name="Google Shape;119;p42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448350" y="5315471"/>
              <a:ext cx="432000" cy="43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p42"/>
            <p:cNvSpPr txBox="1"/>
            <p:nvPr/>
          </p:nvSpPr>
          <p:spPr>
            <a:xfrm>
              <a:off x="7027983" y="5392972"/>
              <a:ext cx="2859629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GB" sz="120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www.linkedin.com/company/giz-ukraine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1" name="Google Shape;121;p42"/>
          <p:cNvPicPr preferRelativeResize="0"/>
          <p:nvPr/>
        </p:nvPicPr>
        <p:blipFill rotWithShape="1">
          <a:blip r:embed="rId8">
            <a:alphaModFix amt="38000"/>
          </a:blip>
          <a:srcRect b="0" l="43874" r="0" t="48255"/>
          <a:stretch/>
        </p:blipFill>
        <p:spPr>
          <a:xfrm>
            <a:off x="0" y="-1"/>
            <a:ext cx="6455968" cy="3553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pact and photo">
  <p:cSld name="Impact and photo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1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41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41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6" name="Google Shape;126;p41"/>
          <p:cNvSpPr/>
          <p:nvPr/>
        </p:nvSpPr>
        <p:spPr>
          <a:xfrm>
            <a:off x="1" y="1"/>
            <a:ext cx="12192000" cy="6242980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41"/>
          <p:cNvPicPr preferRelativeResize="0"/>
          <p:nvPr/>
        </p:nvPicPr>
        <p:blipFill rotWithShape="1">
          <a:blip r:embed="rId2">
            <a:alphaModFix amt="38000"/>
          </a:blip>
          <a:srcRect b="0" l="43874" r="0" t="48255"/>
          <a:stretch/>
        </p:blipFill>
        <p:spPr>
          <a:xfrm>
            <a:off x="0" y="-1"/>
            <a:ext cx="6455968" cy="3553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1"/>
          <p:cNvPicPr preferRelativeResize="0"/>
          <p:nvPr/>
        </p:nvPicPr>
        <p:blipFill rotWithShape="1">
          <a:blip r:embed="rId3">
            <a:alphaModFix amt="38000"/>
          </a:blip>
          <a:srcRect b="0" l="0" r="90581" t="13626"/>
          <a:stretch/>
        </p:blipFill>
        <p:spPr>
          <a:xfrm>
            <a:off x="11108563" y="-2"/>
            <a:ext cx="1083437" cy="593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406" y="2455816"/>
            <a:ext cx="5858685" cy="299894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41"/>
          <p:cNvSpPr/>
          <p:nvPr>
            <p:ph idx="2" type="pic"/>
          </p:nvPr>
        </p:nvSpPr>
        <p:spPr>
          <a:xfrm>
            <a:off x="4865688" y="0"/>
            <a:ext cx="7326312" cy="4750248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41"/>
          <p:cNvSpPr txBox="1"/>
          <p:nvPr>
            <p:ph idx="1" type="body"/>
          </p:nvPr>
        </p:nvSpPr>
        <p:spPr>
          <a:xfrm>
            <a:off x="1001406" y="1681216"/>
            <a:ext cx="3571875" cy="67150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b="1" sz="28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41"/>
          <p:cNvSpPr txBox="1"/>
          <p:nvPr>
            <p:ph idx="3" type="body"/>
          </p:nvPr>
        </p:nvSpPr>
        <p:spPr>
          <a:xfrm>
            <a:off x="1001713" y="2734491"/>
            <a:ext cx="4929187" cy="24423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Char char="o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−"/>
              <a:defRPr>
                <a:solidFill>
                  <a:schemeClr val="lt1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600"/>
              <a:buChar char="▪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type="title"/>
          </p:nvPr>
        </p:nvSpPr>
        <p:spPr>
          <a:xfrm>
            <a:off x="533405" y="365126"/>
            <a:ext cx="10588785" cy="89761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 b="1" i="0" sz="2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2"/>
          <p:cNvSpPr txBox="1"/>
          <p:nvPr>
            <p:ph idx="1" type="body"/>
          </p:nvPr>
        </p:nvSpPr>
        <p:spPr>
          <a:xfrm>
            <a:off x="533405" y="1703991"/>
            <a:ext cx="10588785" cy="4472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−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2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2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2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5" name="Google Shape;15;p22"/>
          <p:cNvCxnSpPr/>
          <p:nvPr/>
        </p:nvCxnSpPr>
        <p:spPr>
          <a:xfrm>
            <a:off x="1029393" y="6488001"/>
            <a:ext cx="0" cy="10800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" name="Google Shape;16;p22"/>
          <p:cNvCxnSpPr/>
          <p:nvPr/>
        </p:nvCxnSpPr>
        <p:spPr>
          <a:xfrm>
            <a:off x="1991686" y="6488001"/>
            <a:ext cx="0" cy="10800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7" name="Google Shape;17;p22"/>
          <p:cNvGrpSpPr/>
          <p:nvPr/>
        </p:nvGrpSpPr>
        <p:grpSpPr>
          <a:xfrm>
            <a:off x="11122192" y="6244650"/>
            <a:ext cx="849312" cy="416165"/>
            <a:chOff x="11122192" y="6244650"/>
            <a:chExt cx="849312" cy="416165"/>
          </a:xfrm>
        </p:grpSpPr>
        <p:pic>
          <p:nvPicPr>
            <p:cNvPr id="18" name="Google Shape;18;p22"/>
            <p:cNvPicPr preferRelativeResize="0"/>
            <p:nvPr/>
          </p:nvPicPr>
          <p:blipFill rotWithShape="1">
            <a:blip r:embed="rId1">
              <a:alphaModFix/>
            </a:blip>
            <a:srcRect b="0" l="0" r="64013" t="0"/>
            <a:stretch/>
          </p:blipFill>
          <p:spPr>
            <a:xfrm>
              <a:off x="11646545" y="6423190"/>
              <a:ext cx="309835" cy="237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9;p22"/>
            <p:cNvSpPr/>
            <p:nvPr/>
          </p:nvSpPr>
          <p:spPr>
            <a:xfrm>
              <a:off x="11122192" y="6244650"/>
              <a:ext cx="849312" cy="51896"/>
            </a:xfrm>
            <a:prstGeom prst="rect">
              <a:avLst/>
            </a:prstGeom>
            <a:solidFill>
              <a:srgbClr val="C80F0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6F6F6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79a61e77de_0_175"/>
          <p:cNvSpPr txBox="1"/>
          <p:nvPr>
            <p:ph type="title"/>
          </p:nvPr>
        </p:nvSpPr>
        <p:spPr>
          <a:xfrm>
            <a:off x="533405" y="365126"/>
            <a:ext cx="10588800" cy="897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 b="1" i="0" sz="2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7" name="Google Shape;167;g379a61e77de_0_175"/>
          <p:cNvSpPr txBox="1"/>
          <p:nvPr>
            <p:ph idx="1" type="body"/>
          </p:nvPr>
        </p:nvSpPr>
        <p:spPr>
          <a:xfrm>
            <a:off x="533405" y="1703991"/>
            <a:ext cx="10588800" cy="44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−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8" name="Google Shape;168;g379a61e77de_0_175"/>
          <p:cNvSpPr txBox="1"/>
          <p:nvPr>
            <p:ph idx="10" type="dt"/>
          </p:nvPr>
        </p:nvSpPr>
        <p:spPr>
          <a:xfrm>
            <a:off x="1161571" y="6495835"/>
            <a:ext cx="72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g379a61e77de_0_175"/>
          <p:cNvSpPr txBox="1"/>
          <p:nvPr>
            <p:ph idx="11" type="ftr"/>
          </p:nvPr>
        </p:nvSpPr>
        <p:spPr>
          <a:xfrm>
            <a:off x="2122712" y="6495835"/>
            <a:ext cx="684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0" name="Google Shape;170;g379a61e77de_0_175"/>
          <p:cNvSpPr txBox="1"/>
          <p:nvPr>
            <p:ph idx="12" type="sldNum"/>
          </p:nvPr>
        </p:nvSpPr>
        <p:spPr>
          <a:xfrm>
            <a:off x="533406" y="6495835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71" name="Google Shape;171;g379a61e77de_0_175"/>
          <p:cNvCxnSpPr/>
          <p:nvPr/>
        </p:nvCxnSpPr>
        <p:spPr>
          <a:xfrm>
            <a:off x="1029393" y="6488001"/>
            <a:ext cx="0" cy="10800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2" name="Google Shape;172;g379a61e77de_0_175"/>
          <p:cNvCxnSpPr/>
          <p:nvPr/>
        </p:nvCxnSpPr>
        <p:spPr>
          <a:xfrm>
            <a:off x="1991686" y="6488001"/>
            <a:ext cx="0" cy="10800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73" name="Google Shape;173;g379a61e77de_0_175"/>
          <p:cNvGrpSpPr/>
          <p:nvPr/>
        </p:nvGrpSpPr>
        <p:grpSpPr>
          <a:xfrm>
            <a:off x="11122192" y="6244650"/>
            <a:ext cx="849300" cy="416165"/>
            <a:chOff x="11122192" y="6244650"/>
            <a:chExt cx="849300" cy="416165"/>
          </a:xfrm>
        </p:grpSpPr>
        <p:pic>
          <p:nvPicPr>
            <p:cNvPr id="174" name="Google Shape;174;g379a61e77de_0_175"/>
            <p:cNvPicPr preferRelativeResize="0"/>
            <p:nvPr/>
          </p:nvPicPr>
          <p:blipFill rotWithShape="1">
            <a:blip r:embed="rId1">
              <a:alphaModFix/>
            </a:blip>
            <a:srcRect b="0" l="0" r="64013" t="0"/>
            <a:stretch/>
          </p:blipFill>
          <p:spPr>
            <a:xfrm>
              <a:off x="11646545" y="6423190"/>
              <a:ext cx="309835" cy="237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" name="Google Shape;175;g379a61e77de_0_175"/>
            <p:cNvSpPr/>
            <p:nvPr/>
          </p:nvSpPr>
          <p:spPr>
            <a:xfrm>
              <a:off x="11122192" y="6244650"/>
              <a:ext cx="849300" cy="51900"/>
            </a:xfrm>
            <a:prstGeom prst="rect">
              <a:avLst/>
            </a:prstGeom>
            <a:solidFill>
              <a:srgbClr val="C80F0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6F6F6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7.png"/><Relationship Id="rId4" Type="http://schemas.openxmlformats.org/officeDocument/2006/relationships/image" Target="../media/image4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63.png"/><Relationship Id="rId4" Type="http://schemas.openxmlformats.org/officeDocument/2006/relationships/hyperlink" Target="https://eippcb.jrc.ec.europa.eu/reference" TargetMode="External"/><Relationship Id="rId5" Type="http://schemas.openxmlformats.org/officeDocument/2006/relationships/hyperlink" Target="https://mepr.gov.ua/diyalnist/napryamky/atmosferne-povitrya/ndtm-2/ndtm/" TargetMode="External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47.png"/><Relationship Id="rId4" Type="http://schemas.openxmlformats.org/officeDocument/2006/relationships/image" Target="../media/image40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57.png"/><Relationship Id="rId4" Type="http://schemas.openxmlformats.org/officeDocument/2006/relationships/image" Target="../media/image154.png"/><Relationship Id="rId5" Type="http://schemas.openxmlformats.org/officeDocument/2006/relationships/image" Target="../media/image156.png"/><Relationship Id="rId6" Type="http://schemas.openxmlformats.org/officeDocument/2006/relationships/image" Target="../media/image104.png"/><Relationship Id="rId7" Type="http://schemas.openxmlformats.org/officeDocument/2006/relationships/image" Target="../media/image158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4.xml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6.xml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87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8.xml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6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2.png"/><Relationship Id="rId4" Type="http://schemas.openxmlformats.org/officeDocument/2006/relationships/image" Target="../media/image65.png"/><Relationship Id="rId5" Type="http://schemas.openxmlformats.org/officeDocument/2006/relationships/image" Target="../media/image63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47.png"/><Relationship Id="rId4" Type="http://schemas.openxmlformats.org/officeDocument/2006/relationships/image" Target="../media/image40.jp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6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0.png"/><Relationship Id="rId4" Type="http://schemas.openxmlformats.org/officeDocument/2006/relationships/image" Target="../media/image6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0.png"/><Relationship Id="rId4" Type="http://schemas.openxmlformats.org/officeDocument/2006/relationships/image" Target="../media/image76.png"/><Relationship Id="rId5" Type="http://schemas.openxmlformats.org/officeDocument/2006/relationships/image" Target="../media/image68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80.png"/><Relationship Id="rId10" Type="http://schemas.openxmlformats.org/officeDocument/2006/relationships/oleObject" Target="../embeddings/oleObject2.bin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vmlDrawing" Target="../drawings/vmlDrawing1.vml"/><Relationship Id="rId4" Type="http://schemas.openxmlformats.org/officeDocument/2006/relationships/image" Target="../media/image72.png"/><Relationship Id="rId9" Type="http://schemas.openxmlformats.org/officeDocument/2006/relationships/oleObject" Target="../embeddings/oleObject2.bin"/><Relationship Id="rId5" Type="http://schemas.openxmlformats.org/officeDocument/2006/relationships/image" Target="../media/image76.png"/><Relationship Id="rId6" Type="http://schemas.openxmlformats.org/officeDocument/2006/relationships/oleObject" Target="../embeddings/oleObject1.bin"/><Relationship Id="rId7" Type="http://schemas.openxmlformats.org/officeDocument/2006/relationships/oleObject" Target="../embeddings/oleObject1.bin"/><Relationship Id="rId8" Type="http://schemas.openxmlformats.org/officeDocument/2006/relationships/image" Target="../media/image71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oleObject" Target="../embeddings/oleObject5.bin"/><Relationship Id="rId10" Type="http://schemas.openxmlformats.org/officeDocument/2006/relationships/oleObject" Target="../embeddings/oleObject5.bin"/><Relationship Id="rId13" Type="http://schemas.openxmlformats.org/officeDocument/2006/relationships/image" Target="../media/image72.png"/><Relationship Id="rId1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vmlDrawing" Target="../drawings/vmlDrawing2.vml"/><Relationship Id="rId4" Type="http://schemas.openxmlformats.org/officeDocument/2006/relationships/oleObject" Target="../embeddings/oleObject3.bin"/><Relationship Id="rId9" Type="http://schemas.openxmlformats.org/officeDocument/2006/relationships/image" Target="../media/image90.png"/><Relationship Id="rId15" Type="http://schemas.openxmlformats.org/officeDocument/2006/relationships/oleObject" Target="../embeddings/oleObject6.bin"/><Relationship Id="rId14" Type="http://schemas.openxmlformats.org/officeDocument/2006/relationships/oleObject" Target="../embeddings/oleObject6.bin"/><Relationship Id="rId17" Type="http://schemas.openxmlformats.org/officeDocument/2006/relationships/oleObject" Target="../embeddings/oleObject7.bin"/><Relationship Id="rId16" Type="http://schemas.openxmlformats.org/officeDocument/2006/relationships/image" Target="../media/image74.png"/><Relationship Id="rId5" Type="http://schemas.openxmlformats.org/officeDocument/2006/relationships/oleObject" Target="../embeddings/oleObject3.bin"/><Relationship Id="rId19" Type="http://schemas.openxmlformats.org/officeDocument/2006/relationships/image" Target="../media/image76.png"/><Relationship Id="rId6" Type="http://schemas.openxmlformats.org/officeDocument/2006/relationships/image" Target="../media/image78.png"/><Relationship Id="rId18" Type="http://schemas.openxmlformats.org/officeDocument/2006/relationships/oleObject" Target="../embeddings/oleObject7.bin"/><Relationship Id="rId7" Type="http://schemas.openxmlformats.org/officeDocument/2006/relationships/oleObject" Target="../embeddings/oleObject4.bin"/><Relationship Id="rId8" Type="http://schemas.openxmlformats.org/officeDocument/2006/relationships/oleObject" Target="../embeddings/oleObject4.bin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Relationship Id="rId4" Type="http://schemas.openxmlformats.org/officeDocument/2006/relationships/image" Target="../media/image4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Relationship Id="rId4" Type="http://schemas.openxmlformats.org/officeDocument/2006/relationships/image" Target="../media/image4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bureau-industrial-transformation.jrc.ec.europa.eu/index.php/reference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3.png"/><Relationship Id="rId4" Type="http://schemas.openxmlformats.org/officeDocument/2006/relationships/hyperlink" Target="https://zakon.rada.gov.ua/laws/show/3855-20#Text" TargetMode="External"/><Relationship Id="rId9" Type="http://schemas.openxmlformats.org/officeDocument/2006/relationships/image" Target="../media/image84.png"/><Relationship Id="rId5" Type="http://schemas.openxmlformats.org/officeDocument/2006/relationships/image" Target="../media/image81.png"/><Relationship Id="rId6" Type="http://schemas.openxmlformats.org/officeDocument/2006/relationships/image" Target="../media/image86.png"/><Relationship Id="rId7" Type="http://schemas.openxmlformats.org/officeDocument/2006/relationships/image" Target="../media/image85.png"/><Relationship Id="rId8" Type="http://schemas.openxmlformats.org/officeDocument/2006/relationships/image" Target="../media/image10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7.png"/><Relationship Id="rId4" Type="http://schemas.openxmlformats.org/officeDocument/2006/relationships/image" Target="../media/image4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1.png"/><Relationship Id="rId4" Type="http://schemas.openxmlformats.org/officeDocument/2006/relationships/image" Target="../media/image9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09.png"/><Relationship Id="rId4" Type="http://schemas.openxmlformats.org/officeDocument/2006/relationships/image" Target="../media/image9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5.png"/><Relationship Id="rId4" Type="http://schemas.openxmlformats.org/officeDocument/2006/relationships/image" Target="../media/image6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1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10.png"/><Relationship Id="rId4" Type="http://schemas.openxmlformats.org/officeDocument/2006/relationships/image" Target="../media/image104.png"/><Relationship Id="rId5" Type="http://schemas.openxmlformats.org/officeDocument/2006/relationships/image" Target="../media/image94.png"/><Relationship Id="rId6" Type="http://schemas.openxmlformats.org/officeDocument/2006/relationships/image" Target="../media/image8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0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7.png"/><Relationship Id="rId4" Type="http://schemas.openxmlformats.org/officeDocument/2006/relationships/image" Target="../media/image40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1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03.png"/><Relationship Id="rId4" Type="http://schemas.openxmlformats.org/officeDocument/2006/relationships/image" Target="../media/image120.png"/><Relationship Id="rId5" Type="http://schemas.openxmlformats.org/officeDocument/2006/relationships/image" Target="../media/image131.png"/><Relationship Id="rId6" Type="http://schemas.openxmlformats.org/officeDocument/2006/relationships/image" Target="../media/image11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1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18.png"/><Relationship Id="rId4" Type="http://schemas.openxmlformats.org/officeDocument/2006/relationships/image" Target="../media/image103.png"/><Relationship Id="rId5" Type="http://schemas.openxmlformats.org/officeDocument/2006/relationships/image" Target="../media/image117.png"/><Relationship Id="rId6" Type="http://schemas.openxmlformats.org/officeDocument/2006/relationships/image" Target="../media/image4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19.png"/><Relationship Id="rId4" Type="http://schemas.openxmlformats.org/officeDocument/2006/relationships/image" Target="../media/image47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22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24.png"/><Relationship Id="rId4" Type="http://schemas.openxmlformats.org/officeDocument/2006/relationships/image" Target="../media/image99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35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0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27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30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26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28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33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34.png"/><Relationship Id="rId4" Type="http://schemas.openxmlformats.org/officeDocument/2006/relationships/image" Target="../media/image99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2.png"/><Relationship Id="rId5" Type="http://schemas.openxmlformats.org/officeDocument/2006/relationships/image" Target="../media/image55.png"/><Relationship Id="rId6" Type="http://schemas.openxmlformats.org/officeDocument/2006/relationships/image" Target="../media/image45.png"/><Relationship Id="rId7" Type="http://schemas.openxmlformats.org/officeDocument/2006/relationships/image" Target="../media/image57.png"/><Relationship Id="rId8" Type="http://schemas.openxmlformats.org/officeDocument/2006/relationships/image" Target="../media/image53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99.png"/><Relationship Id="rId4" Type="http://schemas.openxmlformats.org/officeDocument/2006/relationships/image" Target="../media/image138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19.png"/><Relationship Id="rId4" Type="http://schemas.openxmlformats.org/officeDocument/2006/relationships/image" Target="../media/image47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50.png"/><Relationship Id="rId4" Type="http://schemas.openxmlformats.org/officeDocument/2006/relationships/image" Target="../media/image34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45.png"/><Relationship Id="rId4" Type="http://schemas.openxmlformats.org/officeDocument/2006/relationships/hyperlink" Target="https://ec.europa.eu/jrc/en/science-area/innovation-and-growth" TargetMode="External"/><Relationship Id="rId5" Type="http://schemas.openxmlformats.org/officeDocument/2006/relationships/hyperlink" Target="https://ec.europa.eu/jrc/en" TargetMode="External"/><Relationship Id="rId6" Type="http://schemas.openxmlformats.org/officeDocument/2006/relationships/hyperlink" Target="https://ec.europa.eu/jrc/en" TargetMode="External"/><Relationship Id="rId7" Type="http://schemas.openxmlformats.org/officeDocument/2006/relationships/image" Target="../media/image139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41.png"/><Relationship Id="rId4" Type="http://schemas.openxmlformats.org/officeDocument/2006/relationships/image" Target="../media/image140.png"/><Relationship Id="rId9" Type="http://schemas.openxmlformats.org/officeDocument/2006/relationships/image" Target="../media/image34.png"/><Relationship Id="rId5" Type="http://schemas.openxmlformats.org/officeDocument/2006/relationships/image" Target="../media/image117.png"/><Relationship Id="rId6" Type="http://schemas.openxmlformats.org/officeDocument/2006/relationships/image" Target="../media/image144.png"/><Relationship Id="rId7" Type="http://schemas.openxmlformats.org/officeDocument/2006/relationships/image" Target="../media/image45.png"/><Relationship Id="rId8" Type="http://schemas.openxmlformats.org/officeDocument/2006/relationships/image" Target="../media/image5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9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47.png"/><Relationship Id="rId4" Type="http://schemas.openxmlformats.org/officeDocument/2006/relationships/image" Target="../media/image34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17.png"/><Relationship Id="rId4" Type="http://schemas.openxmlformats.org/officeDocument/2006/relationships/image" Target="../media/image141.png"/><Relationship Id="rId5" Type="http://schemas.openxmlformats.org/officeDocument/2006/relationships/image" Target="../media/image152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59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34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60.png"/><Relationship Id="rId4" Type="http://schemas.openxmlformats.org/officeDocument/2006/relationships/image" Target="../media/image162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48.png"/><Relationship Id="rId4" Type="http://schemas.openxmlformats.org/officeDocument/2006/relationships/hyperlink" Target="https://eippcb.jrc.ec.europa.eu/reference" TargetMode="External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46.png"/><Relationship Id="rId4" Type="http://schemas.openxmlformats.org/officeDocument/2006/relationships/image" Target="../media/image91.png"/><Relationship Id="rId5" Type="http://schemas.openxmlformats.org/officeDocument/2006/relationships/image" Target="../media/image144.png"/><Relationship Id="rId6" Type="http://schemas.openxmlformats.org/officeDocument/2006/relationships/image" Target="../media/image151.png"/><Relationship Id="rId7" Type="http://schemas.openxmlformats.org/officeDocument/2006/relationships/image" Target="../media/image153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83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64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5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"/>
          <p:cNvSpPr txBox="1"/>
          <p:nvPr>
            <p:ph type="ctrTitle"/>
          </p:nvPr>
        </p:nvSpPr>
        <p:spPr>
          <a:xfrm>
            <a:off x="741389" y="2645227"/>
            <a:ext cx="8466111" cy="154337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</a:pPr>
            <a:r>
              <a:rPr lang="en-GB"/>
              <a:t>Підходи ЄС до інтегрованого запобігання і контролю промислового забруднення. Директива 2010/75/ЄС</a:t>
            </a:r>
            <a:endParaRPr/>
          </a:p>
        </p:txBody>
      </p:sp>
      <p:pic>
        <p:nvPicPr>
          <p:cNvPr id="311" name="Google Shape;31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96498" y="5495131"/>
            <a:ext cx="1612179" cy="454993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7"/>
          <p:cNvSpPr txBox="1"/>
          <p:nvPr>
            <p:ph idx="1" type="subTitle"/>
          </p:nvPr>
        </p:nvSpPr>
        <p:spPr>
          <a:xfrm>
            <a:off x="741389" y="4460631"/>
            <a:ext cx="6642733" cy="37806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accent2"/>
                </a:solidFill>
              </a:rPr>
              <a:t>Світлана Сушко, </a:t>
            </a:r>
            <a:r>
              <a:rPr lang="en-GB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експерт з наближення законодавства щодо зменшення промислового забруднення</a:t>
            </a:r>
            <a:endParaRPr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7" title="BMUKN+IKI+GIZ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825" y="5254025"/>
            <a:ext cx="6479176" cy="160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"/>
          <p:cNvSpPr txBox="1"/>
          <p:nvPr>
            <p:ph type="title"/>
          </p:nvPr>
        </p:nvSpPr>
        <p:spPr>
          <a:xfrm>
            <a:off x="533405" y="365126"/>
            <a:ext cx="7340595" cy="89806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МЕТА ОНОВЛЕННЯ (2019):</a:t>
            </a:r>
            <a:endParaRPr/>
          </a:p>
        </p:txBody>
      </p:sp>
      <p:sp>
        <p:nvSpPr>
          <p:cNvPr id="463" name="Google Shape;463;p16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4" name="Google Shape;464;p16"/>
          <p:cNvSpPr txBox="1"/>
          <p:nvPr/>
        </p:nvSpPr>
        <p:spPr>
          <a:xfrm>
            <a:off x="1622900" y="1715675"/>
            <a:ext cx="94362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Забезпечити повну та послідовну імплементацію Директиви у всіх державах-членах ЄС, з більш жорстким контролем за дозволами на викиди в повітря та воду;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Збільшити інвестиції в нові, чистіші технології, беручи до уваги використання енергії, ефективність використання ресурсів і повторне використання води, уникаючи при цьому зациклення на застарілих технологіях;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Підтримувати більш стійке зростання секторів, які є ключовими для побудови чистої, низьковуглецевої та циркулярної економіки;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Охопити додаткові інтенсивні види сільськогосподарської та промислової діяльності, гарантуючи, що сектори зі значним потенціалом високого використання ресурсів або забруднення також стримуватимуть шкоду довкіллю в джерелі шляхом застосування найкращих доступних технологій;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Створити Інноваційний центр промислової трансформації та викидів (INCITE);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Інтегрувати раніше окремі вимоги щодо зменшення промислових викидів та декарбонізації, щоб майбутні інвестиції у боротьбу із забрудненням краще враховували викиди парникових газів, ефективність використання ресурсів та повторне використання води.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Підвищити прозорість даних та доступ громадськості до екологічної інформації та надати більше можливостей для участі громадськості у видачі та перегляді/оновленні інтегрованих дозволів.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6"/>
          <p:cNvSpPr/>
          <p:nvPr/>
        </p:nvSpPr>
        <p:spPr>
          <a:xfrm>
            <a:off x="0" y="1640439"/>
            <a:ext cx="1527143" cy="4478148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6"/>
          <p:cNvSpPr txBox="1"/>
          <p:nvPr/>
        </p:nvSpPr>
        <p:spPr>
          <a:xfrm>
            <a:off x="1065230" y="1715677"/>
            <a:ext cx="46191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6"/>
          <p:cNvSpPr txBox="1"/>
          <p:nvPr/>
        </p:nvSpPr>
        <p:spPr>
          <a:xfrm>
            <a:off x="1065230" y="2368217"/>
            <a:ext cx="46191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6"/>
          <p:cNvSpPr txBox="1"/>
          <p:nvPr/>
        </p:nvSpPr>
        <p:spPr>
          <a:xfrm>
            <a:off x="1065230" y="2945519"/>
            <a:ext cx="46191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6"/>
          <p:cNvSpPr txBox="1"/>
          <p:nvPr/>
        </p:nvSpPr>
        <p:spPr>
          <a:xfrm>
            <a:off x="1065230" y="3787305"/>
            <a:ext cx="46191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6"/>
          <p:cNvSpPr txBox="1"/>
          <p:nvPr/>
        </p:nvSpPr>
        <p:spPr>
          <a:xfrm>
            <a:off x="1065229" y="4429036"/>
            <a:ext cx="46191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6"/>
          <p:cNvSpPr txBox="1"/>
          <p:nvPr/>
        </p:nvSpPr>
        <p:spPr>
          <a:xfrm>
            <a:off x="1054231" y="4952946"/>
            <a:ext cx="46191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6.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6"/>
          <p:cNvSpPr txBox="1"/>
          <p:nvPr/>
        </p:nvSpPr>
        <p:spPr>
          <a:xfrm>
            <a:off x="1065229" y="5594677"/>
            <a:ext cx="46191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7.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6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474" name="Google Shape;474;p16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2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122"/>
          <p:cNvSpPr/>
          <p:nvPr/>
        </p:nvSpPr>
        <p:spPr>
          <a:xfrm>
            <a:off x="3022440" y="3323511"/>
            <a:ext cx="9169560" cy="248752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4" name="Google Shape;1844;p122"/>
          <p:cNvSpPr/>
          <p:nvPr/>
        </p:nvSpPr>
        <p:spPr>
          <a:xfrm>
            <a:off x="4055079" y="1431080"/>
            <a:ext cx="8927496" cy="2791414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5" name="Google Shape;1845;p122"/>
          <p:cNvSpPr txBox="1"/>
          <p:nvPr>
            <p:ph type="title"/>
          </p:nvPr>
        </p:nvSpPr>
        <p:spPr>
          <a:xfrm>
            <a:off x="533405" y="365126"/>
            <a:ext cx="7340595" cy="87312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ПОСИЛАННЯ</a:t>
            </a:r>
            <a:endParaRPr/>
          </a:p>
        </p:txBody>
      </p:sp>
      <p:sp>
        <p:nvSpPr>
          <p:cNvPr id="1846" name="Google Shape;1846;p122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847" name="Google Shape;1847;p122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848" name="Google Shape;1848;p122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49" name="Google Shape;1849;p122"/>
          <p:cNvSpPr/>
          <p:nvPr/>
        </p:nvSpPr>
        <p:spPr>
          <a:xfrm>
            <a:off x="11659902" y="1494567"/>
            <a:ext cx="814417" cy="38457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0" name="Google Shape;1850;p122"/>
          <p:cNvSpPr/>
          <p:nvPr/>
        </p:nvSpPr>
        <p:spPr>
          <a:xfrm>
            <a:off x="3036917" y="2847955"/>
            <a:ext cx="2017908" cy="194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1" name="Google Shape;1851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1945" y="1665619"/>
            <a:ext cx="6929277" cy="3845746"/>
          </a:xfrm>
          <a:prstGeom prst="rect">
            <a:avLst/>
          </a:prstGeom>
          <a:noFill/>
          <a:ln>
            <a:noFill/>
          </a:ln>
        </p:spPr>
      </p:pic>
      <p:sp>
        <p:nvSpPr>
          <p:cNvPr id="1852" name="Google Shape;1852;p122"/>
          <p:cNvSpPr/>
          <p:nvPr/>
        </p:nvSpPr>
        <p:spPr>
          <a:xfrm>
            <a:off x="-715716" y="2529293"/>
            <a:ext cx="5421529" cy="410800"/>
          </a:xfrm>
          <a:prstGeom prst="roundRect">
            <a:avLst>
              <a:gd fmla="val 50000" name="adj"/>
            </a:avLst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3" name="Google Shape;1853;p122"/>
          <p:cNvSpPr txBox="1"/>
          <p:nvPr/>
        </p:nvSpPr>
        <p:spPr>
          <a:xfrm>
            <a:off x="328307" y="2529292"/>
            <a:ext cx="44913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Лінк на перелік BREF та BAT в ЄС 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4" name="Google Shape;1854;p122"/>
          <p:cNvSpPr txBox="1"/>
          <p:nvPr/>
        </p:nvSpPr>
        <p:spPr>
          <a:xfrm>
            <a:off x="328307" y="2947136"/>
            <a:ext cx="4291319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https://eippcb.jrc.ec.europa.eu/reference</a:t>
            </a: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5" name="Google Shape;1855;p122"/>
          <p:cNvSpPr/>
          <p:nvPr/>
        </p:nvSpPr>
        <p:spPr>
          <a:xfrm>
            <a:off x="-754758" y="3551795"/>
            <a:ext cx="5460572" cy="646330"/>
          </a:xfrm>
          <a:prstGeom prst="roundRect">
            <a:avLst>
              <a:gd fmla="val 50000" name="adj"/>
            </a:avLst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6" name="Google Shape;1856;p122"/>
          <p:cNvSpPr txBox="1"/>
          <p:nvPr/>
        </p:nvSpPr>
        <p:spPr>
          <a:xfrm>
            <a:off x="289264" y="3551794"/>
            <a:ext cx="43775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Лінк на перелік перекладів BREF та BAT в Україні 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7" name="Google Shape;1857;p122"/>
          <p:cNvSpPr txBox="1"/>
          <p:nvPr/>
        </p:nvSpPr>
        <p:spPr>
          <a:xfrm>
            <a:off x="289282" y="4231150"/>
            <a:ext cx="4291200" cy="6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https://mepr.gov.ua/diyalnist/napryamky/atmosferne-povitrya/ndtm-2/ndtm/</a:t>
            </a: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38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863" name="Google Shape;1863;p38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864" name="Google Shape;1864;p38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65" name="Google Shape;1865;p38"/>
          <p:cNvSpPr txBox="1"/>
          <p:nvPr/>
        </p:nvSpPr>
        <p:spPr>
          <a:xfrm>
            <a:off x="4223123" y="2413337"/>
            <a:ext cx="374575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n-GB" sz="7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Q&amp;A</a:t>
            </a:r>
            <a:endParaRPr b="0" i="0" sz="72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9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124"/>
          <p:cNvSpPr txBox="1"/>
          <p:nvPr>
            <p:ph type="ctrTitle"/>
          </p:nvPr>
        </p:nvSpPr>
        <p:spPr>
          <a:xfrm>
            <a:off x="741390" y="2645227"/>
            <a:ext cx="8466110" cy="15476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</a:pPr>
            <a:r>
              <a:rPr lang="en-GB"/>
              <a:t>Умови надання відступів</a:t>
            </a:r>
            <a:endParaRPr/>
          </a:p>
        </p:txBody>
      </p:sp>
      <p:pic>
        <p:nvPicPr>
          <p:cNvPr id="1871" name="Google Shape;1871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4123" y="5578506"/>
            <a:ext cx="1612180" cy="454993"/>
          </a:xfrm>
          <a:prstGeom prst="rect">
            <a:avLst/>
          </a:prstGeom>
          <a:noFill/>
          <a:ln>
            <a:noFill/>
          </a:ln>
        </p:spPr>
      </p:pic>
      <p:sp>
        <p:nvSpPr>
          <p:cNvPr id="1872" name="Google Shape;1872;p124"/>
          <p:cNvSpPr txBox="1"/>
          <p:nvPr>
            <p:ph idx="1" type="subTitle"/>
          </p:nvPr>
        </p:nvSpPr>
        <p:spPr>
          <a:xfrm>
            <a:off x="741389" y="4460631"/>
            <a:ext cx="6642733" cy="37806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accent2"/>
                </a:solidFill>
              </a:rPr>
              <a:t>Дмитро Скрильніков, </a:t>
            </a:r>
            <a:r>
              <a:rPr lang="en-GB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експерт GIZ</a:t>
            </a:r>
            <a:endParaRPr/>
          </a:p>
        </p:txBody>
      </p:sp>
      <p:pic>
        <p:nvPicPr>
          <p:cNvPr id="1873" name="Google Shape;1873;p124" title="BMUKN+IKI+GIZ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400" y="5278825"/>
            <a:ext cx="6379023" cy="157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7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125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879" name="Google Shape;1879;p125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880" name="Google Shape;1880;p125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81" name="Google Shape;1881;p125"/>
          <p:cNvSpPr/>
          <p:nvPr/>
        </p:nvSpPr>
        <p:spPr>
          <a:xfrm>
            <a:off x="2042718" y="2193145"/>
            <a:ext cx="8877343" cy="1040264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Дозвільний орган може визначити для конкретної установки менш жорсткі гранично допустимі викиди, ніж нормативи, визначені у висновках найкращих доступних технологій та методів управління (відступ), у випадках та порядку, визначених статтею 13 Закону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2" name="Google Shape;1882;p125"/>
          <p:cNvSpPr/>
          <p:nvPr/>
        </p:nvSpPr>
        <p:spPr>
          <a:xfrm>
            <a:off x="2042718" y="3450170"/>
            <a:ext cx="6005907" cy="362808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Види: </a:t>
            </a: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відступ </a:t>
            </a:r>
            <a:r>
              <a:rPr b="0" i="1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(до 7 років) 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та </a:t>
            </a: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тимчасовий відступ </a:t>
            </a:r>
            <a:r>
              <a:rPr b="0" i="1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(до 9 міс)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3" name="Google Shape;1883;p125"/>
          <p:cNvSpPr/>
          <p:nvPr/>
        </p:nvSpPr>
        <p:spPr>
          <a:xfrm>
            <a:off x="2042717" y="4034023"/>
            <a:ext cx="4167583" cy="362808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Надається за наявності висновків НДТМ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4" name="Google Shape;1884;p125"/>
          <p:cNvSpPr/>
          <p:nvPr/>
        </p:nvSpPr>
        <p:spPr>
          <a:xfrm>
            <a:off x="2042716" y="4613592"/>
            <a:ext cx="2376884" cy="369581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Індивідуалізований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5" name="Google Shape;1885;p125"/>
          <p:cNvSpPr/>
          <p:nvPr/>
        </p:nvSpPr>
        <p:spPr>
          <a:xfrm>
            <a:off x="2042717" y="5199934"/>
            <a:ext cx="5443934" cy="36958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обов’язок, а обґрунтоване виключення з правил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6" name="Google Shape;1886;p125"/>
          <p:cNvSpPr txBox="1"/>
          <p:nvPr>
            <p:ph type="title"/>
          </p:nvPr>
        </p:nvSpPr>
        <p:spPr>
          <a:xfrm>
            <a:off x="533405" y="365125"/>
            <a:ext cx="7340595" cy="9016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ВІДСТУП</a:t>
            </a:r>
            <a:endParaRPr/>
          </a:p>
        </p:txBody>
      </p:sp>
      <p:pic>
        <p:nvPicPr>
          <p:cNvPr id="1887" name="Google Shape;1887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4341" y="4627920"/>
            <a:ext cx="369580" cy="36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8" name="Google Shape;1888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4341" y="5199934"/>
            <a:ext cx="369580" cy="36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9" name="Google Shape;1889;p1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64341" y="2581864"/>
            <a:ext cx="369580" cy="36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0" name="Google Shape;1890;p1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64341" y="4034023"/>
            <a:ext cx="369580" cy="36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1" name="Google Shape;1891;p1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64341" y="3462009"/>
            <a:ext cx="369580" cy="369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5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p126"/>
          <p:cNvSpPr txBox="1"/>
          <p:nvPr>
            <p:ph type="title"/>
          </p:nvPr>
        </p:nvSpPr>
        <p:spPr>
          <a:xfrm>
            <a:off x="533405" y="365125"/>
            <a:ext cx="7340595" cy="88264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>
                <a:latin typeface="Arial Black"/>
                <a:ea typeface="Arial Black"/>
                <a:cs typeface="Arial Black"/>
                <a:sym typeface="Arial Black"/>
              </a:rPr>
              <a:t>ВІДСТУП</a:t>
            </a:r>
            <a:br>
              <a:rPr b="1" lang="en-GB" sz="2400"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lang="en-GB" sz="24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види відступів</a:t>
            </a:r>
            <a:endParaRPr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97" name="Google Shape;1897;p126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7</a:t>
            </a:r>
            <a:endParaRPr/>
          </a:p>
        </p:txBody>
      </p:sp>
      <p:sp>
        <p:nvSpPr>
          <p:cNvPr id="1898" name="Google Shape;1898;p126"/>
          <p:cNvSpPr txBox="1"/>
          <p:nvPr/>
        </p:nvSpPr>
        <p:spPr>
          <a:xfrm>
            <a:off x="570391" y="2093976"/>
            <a:ext cx="3633311" cy="2670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9438"/>
              </a:buClr>
              <a:buSzPts val="4400"/>
              <a:buFont typeface="Calibri"/>
              <a:buNone/>
            </a:pPr>
            <a:r>
              <a:rPr b="1" i="0" lang="en-GB" sz="3200" u="none" cap="none" strike="noStrike">
                <a:solidFill>
                  <a:srgbClr val="006CD2"/>
                </a:solidFill>
                <a:latin typeface="Arial Black"/>
                <a:ea typeface="Arial Black"/>
                <a:cs typeface="Arial Black"/>
                <a:sym typeface="Arial Black"/>
              </a:rPr>
              <a:t>ВІДСТУП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9438"/>
              </a:buClr>
              <a:buSzPts val="4400"/>
              <a:buFont typeface="Calibri"/>
              <a:buNone/>
            </a:pPr>
            <a:r>
              <a:rPr b="1" i="0" lang="en-GB" sz="2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(до 7 років)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9" name="Google Shape;1899;p126"/>
          <p:cNvSpPr txBox="1"/>
          <p:nvPr>
            <p:ph idx="1" type="body"/>
          </p:nvPr>
        </p:nvSpPr>
        <p:spPr>
          <a:xfrm>
            <a:off x="4470204" y="2093976"/>
            <a:ext cx="6626421" cy="3459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2286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D2"/>
              </a:buClr>
              <a:buSzPts val="1500"/>
              <a:buNone/>
            </a:pPr>
            <a:r>
              <a:rPr lang="en-GB" sz="1500" u="none" cap="none" strike="noStrike">
                <a:latin typeface="Arial"/>
                <a:ea typeface="Arial"/>
                <a:cs typeface="Arial"/>
                <a:sym typeface="Arial"/>
              </a:rPr>
              <a:t>Надається за умови, що з поданої оператором установки оцінки відступу можна дійти висновку про те, що досягнення нормативів гранично допустимих викидів, визначених у висновках НДТМ для відповідного виду діяльності, що провадиться на установці, становить непропорційно високу вартість порівняно з перевагами для довкілля у зв’язку з:</a:t>
            </a:r>
            <a:endParaRPr sz="15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750" lvl="0" marL="5143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D2"/>
              </a:buClr>
              <a:buSzPts val="1500"/>
              <a:buFont typeface="Arial"/>
              <a:buChar char="•"/>
            </a:pPr>
            <a:r>
              <a:rPr lang="en-GB" sz="1500" u="none" cap="none" strike="noStrike">
                <a:latin typeface="Arial"/>
                <a:ea typeface="Arial"/>
                <a:cs typeface="Arial"/>
                <a:sym typeface="Arial"/>
              </a:rPr>
              <a:t>географічним розташуванням, </a:t>
            </a:r>
            <a:endParaRPr/>
          </a:p>
          <a:p>
            <a:pPr indent="-285750" lvl="0" marL="51435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CD2"/>
              </a:buClr>
              <a:buSzPts val="1500"/>
              <a:buFont typeface="Arial"/>
              <a:buChar char="•"/>
            </a:pPr>
            <a:r>
              <a:rPr lang="en-GB" sz="1500" u="none" cap="none" strike="noStrike">
                <a:latin typeface="Arial"/>
                <a:ea typeface="Arial"/>
                <a:cs typeface="Arial"/>
                <a:sym typeface="Arial"/>
              </a:rPr>
              <a:t>місцевими екологічними умовами установки або</a:t>
            </a:r>
            <a:endParaRPr/>
          </a:p>
          <a:p>
            <a:pPr indent="-285750" lvl="0" marL="514350" rt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CD2"/>
              </a:buClr>
              <a:buSzPts val="1500"/>
              <a:buFont typeface="Arial"/>
              <a:buChar char="•"/>
            </a:pPr>
            <a:r>
              <a:rPr lang="en-GB" sz="1500" u="none" cap="none" strike="noStrike">
                <a:latin typeface="Arial"/>
                <a:ea typeface="Arial"/>
                <a:cs typeface="Arial"/>
                <a:sym typeface="Arial"/>
              </a:rPr>
              <a:t> технічними характеристиками установки, що впливають на збільшення вартості досягнення цією установкою гранично допустимих викидів, визначених у висновках НДТМ, порівняно з іншими установками, на яких провадиться такий самий вид діяльності або технологічний процес.</a:t>
            </a:r>
            <a:endParaRPr/>
          </a:p>
        </p:txBody>
      </p:sp>
      <p:sp>
        <p:nvSpPr>
          <p:cNvPr id="1900" name="Google Shape;1900;p126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901" name="Google Shape;1901;p126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5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Google Shape;1906;p127"/>
          <p:cNvSpPr/>
          <p:nvPr/>
        </p:nvSpPr>
        <p:spPr>
          <a:xfrm>
            <a:off x="0" y="1262913"/>
            <a:ext cx="12192000" cy="4976969"/>
          </a:xfrm>
          <a:prstGeom prst="rect">
            <a:avLst/>
          </a:prstGeom>
          <a:gradFill>
            <a:gsLst>
              <a:gs pos="0">
                <a:srgbClr val="E5F0FA"/>
              </a:gs>
              <a:gs pos="26000">
                <a:srgbClr val="E5F0FA"/>
              </a:gs>
              <a:gs pos="100000">
                <a:schemeClr val="lt1"/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7" name="Google Shape;1907;p127"/>
          <p:cNvSpPr txBox="1"/>
          <p:nvPr>
            <p:ph type="title"/>
          </p:nvPr>
        </p:nvSpPr>
        <p:spPr>
          <a:xfrm>
            <a:off x="533405" y="365125"/>
            <a:ext cx="7340595" cy="88673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ВІДСТУП</a:t>
            </a:r>
            <a:endParaRPr/>
          </a:p>
        </p:txBody>
      </p:sp>
      <p:sp>
        <p:nvSpPr>
          <p:cNvPr id="1908" name="Google Shape;1908;p127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09" name="Google Shape;1909;p127"/>
          <p:cNvSpPr/>
          <p:nvPr/>
        </p:nvSpPr>
        <p:spPr>
          <a:xfrm>
            <a:off x="1681806" y="1744969"/>
            <a:ext cx="9040623" cy="1026806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Відступ надається в разі отримання вперше інтегрованого довкіллєвого дозволу </a:t>
            </a: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для установки, що експлуатується, 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або у разі оновлення умов інтегрованого довкіллєвого дозволу у випадках, передбачених </a:t>
            </a:r>
            <a:r>
              <a:rPr b="0" i="0" lang="en-GB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пунктами 1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і </a:t>
            </a:r>
            <a:r>
              <a:rPr b="0" i="0" lang="en-GB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частини 1 статті 23 Закону.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0" name="Google Shape;1910;p127"/>
          <p:cNvSpPr/>
          <p:nvPr/>
        </p:nvSpPr>
        <p:spPr>
          <a:xfrm>
            <a:off x="1681805" y="3029974"/>
            <a:ext cx="9040623" cy="511628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Відступ щодо </a:t>
            </a: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установок, що вводяться в експлуатацію вперше, 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надається.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1" name="Google Shape;1911;p127"/>
          <p:cNvSpPr/>
          <p:nvPr/>
        </p:nvSpPr>
        <p:spPr>
          <a:xfrm>
            <a:off x="1681805" y="3799800"/>
            <a:ext cx="9040623" cy="954225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Відступ надається на строк здійснення конкретних заходів, визначених умовами інтегрованого довкіллєвого дозволу, і який не може перевищувати 7 років з дня застосування висновків НДТМ, щодо яких надано відступ.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2" name="Google Shape;1912;p127"/>
          <p:cNvSpPr/>
          <p:nvPr/>
        </p:nvSpPr>
        <p:spPr>
          <a:xfrm>
            <a:off x="1681804" y="5012223"/>
            <a:ext cx="9040623" cy="707572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випадках, передбачених </a:t>
            </a:r>
            <a:r>
              <a:rPr b="0" i="0" lang="en-GB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статтею 23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 Закону, підстави для надання відступу підлягають перегляду. Строк наданого відступу не підлягає продовженню.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3" name="Google Shape;1913;p127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914" name="Google Shape;1914;p127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8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128"/>
          <p:cNvSpPr/>
          <p:nvPr/>
        </p:nvSpPr>
        <p:spPr>
          <a:xfrm>
            <a:off x="0" y="1262913"/>
            <a:ext cx="12192000" cy="49769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0" name="Google Shape;1920;p128"/>
          <p:cNvSpPr txBox="1"/>
          <p:nvPr>
            <p:ph type="title"/>
          </p:nvPr>
        </p:nvSpPr>
        <p:spPr>
          <a:xfrm>
            <a:off x="533405" y="365125"/>
            <a:ext cx="7340595" cy="88673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ВІДСТУП</a:t>
            </a:r>
            <a:endParaRPr/>
          </a:p>
        </p:txBody>
      </p:sp>
      <p:sp>
        <p:nvSpPr>
          <p:cNvPr id="1921" name="Google Shape;1921;p128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22" name="Google Shape;1922;p128"/>
          <p:cNvSpPr/>
          <p:nvPr/>
        </p:nvSpPr>
        <p:spPr>
          <a:xfrm>
            <a:off x="1575689" y="2040244"/>
            <a:ext cx="9040623" cy="1026806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Відступ не надається, якщо дозвільний орган у разі надання відступу не зможе забезпечити відповідність екологічним, державним медико-санітарним нормативам та державним медико-санітарним правилам, затвердженим відповідно до законодавства.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3" name="Google Shape;1923;p128"/>
          <p:cNvSpPr/>
          <p:nvPr/>
        </p:nvSpPr>
        <p:spPr>
          <a:xfrm>
            <a:off x="1575688" y="3325249"/>
            <a:ext cx="9040623" cy="1189601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Гранично допустимі викиди не повинні перевищувати нормативів гранично допустимих викидів, визначених у нормативах для спалювальних установок, установок спалювання відходів, установок сумісного спалювання відходів, установок та видів діяльності, в яких застосовуються органічні розчинники, та установок, що виробляють двоокис титану.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4" name="Google Shape;1924;p128"/>
          <p:cNvSpPr/>
          <p:nvPr/>
        </p:nvSpPr>
        <p:spPr>
          <a:xfrm>
            <a:off x="1575688" y="4770803"/>
            <a:ext cx="9040623" cy="683613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Правила технічної експлуатації установок із спалювання відходів та установок із сумісного спалювання відходів, затверджені наказом Міндовкілля від 25 квітня 2025 року № 856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5" name="Google Shape;1925;p128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926" name="Google Shape;1926;p128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0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p129"/>
          <p:cNvSpPr/>
          <p:nvPr/>
        </p:nvSpPr>
        <p:spPr>
          <a:xfrm flipH="1">
            <a:off x="0" y="1262913"/>
            <a:ext cx="12192000" cy="4976969"/>
          </a:xfrm>
          <a:prstGeom prst="rect">
            <a:avLst/>
          </a:prstGeom>
          <a:gradFill>
            <a:gsLst>
              <a:gs pos="0">
                <a:srgbClr val="E5F0FA"/>
              </a:gs>
              <a:gs pos="26000">
                <a:srgbClr val="E5F0FA"/>
              </a:gs>
              <a:gs pos="100000">
                <a:schemeClr val="lt1"/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2" name="Google Shape;1932;p129"/>
          <p:cNvSpPr txBox="1"/>
          <p:nvPr>
            <p:ph type="title"/>
          </p:nvPr>
        </p:nvSpPr>
        <p:spPr>
          <a:xfrm>
            <a:off x="533405" y="365125"/>
            <a:ext cx="7340595" cy="88673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ВІДСТУП</a:t>
            </a:r>
            <a:endParaRPr/>
          </a:p>
        </p:txBody>
      </p:sp>
      <p:sp>
        <p:nvSpPr>
          <p:cNvPr id="1933" name="Google Shape;1933;p129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34" name="Google Shape;1934;p129"/>
          <p:cNvSpPr/>
          <p:nvPr/>
        </p:nvSpPr>
        <p:spPr>
          <a:xfrm>
            <a:off x="2676000" y="2220272"/>
            <a:ext cx="6840000" cy="3075628"/>
          </a:xfrm>
          <a:prstGeom prst="roundRect">
            <a:avLst>
              <a:gd fmla="val 2274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5" name="Google Shape;1935;p129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936" name="Google Shape;1936;p129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937" name="Google Shape;1937;p129"/>
          <p:cNvSpPr/>
          <p:nvPr/>
        </p:nvSpPr>
        <p:spPr>
          <a:xfrm>
            <a:off x="2066922" y="1921517"/>
            <a:ext cx="1218155" cy="11884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8" name="Google Shape;1938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0261" y="2032097"/>
            <a:ext cx="921462" cy="921462"/>
          </a:xfrm>
          <a:prstGeom prst="rect">
            <a:avLst/>
          </a:prstGeom>
          <a:noFill/>
          <a:ln>
            <a:noFill/>
          </a:ln>
        </p:spPr>
      </p:pic>
      <p:sp>
        <p:nvSpPr>
          <p:cNvPr id="1939" name="Google Shape;1939;p129"/>
          <p:cNvSpPr txBox="1"/>
          <p:nvPr/>
        </p:nvSpPr>
        <p:spPr>
          <a:xfrm>
            <a:off x="3295062" y="2478449"/>
            <a:ext cx="5781675" cy="26314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Вимоги до розроблення, форми та змісту оцінки відступу та показники критерію непропорційно високої вартості досягнення установкою гранично допустимих викидів, визначених у висновках найкращих доступних технологій та методів управління, порівняно з перевагами для довкілля, а також методика розрахунку вартості досягнення установкою гранично допустимих викидів, визначених у висновках найкращих доступних технологій та методів управління, у співвідношенні з перевагами для довкілля затверджуються Кабінетом Міністрів України.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3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p130"/>
          <p:cNvSpPr txBox="1"/>
          <p:nvPr>
            <p:ph type="title"/>
          </p:nvPr>
        </p:nvSpPr>
        <p:spPr>
          <a:xfrm>
            <a:off x="533405" y="365125"/>
            <a:ext cx="7340595" cy="88264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>
                <a:latin typeface="Arial Black"/>
                <a:ea typeface="Arial Black"/>
                <a:cs typeface="Arial Black"/>
                <a:sym typeface="Arial Black"/>
              </a:rPr>
              <a:t>ВІДСТУП</a:t>
            </a:r>
            <a:br>
              <a:rPr b="1" lang="en-GB" sz="2400"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lang="en-GB" sz="24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види відступів</a:t>
            </a:r>
            <a:endParaRPr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945" name="Google Shape;1945;p130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97</a:t>
            </a:r>
            <a:endParaRPr/>
          </a:p>
        </p:txBody>
      </p:sp>
      <p:sp>
        <p:nvSpPr>
          <p:cNvPr id="1946" name="Google Shape;1946;p130"/>
          <p:cNvSpPr txBox="1"/>
          <p:nvPr/>
        </p:nvSpPr>
        <p:spPr>
          <a:xfrm>
            <a:off x="570391" y="2093976"/>
            <a:ext cx="3633311" cy="2670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9438"/>
              </a:buClr>
              <a:buSzPts val="4400"/>
              <a:buFont typeface="Calibri"/>
              <a:buNone/>
            </a:pPr>
            <a:r>
              <a:rPr b="1" i="0" lang="en-GB" sz="3200" u="none" cap="none" strike="noStrike">
                <a:solidFill>
                  <a:srgbClr val="006CD2"/>
                </a:solidFill>
                <a:latin typeface="Arial Black"/>
                <a:ea typeface="Arial Black"/>
                <a:cs typeface="Arial Black"/>
                <a:sym typeface="Arial Black"/>
              </a:rPr>
              <a:t>ТИМЧАСОВИЙ ВІДСТУП </a:t>
            </a:r>
            <a:r>
              <a:rPr b="1" i="0" lang="en-GB" sz="2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(короткостроковий, до 9 міс)</a:t>
            </a:r>
            <a:endParaRPr b="1" i="0" sz="32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947" name="Google Shape;1947;p130"/>
          <p:cNvSpPr txBox="1"/>
          <p:nvPr>
            <p:ph idx="1" type="body"/>
          </p:nvPr>
        </p:nvSpPr>
        <p:spPr>
          <a:xfrm>
            <a:off x="4470204" y="2093976"/>
            <a:ext cx="6626421" cy="36305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2286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D2"/>
              </a:buClr>
              <a:buSzPts val="1500"/>
              <a:buNone/>
            </a:pPr>
            <a:r>
              <a:rPr lang="en-GB" sz="1500" u="none" cap="none" strike="noStrike">
                <a:latin typeface="Arial"/>
                <a:ea typeface="Arial"/>
                <a:cs typeface="Arial"/>
                <a:sym typeface="Arial"/>
              </a:rPr>
              <a:t>Дозвільний орган надає </a:t>
            </a:r>
            <a:r>
              <a:rPr b="1" i="1" lang="en-GB" sz="1500" u="none" cap="none" strike="noStrike">
                <a:latin typeface="Arial"/>
                <a:ea typeface="Arial"/>
                <a:cs typeface="Arial"/>
                <a:sym typeface="Arial"/>
              </a:rPr>
              <a:t>тимчасові відступи </a:t>
            </a:r>
            <a:r>
              <a:rPr lang="en-GB" sz="1500" u="none" cap="none" strike="noStrike">
                <a:latin typeface="Arial"/>
                <a:ea typeface="Arial"/>
                <a:cs typeface="Arial"/>
                <a:sym typeface="Arial"/>
              </a:rPr>
              <a:t>оператору установки від вимог висновків НДТМ для здійснення випробувань, застосування новітніх технологій та методів управління, зазначених у довідкових референтних документах з найкращих доступних технологій та методів управління (BREFs),</a:t>
            </a:r>
            <a:endParaRPr sz="15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750" lvl="0" marL="5143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D2"/>
              </a:buClr>
              <a:buSzPts val="1500"/>
              <a:buFont typeface="Arial"/>
              <a:buChar char="•"/>
            </a:pPr>
            <a:r>
              <a:rPr lang="en-GB" sz="1500" u="none" cap="none" strike="noStrike">
                <a:latin typeface="Arial"/>
                <a:ea typeface="Arial"/>
                <a:cs typeface="Arial"/>
                <a:sym typeface="Arial"/>
              </a:rPr>
              <a:t>на сумарний строк, що не перевищує 9 місяців, </a:t>
            </a:r>
            <a:endParaRPr/>
          </a:p>
          <a:p>
            <a:pPr indent="-285750" lvl="0" marL="514350" rt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CD2"/>
              </a:buClr>
              <a:buSzPts val="1500"/>
              <a:buFont typeface="Arial"/>
              <a:buChar char="•"/>
            </a:pPr>
            <a:r>
              <a:rPr lang="en-GB" sz="1500" u="none" cap="none" strike="noStrike">
                <a:latin typeface="Arial"/>
                <a:ea typeface="Arial"/>
                <a:cs typeface="Arial"/>
                <a:sym typeface="Arial"/>
              </a:rPr>
              <a:t>за умови що після закінчення зазначеного періоду зупиняється використання технології або в результаті її застосування досягаються гранично допустимі викиди, що принаймні відповідають нормативам гранично допустимих викидів, визначеним у висновках найкращих доступних технологій та методів управління для відповідного виду діяльності, що провадиться на установці.</a:t>
            </a:r>
            <a:endParaRPr/>
          </a:p>
        </p:txBody>
      </p:sp>
      <p:sp>
        <p:nvSpPr>
          <p:cNvPr id="1948" name="Google Shape;1948;p130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949" name="Google Shape;1949;p130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3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p20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955" name="Google Shape;1955;p20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956" name="Google Shape;1956;p20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57" name="Google Shape;1957;p20"/>
          <p:cNvSpPr txBox="1"/>
          <p:nvPr/>
        </p:nvSpPr>
        <p:spPr>
          <a:xfrm>
            <a:off x="5211575" y="2815037"/>
            <a:ext cx="1783603" cy="73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 ФОРМА 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ЗВОРОТНОГО 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ЗВ’ЯЗКУ: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8" name="Google Shape;1958;p20"/>
          <p:cNvSpPr txBox="1"/>
          <p:nvPr/>
        </p:nvSpPr>
        <p:spPr>
          <a:xfrm>
            <a:off x="2754060" y="2676518"/>
            <a:ext cx="270381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60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Q&amp;A </a:t>
            </a:r>
            <a:r>
              <a:rPr b="0" i="0" lang="en-GB" sz="6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 b="0" i="0" sz="60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9" name="Google Shape;1959;p20"/>
          <p:cNvPicPr preferRelativeResize="0"/>
          <p:nvPr/>
        </p:nvPicPr>
        <p:blipFill rotWithShape="1">
          <a:blip r:embed="rId3">
            <a:alphaModFix/>
          </a:blip>
          <a:srcRect b="7410" l="6100" r="6151" t="7517"/>
          <a:stretch/>
        </p:blipFill>
        <p:spPr>
          <a:xfrm>
            <a:off x="6995178" y="2415477"/>
            <a:ext cx="1586133" cy="1537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7"/>
          <p:cNvSpPr txBox="1"/>
          <p:nvPr>
            <p:ph type="title"/>
          </p:nvPr>
        </p:nvSpPr>
        <p:spPr>
          <a:xfrm>
            <a:off x="533405" y="365125"/>
            <a:ext cx="7340595" cy="6494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ЗМІНИ ДИРЕКТИВИ 2010/75/ЄС</a:t>
            </a:r>
            <a:endParaRPr/>
          </a:p>
        </p:txBody>
      </p:sp>
      <p:sp>
        <p:nvSpPr>
          <p:cNvPr id="480" name="Google Shape;480;p17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1" name="Google Shape;481;p17"/>
          <p:cNvSpPr txBox="1"/>
          <p:nvPr>
            <p:ph idx="2" type="body"/>
          </p:nvPr>
        </p:nvSpPr>
        <p:spPr>
          <a:xfrm>
            <a:off x="275303" y="1014618"/>
            <a:ext cx="7598702" cy="2581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/>
              <a:t>(2024/1785)</a:t>
            </a:r>
            <a:endParaRPr/>
          </a:p>
        </p:txBody>
      </p:sp>
      <p:sp>
        <p:nvSpPr>
          <p:cNvPr id="482" name="Google Shape;482;p17"/>
          <p:cNvSpPr txBox="1"/>
          <p:nvPr/>
        </p:nvSpPr>
        <p:spPr>
          <a:xfrm>
            <a:off x="1289113" y="1775011"/>
            <a:ext cx="4149268" cy="16712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286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1" i="0" lang="en-GB" sz="150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Розширення сфери застосування: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Переглянута директива охоплює більше галузей, таких як великомасштабне виробництво акумуляторів та гірничодобувна діяльність.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17"/>
          <p:cNvSpPr txBox="1"/>
          <p:nvPr/>
        </p:nvSpPr>
        <p:spPr>
          <a:xfrm>
            <a:off x="6750394" y="1775011"/>
            <a:ext cx="4152495" cy="16712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28600" lvl="0" marL="45720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1" i="0" lang="en-GB" sz="150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Більш суворі обмеження викидів: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Введено нові "Environmental Performance Limit Values" («граничні значення екологічних показників») (EPLV) для встановлення більш суворих стандартів викидів для промислової діяльності.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7"/>
          <p:cNvSpPr txBox="1"/>
          <p:nvPr/>
        </p:nvSpPr>
        <p:spPr>
          <a:xfrm>
            <a:off x="1289113" y="3421251"/>
            <a:ext cx="4149267" cy="16712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28600" lvl="0" marL="45720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1" i="0" lang="en-GB" sz="150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Покращення звітності: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Звітність про забруднення навколишнього середовища переглянуто та буде інтегровано в новий портал E-PRTR. Це буде відображено в дозволах на промислову діяльність.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7"/>
          <p:cNvSpPr txBox="1"/>
          <p:nvPr/>
        </p:nvSpPr>
        <p:spPr>
          <a:xfrm>
            <a:off x="6750392" y="3421251"/>
            <a:ext cx="4152495" cy="1671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28600" lvl="0" marL="45720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1" i="0" lang="en-GB" sz="150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Оновлення щодо тваринництва: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Сфера застосування розширено, включивши більше великих інтенсивних тваринницьких господарств. Для деяких тваринницьких господарств запроваджено реєстрацію як альтернативу дозволу.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7"/>
          <p:cNvSpPr txBox="1"/>
          <p:nvPr/>
        </p:nvSpPr>
        <p:spPr>
          <a:xfrm>
            <a:off x="2910769" y="5064478"/>
            <a:ext cx="6370461" cy="15419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28600" lvl="0" marL="45720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1" i="0" lang="en-GB" sz="150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Перехід на електронний дозвіл: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Держави-члени повинні створити системи електронного дозволу до 2035 року для спрощення процесу та зменшення адміністративного навантаження.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7" name="Google Shape;48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4158" y="5024199"/>
            <a:ext cx="619853" cy="61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5853" y="3374128"/>
            <a:ext cx="591023" cy="59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1873" y="3421251"/>
            <a:ext cx="539065" cy="539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6290" y="1614683"/>
            <a:ext cx="612177" cy="61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12339" y="1547792"/>
            <a:ext cx="738054" cy="738054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17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493" name="Google Shape;493;p17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3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g379a61e77de_0_1571"/>
          <p:cNvSpPr txBox="1"/>
          <p:nvPr>
            <p:ph type="ctrTitle"/>
          </p:nvPr>
        </p:nvSpPr>
        <p:spPr>
          <a:xfrm>
            <a:off x="741390" y="2645227"/>
            <a:ext cx="8466000" cy="154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</a:pPr>
            <a:r>
              <a:rPr lang="en-GB"/>
              <a:t>Демонстрація Реєстру інтегрованих довкіллєвих дозволів</a:t>
            </a:r>
            <a:endParaRPr/>
          </a:p>
        </p:txBody>
      </p:sp>
      <p:pic>
        <p:nvPicPr>
          <p:cNvPr id="1965" name="Google Shape;1965;g379a61e77de_0_15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4123" y="5578506"/>
            <a:ext cx="1612179" cy="454993"/>
          </a:xfrm>
          <a:prstGeom prst="rect">
            <a:avLst/>
          </a:prstGeom>
          <a:noFill/>
          <a:ln>
            <a:noFill/>
          </a:ln>
        </p:spPr>
      </p:pic>
      <p:sp>
        <p:nvSpPr>
          <p:cNvPr id="1966" name="Google Shape;1966;g379a61e77de_0_1571"/>
          <p:cNvSpPr txBox="1"/>
          <p:nvPr>
            <p:ph idx="1" type="subTitle"/>
          </p:nvPr>
        </p:nvSpPr>
        <p:spPr>
          <a:xfrm>
            <a:off x="741389" y="4460631"/>
            <a:ext cx="66426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accent2"/>
                </a:solidFill>
              </a:rPr>
              <a:t>Степан Прокоп’єв, </a:t>
            </a:r>
            <a:r>
              <a:rPr lang="en-GB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експерт ІТ компанії-розробника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7" name="Google Shape;1967;g379a61e77de_0_1571" title="BMUKN+IKI+GIZ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400" y="5278825"/>
            <a:ext cx="6379023" cy="157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Google Shape;1972;g379a61e77de_0_1580"/>
          <p:cNvSpPr txBox="1"/>
          <p:nvPr>
            <p:ph idx="10" type="dt"/>
          </p:nvPr>
        </p:nvSpPr>
        <p:spPr>
          <a:xfrm>
            <a:off x="1161571" y="6495835"/>
            <a:ext cx="72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973" name="Google Shape;1973;g379a61e77de_0_1580"/>
          <p:cNvSpPr txBox="1"/>
          <p:nvPr>
            <p:ph idx="11" type="ftr"/>
          </p:nvPr>
        </p:nvSpPr>
        <p:spPr>
          <a:xfrm>
            <a:off x="2122712" y="6495835"/>
            <a:ext cx="684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974" name="Google Shape;1974;g379a61e77de_0_1580"/>
          <p:cNvSpPr txBox="1"/>
          <p:nvPr>
            <p:ph idx="12" type="sldNum"/>
          </p:nvPr>
        </p:nvSpPr>
        <p:spPr>
          <a:xfrm>
            <a:off x="533406" y="6495835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75" name="Google Shape;1975;g379a61e77de_0_1580"/>
          <p:cNvSpPr txBox="1"/>
          <p:nvPr/>
        </p:nvSpPr>
        <p:spPr>
          <a:xfrm>
            <a:off x="5211575" y="2815037"/>
            <a:ext cx="1783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 ФОРМА 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ЗВОРОТНОГО 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ЗВ’ЯЗКУ: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6" name="Google Shape;1976;g379a61e77de_0_1580"/>
          <p:cNvSpPr txBox="1"/>
          <p:nvPr/>
        </p:nvSpPr>
        <p:spPr>
          <a:xfrm>
            <a:off x="2754060" y="2676518"/>
            <a:ext cx="2703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60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Q&amp;A </a:t>
            </a:r>
            <a:r>
              <a:rPr b="0" i="0" lang="en-GB" sz="6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 b="0" i="0" sz="60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7" name="Google Shape;1977;g379a61e77de_0_1580"/>
          <p:cNvPicPr preferRelativeResize="0"/>
          <p:nvPr/>
        </p:nvPicPr>
        <p:blipFill rotWithShape="1">
          <a:blip r:embed="rId3">
            <a:alphaModFix/>
          </a:blip>
          <a:srcRect b="7409" l="6098" r="6151" t="7520"/>
          <a:stretch/>
        </p:blipFill>
        <p:spPr>
          <a:xfrm>
            <a:off x="6995178" y="2415477"/>
            <a:ext cx="1586135" cy="1537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8"/>
          <p:cNvSpPr/>
          <p:nvPr/>
        </p:nvSpPr>
        <p:spPr>
          <a:xfrm>
            <a:off x="934837" y="5405917"/>
            <a:ext cx="10029023" cy="399879"/>
          </a:xfrm>
          <a:prstGeom prst="roundRect">
            <a:avLst>
              <a:gd fmla="val 50000" name="adj"/>
            </a:avLst>
          </a:prstGeom>
          <a:solidFill>
            <a:srgbClr val="C3E1FF">
              <a:alpha val="48235"/>
            </a:srgbClr>
          </a:solidFill>
          <a:ln>
            <a:noFill/>
          </a:ln>
          <a:effectLst>
            <a:outerShdw blurRad="50800" rotWithShape="0" algn="t" dir="5400000" dist="38100">
              <a:srgbClr val="85B3DD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18"/>
          <p:cNvSpPr/>
          <p:nvPr/>
        </p:nvSpPr>
        <p:spPr>
          <a:xfrm>
            <a:off x="934837" y="4464940"/>
            <a:ext cx="10029023" cy="553998"/>
          </a:xfrm>
          <a:prstGeom prst="roundRect">
            <a:avLst>
              <a:gd fmla="val 50000" name="adj"/>
            </a:avLst>
          </a:prstGeom>
          <a:solidFill>
            <a:srgbClr val="B1D2F1">
              <a:alpha val="48235"/>
            </a:srgbClr>
          </a:solidFill>
          <a:ln>
            <a:noFill/>
          </a:ln>
          <a:effectLst>
            <a:outerShdw blurRad="50800" rotWithShape="0" algn="t" dir="5400000" dist="38100">
              <a:srgbClr val="85B3DD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18"/>
          <p:cNvSpPr/>
          <p:nvPr/>
        </p:nvSpPr>
        <p:spPr>
          <a:xfrm>
            <a:off x="934837" y="3527580"/>
            <a:ext cx="10029023" cy="553998"/>
          </a:xfrm>
          <a:prstGeom prst="roundRect">
            <a:avLst>
              <a:gd fmla="val 50000" name="adj"/>
            </a:avLst>
          </a:prstGeom>
          <a:solidFill>
            <a:srgbClr val="C3E1FF">
              <a:alpha val="48235"/>
            </a:srgbClr>
          </a:solidFill>
          <a:ln>
            <a:noFill/>
          </a:ln>
          <a:effectLst>
            <a:outerShdw blurRad="50800" rotWithShape="0" algn="t" dir="5400000" dist="38100">
              <a:srgbClr val="85B3DD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18"/>
          <p:cNvSpPr/>
          <p:nvPr/>
        </p:nvSpPr>
        <p:spPr>
          <a:xfrm>
            <a:off x="934838" y="2806489"/>
            <a:ext cx="10029023" cy="350608"/>
          </a:xfrm>
          <a:prstGeom prst="roundRect">
            <a:avLst>
              <a:gd fmla="val 50000" name="adj"/>
            </a:avLst>
          </a:prstGeom>
          <a:solidFill>
            <a:schemeClr val="accent5">
              <a:alpha val="48235"/>
            </a:schemeClr>
          </a:solidFill>
          <a:ln>
            <a:noFill/>
          </a:ln>
          <a:effectLst>
            <a:outerShdw blurRad="50800" rotWithShape="0" algn="t" dir="5400000" dist="38100">
              <a:srgbClr val="85B3DD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8"/>
          <p:cNvSpPr/>
          <p:nvPr/>
        </p:nvSpPr>
        <p:spPr>
          <a:xfrm>
            <a:off x="934838" y="1889931"/>
            <a:ext cx="10029023" cy="553998"/>
          </a:xfrm>
          <a:prstGeom prst="roundRect">
            <a:avLst>
              <a:gd fmla="val 50000" name="adj"/>
            </a:avLst>
          </a:prstGeom>
          <a:solidFill>
            <a:schemeClr val="lt1">
              <a:alpha val="48235"/>
            </a:schemeClr>
          </a:solidFill>
          <a:ln>
            <a:noFill/>
          </a:ln>
          <a:effectLst>
            <a:outerShdw blurRad="50800" rotWithShape="0" algn="t" dir="5400000" dist="38100">
              <a:srgbClr val="85B3DD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8"/>
          <p:cNvSpPr txBox="1"/>
          <p:nvPr>
            <p:ph type="title"/>
          </p:nvPr>
        </p:nvSpPr>
        <p:spPr>
          <a:xfrm>
            <a:off x="533405" y="365126"/>
            <a:ext cx="7340595" cy="9183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ЗАГАЛЬНІ ЦІЛІ ОНОВЛЕНОЇ IED:</a:t>
            </a:r>
            <a:endParaRPr/>
          </a:p>
        </p:txBody>
      </p:sp>
      <p:sp>
        <p:nvSpPr>
          <p:cNvPr id="504" name="Google Shape;504;p18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05" name="Google Shape;505;p18"/>
          <p:cNvSpPr txBox="1"/>
          <p:nvPr/>
        </p:nvSpPr>
        <p:spPr>
          <a:xfrm>
            <a:off x="533404" y="1560889"/>
            <a:ext cx="449108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Запобігання або зменшення забруднення: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8"/>
          <p:cNvSpPr txBox="1"/>
          <p:nvPr/>
        </p:nvSpPr>
        <p:spPr>
          <a:xfrm>
            <a:off x="1161571" y="1912225"/>
            <a:ext cx="9575559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b="0" i="0" lang="en-GB" sz="14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IED має на меті запобігання забрудненню повітря, води та землі внаслідок промислової діяльності та діяльності великих тваринницьких господарств.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8"/>
          <p:cNvSpPr txBox="1"/>
          <p:nvPr/>
        </p:nvSpPr>
        <p:spPr>
          <a:xfrm>
            <a:off x="533404" y="2516239"/>
            <a:ext cx="539605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Сприяння ефективному використанню ресурсів: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8"/>
          <p:cNvSpPr txBox="1"/>
          <p:nvPr/>
        </p:nvSpPr>
        <p:spPr>
          <a:xfrm>
            <a:off x="1161571" y="2833932"/>
            <a:ext cx="9575559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b="0" i="0" lang="en-GB" sz="14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Вона заохочує ефективне використання енергії, води та матеріалів у промислових процесах.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8"/>
          <p:cNvSpPr txBox="1"/>
          <p:nvPr/>
        </p:nvSpPr>
        <p:spPr>
          <a:xfrm>
            <a:off x="533404" y="3221348"/>
            <a:ext cx="539605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Підтримка циркулярної економіки: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8"/>
          <p:cNvSpPr txBox="1"/>
          <p:nvPr/>
        </p:nvSpPr>
        <p:spPr>
          <a:xfrm>
            <a:off x="1161571" y="3523160"/>
            <a:ext cx="9575559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b="0" i="0" lang="en-GB" sz="14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Директива сприяє практикам, що мінімізують утворення відходів та максимізують повторне використання ресурсів.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8"/>
          <p:cNvSpPr txBox="1"/>
          <p:nvPr/>
        </p:nvSpPr>
        <p:spPr>
          <a:xfrm>
            <a:off x="533402" y="4145337"/>
            <a:ext cx="539605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Сприяння декарбонізації: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8"/>
          <p:cNvSpPr txBox="1"/>
          <p:nvPr/>
        </p:nvSpPr>
        <p:spPr>
          <a:xfrm>
            <a:off x="1161571" y="4478208"/>
            <a:ext cx="9575560" cy="5386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b="0" i="0" lang="en-GB" sz="14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Вона заохочує впровадження більш екологічних технологій та практик для зменшення викидів парникових газів.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8"/>
          <p:cNvSpPr txBox="1"/>
          <p:nvPr/>
        </p:nvSpPr>
        <p:spPr>
          <a:xfrm>
            <a:off x="533402" y="5087186"/>
            <a:ext cx="539605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Гармонізація впровадження: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8"/>
          <p:cNvSpPr txBox="1"/>
          <p:nvPr/>
        </p:nvSpPr>
        <p:spPr>
          <a:xfrm>
            <a:off x="1161571" y="5426426"/>
            <a:ext cx="9575559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0"/>
              <a:buFont typeface="Arial"/>
              <a:buNone/>
            </a:pPr>
            <a:r>
              <a:rPr b="0" i="0" lang="en-GB" sz="14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Оновлена директива має на меті усунути невідповідності у впровадженні в різних державах-членах.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18"/>
          <p:cNvSpPr txBox="1"/>
          <p:nvPr/>
        </p:nvSpPr>
        <p:spPr>
          <a:xfrm>
            <a:off x="115649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03.09.2025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8"/>
          <p:cNvSpPr txBox="1"/>
          <p:nvPr/>
        </p:nvSpPr>
        <p:spPr>
          <a:xfrm>
            <a:off x="211763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Інтегроване запобігання та контроль промислового забруднення</a:t>
            </a:r>
            <a:endParaRPr b="0" i="0" sz="6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5"/>
          <p:cNvSpPr txBox="1"/>
          <p:nvPr>
            <p:ph type="title"/>
          </p:nvPr>
        </p:nvSpPr>
        <p:spPr>
          <a:xfrm>
            <a:off x="533405" y="365125"/>
            <a:ext cx="7340595" cy="88264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>
                <a:solidFill>
                  <a:srgbClr val="006CD2"/>
                </a:solidFill>
                <a:latin typeface="Arial Black"/>
                <a:ea typeface="Arial Black"/>
                <a:cs typeface="Arial Black"/>
                <a:sym typeface="Arial Black"/>
              </a:rPr>
              <a:t>ІМПЛЕМЕНТАЦІЯ IED </a:t>
            </a:r>
            <a:br>
              <a:rPr b="1" lang="en-GB" sz="2400"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lang="en-GB" sz="2400">
                <a:latin typeface="Arial Black"/>
                <a:ea typeface="Arial Black"/>
                <a:cs typeface="Arial Black"/>
                <a:sym typeface="Arial Black"/>
              </a:rPr>
              <a:t>в Україні. Передумови</a:t>
            </a:r>
            <a:endParaRPr>
              <a:solidFill>
                <a:srgbClr val="006CD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22" name="Google Shape;522;p55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3" name="Google Shape;523;p55"/>
          <p:cNvSpPr/>
          <p:nvPr/>
        </p:nvSpPr>
        <p:spPr>
          <a:xfrm>
            <a:off x="1477351" y="2327657"/>
            <a:ext cx="2492956" cy="3062503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5"/>
          <p:cNvSpPr txBox="1"/>
          <p:nvPr/>
        </p:nvSpPr>
        <p:spPr>
          <a:xfrm>
            <a:off x="1475170" y="2537776"/>
            <a:ext cx="249295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2011</a:t>
            </a:r>
            <a:endParaRPr b="1" i="0" sz="36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25" name="Google Shape;525;p55"/>
          <p:cNvSpPr txBox="1"/>
          <p:nvPr/>
        </p:nvSpPr>
        <p:spPr>
          <a:xfrm>
            <a:off x="1626732" y="3348721"/>
            <a:ext cx="2194194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Договір про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заснування Енергетичного Співтовариства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набув чинності для України</a:t>
            </a:r>
            <a:endParaRPr b="0" i="0" sz="14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26" name="Google Shape;526;p55"/>
          <p:cNvSpPr/>
          <p:nvPr/>
        </p:nvSpPr>
        <p:spPr>
          <a:xfrm>
            <a:off x="4820060" y="2327656"/>
            <a:ext cx="2492956" cy="3062503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5"/>
          <p:cNvSpPr txBox="1"/>
          <p:nvPr/>
        </p:nvSpPr>
        <p:spPr>
          <a:xfrm>
            <a:off x="4862311" y="2458044"/>
            <a:ext cx="249295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2014</a:t>
            </a:r>
            <a:endParaRPr b="1" i="0" sz="36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28" name="Google Shape;528;p55"/>
          <p:cNvSpPr txBox="1"/>
          <p:nvPr/>
        </p:nvSpPr>
        <p:spPr>
          <a:xfrm>
            <a:off x="4946742" y="3104374"/>
            <a:ext cx="2194194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Підписано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Угоду про асоціацію між Україною та ЄС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(набрали чинності понад 30 директив у сфері довкілля, включаючи Директиву про промислові викиди)</a:t>
            </a:r>
            <a:endParaRPr b="0" i="0" sz="14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29" name="Google Shape;529;p55"/>
          <p:cNvSpPr/>
          <p:nvPr/>
        </p:nvSpPr>
        <p:spPr>
          <a:xfrm>
            <a:off x="8162770" y="2327655"/>
            <a:ext cx="2492956" cy="2775177"/>
          </a:xfrm>
          <a:prstGeom prst="rect">
            <a:avLst/>
          </a:prstGeom>
          <a:solidFill>
            <a:srgbClr val="3ACA7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5"/>
          <p:cNvSpPr/>
          <p:nvPr/>
        </p:nvSpPr>
        <p:spPr>
          <a:xfrm>
            <a:off x="8162770" y="2327655"/>
            <a:ext cx="2492956" cy="3062503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5"/>
          <p:cNvSpPr txBox="1"/>
          <p:nvPr/>
        </p:nvSpPr>
        <p:spPr>
          <a:xfrm>
            <a:off x="8205021" y="2458043"/>
            <a:ext cx="249295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2022</a:t>
            </a:r>
            <a:endParaRPr b="1" i="0" sz="3600" u="none" cap="none" strike="noStrik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32" name="Google Shape;532;p55"/>
          <p:cNvSpPr txBox="1"/>
          <p:nvPr/>
        </p:nvSpPr>
        <p:spPr>
          <a:xfrm>
            <a:off x="8356583" y="3348721"/>
            <a:ext cx="1878375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Україна отримала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статус кандидата на вступ до ЄС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 червні 2022 року</a:t>
            </a:r>
            <a:endParaRPr b="0" i="0" sz="1400" u="none" cap="none" strike="noStrik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33" name="Google Shape;533;p55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534" name="Google Shape;534;p55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6"/>
          <p:cNvSpPr txBox="1"/>
          <p:nvPr>
            <p:ph type="title"/>
          </p:nvPr>
        </p:nvSpPr>
        <p:spPr>
          <a:xfrm>
            <a:off x="533405" y="365126"/>
            <a:ext cx="7340595" cy="84326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rgbClr val="006CD2"/>
                </a:solidFill>
              </a:rPr>
              <a:t>ІМПЛЕМЕНТАЦІЯ IED </a:t>
            </a:r>
            <a:r>
              <a:rPr lang="en-GB"/>
              <a:t>в Україні</a:t>
            </a:r>
            <a:endParaRPr/>
          </a:p>
        </p:txBody>
      </p:sp>
      <p:sp>
        <p:nvSpPr>
          <p:cNvPr id="541" name="Google Shape;541;p56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42" name="Google Shape;542;p56"/>
          <p:cNvCxnSpPr/>
          <p:nvPr/>
        </p:nvCxnSpPr>
        <p:spPr>
          <a:xfrm flipH="1" rot="10800000">
            <a:off x="604633" y="3421622"/>
            <a:ext cx="10422485" cy="623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3" name="Google Shape;543;p56"/>
          <p:cNvSpPr txBox="1"/>
          <p:nvPr/>
        </p:nvSpPr>
        <p:spPr>
          <a:xfrm>
            <a:off x="307162" y="3758106"/>
            <a:ext cx="2068212" cy="1348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Травень</a:t>
            </a:r>
            <a:r>
              <a:rPr b="1" i="0" lang="en-GB" sz="1400" u="none" cap="none" strike="noStrike">
                <a:solidFill>
                  <a:srgbClr val="3ACA7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b="1" i="0" lang="en-GB" sz="1400" u="none" cap="none" strike="noStrike">
                <a:solidFill>
                  <a:srgbClr val="006CD2"/>
                </a:solidFill>
                <a:latin typeface="Arial Black"/>
                <a:ea typeface="Arial Black"/>
                <a:cs typeface="Arial Black"/>
                <a:sym typeface="Arial Black"/>
              </a:rPr>
              <a:t>2019 </a:t>
            </a:r>
            <a:endParaRPr b="1" i="0" sz="1400" u="none" cap="none" strike="noStrike">
              <a:solidFill>
                <a:srgbClr val="006CD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Концепція зменшення промислового забруднення на імплементацію Директиви 2010/75/ЄС затверджена КМУ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56"/>
          <p:cNvSpPr txBox="1"/>
          <p:nvPr/>
        </p:nvSpPr>
        <p:spPr>
          <a:xfrm>
            <a:off x="1519684" y="2124842"/>
            <a:ext cx="186981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Грудень </a:t>
            </a:r>
            <a:r>
              <a:rPr b="1" i="0" lang="en-GB" sz="1400" u="none" cap="none" strike="noStrike">
                <a:solidFill>
                  <a:srgbClr val="006CD2"/>
                </a:solidFill>
                <a:latin typeface="Arial Black"/>
                <a:ea typeface="Arial Black"/>
                <a:cs typeface="Arial Black"/>
                <a:sym typeface="Arial Black"/>
              </a:rPr>
              <a:t>2019 </a:t>
            </a:r>
            <a:endParaRPr b="1" i="0" sz="1400" u="none" cap="none" strike="noStrike">
              <a:solidFill>
                <a:srgbClr val="006CD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План заходів до Концепції затверджено КМУ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56"/>
          <p:cNvSpPr txBox="1"/>
          <p:nvPr/>
        </p:nvSpPr>
        <p:spPr>
          <a:xfrm>
            <a:off x="3343442" y="3765542"/>
            <a:ext cx="180442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Жовтень </a:t>
            </a:r>
            <a:r>
              <a:rPr b="1" i="0" lang="en-GB" sz="1400" u="none" cap="none" strike="noStrike">
                <a:solidFill>
                  <a:srgbClr val="006CD2"/>
                </a:solidFill>
                <a:latin typeface="Arial Black"/>
                <a:ea typeface="Arial Black"/>
                <a:cs typeface="Arial Black"/>
                <a:sym typeface="Arial Black"/>
              </a:rPr>
              <a:t>2019</a:t>
            </a:r>
            <a:r>
              <a:rPr b="1" i="0" lang="en-GB" sz="1400" u="none" cap="none" strike="noStrike">
                <a:solidFill>
                  <a:srgbClr val="3ACA7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b="1" i="0" sz="1400" u="none" cap="none" strike="noStrike">
              <a:solidFill>
                <a:srgbClr val="3ACA7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Законопроект про інтегровані дозволи розроблено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56"/>
          <p:cNvSpPr txBox="1"/>
          <p:nvPr/>
        </p:nvSpPr>
        <p:spPr>
          <a:xfrm>
            <a:off x="4821025" y="2145342"/>
            <a:ext cx="1975713" cy="7325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 України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8 серпня 2024</a:t>
            </a:r>
            <a:b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підписано Президентом України</a:t>
            </a:r>
            <a:endParaRPr b="0" i="1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56"/>
          <p:cNvSpPr txBox="1"/>
          <p:nvPr/>
        </p:nvSpPr>
        <p:spPr>
          <a:xfrm>
            <a:off x="6591650" y="3758106"/>
            <a:ext cx="197111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6CD2"/>
                </a:solidFill>
                <a:latin typeface="Arial Black"/>
                <a:ea typeface="Arial Black"/>
                <a:cs typeface="Arial Black"/>
                <a:sym typeface="Arial Black"/>
              </a:rPr>
              <a:t>2025 </a:t>
            </a:r>
            <a:b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Розроблення та прийняття понад 20 НПА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rrow Right with solid fill" id="548" name="Google Shape;548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0833" y="3166542"/>
            <a:ext cx="511407" cy="511407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56"/>
          <p:cNvSpPr txBox="1"/>
          <p:nvPr/>
        </p:nvSpPr>
        <p:spPr>
          <a:xfrm>
            <a:off x="8228269" y="2008065"/>
            <a:ext cx="1657108" cy="880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6CD2"/>
                </a:solidFill>
                <a:latin typeface="Arial Black"/>
                <a:ea typeface="Arial Black"/>
                <a:cs typeface="Arial Black"/>
                <a:sym typeface="Arial Black"/>
              </a:rPr>
              <a:t>2025 </a:t>
            </a:r>
            <a:b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Запуск електронної системи для видачі інтегрованих дозволів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56"/>
          <p:cNvSpPr txBox="1"/>
          <p:nvPr/>
        </p:nvSpPr>
        <p:spPr>
          <a:xfrm>
            <a:off x="9065090" y="3731405"/>
            <a:ext cx="3021282" cy="26530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Закон України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6CD2"/>
                </a:solidFill>
                <a:latin typeface="Arial Black"/>
                <a:ea typeface="Arial Black"/>
                <a:cs typeface="Arial Black"/>
                <a:sym typeface="Arial Black"/>
              </a:rPr>
              <a:t>8 серпня 2025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Введення в дію, видача інтегрованих довкільних дозволів (нові установки)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b="0" i="0" lang="en-GB" sz="120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протягом 4 роки з моменту введення в дію Закону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Видача інтегрованих довкільних дозволів (діючі установки)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**</a:t>
            </a:r>
            <a:r>
              <a:rPr b="0" i="0" lang="en-GB" sz="120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протягом 10 років після введення в дію Закону (дозвіл на чинних нормативах)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Процедура для діючих установок що виводяться з експлуатації з будь-яких причин </a:t>
            </a:r>
            <a:b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rrow Right with solid fill" id="551" name="Google Shape;55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67156" y="3166542"/>
            <a:ext cx="511407" cy="5114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row Right with solid fill" id="552" name="Google Shape;552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3479" y="3166542"/>
            <a:ext cx="511407" cy="5114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row Right with solid fill" id="553" name="Google Shape;553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9802" y="3166542"/>
            <a:ext cx="511407" cy="5114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row Right with solid fill" id="554" name="Google Shape;554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0108" y="3166542"/>
            <a:ext cx="511407" cy="5114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row Right with solid fill" id="555" name="Google Shape;555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49526" y="3173296"/>
            <a:ext cx="511407" cy="511407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56"/>
          <p:cNvSpPr/>
          <p:nvPr/>
        </p:nvSpPr>
        <p:spPr>
          <a:xfrm>
            <a:off x="246894" y="3232100"/>
            <a:ext cx="369349" cy="37402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56"/>
          <p:cNvSpPr/>
          <p:nvPr/>
        </p:nvSpPr>
        <p:spPr>
          <a:xfrm>
            <a:off x="353933" y="3359360"/>
            <a:ext cx="125263" cy="125263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56"/>
          <p:cNvSpPr/>
          <p:nvPr/>
        </p:nvSpPr>
        <p:spPr>
          <a:xfrm>
            <a:off x="5457250" y="3239960"/>
            <a:ext cx="369349" cy="37402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56"/>
          <p:cNvSpPr/>
          <p:nvPr/>
        </p:nvSpPr>
        <p:spPr>
          <a:xfrm>
            <a:off x="2204604" y="3234608"/>
            <a:ext cx="369349" cy="37402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56"/>
          <p:cNvSpPr/>
          <p:nvPr/>
        </p:nvSpPr>
        <p:spPr>
          <a:xfrm>
            <a:off x="3751346" y="3241985"/>
            <a:ext cx="369349" cy="37402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56"/>
          <p:cNvSpPr/>
          <p:nvPr/>
        </p:nvSpPr>
        <p:spPr>
          <a:xfrm>
            <a:off x="7066109" y="3239959"/>
            <a:ext cx="369349" cy="37402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56"/>
          <p:cNvSpPr/>
          <p:nvPr/>
        </p:nvSpPr>
        <p:spPr>
          <a:xfrm>
            <a:off x="8687474" y="3240954"/>
            <a:ext cx="369349" cy="37402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56"/>
          <p:cNvSpPr/>
          <p:nvPr/>
        </p:nvSpPr>
        <p:spPr>
          <a:xfrm>
            <a:off x="11003128" y="3232100"/>
            <a:ext cx="369349" cy="37402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4" name="Google Shape;564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0058" y="3197247"/>
            <a:ext cx="443731" cy="443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4154" y="3207381"/>
            <a:ext cx="443731" cy="443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77073" y="3208716"/>
            <a:ext cx="443731" cy="443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28917" y="3207381"/>
            <a:ext cx="443731" cy="443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50880" y="3205106"/>
            <a:ext cx="443731" cy="443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65936" y="3197246"/>
            <a:ext cx="443731" cy="443731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56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571" name="Google Shape;571;p56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9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7" name="Google Shape;577;p19"/>
          <p:cNvSpPr txBox="1"/>
          <p:nvPr/>
        </p:nvSpPr>
        <p:spPr>
          <a:xfrm>
            <a:off x="533405" y="365126"/>
            <a:ext cx="7293423" cy="9033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i="0" lang="en-GB" sz="2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ЧИННЕ РЕГУЛЮВАННЯ </a:t>
            </a:r>
            <a:br>
              <a:rPr b="1" i="0" lang="en-GB" sz="2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en-GB" sz="2400" u="none" cap="none" strike="noStrike">
                <a:solidFill>
                  <a:srgbClr val="006CD2"/>
                </a:solidFill>
                <a:latin typeface="Arial Black"/>
                <a:ea typeface="Arial Black"/>
                <a:cs typeface="Arial Black"/>
                <a:sym typeface="Arial Black"/>
              </a:rPr>
              <a:t>ПРОМИСЛОВИХ УСТАНОВОК В УКРАЇНІ</a:t>
            </a:r>
            <a:endParaRPr b="1" i="0" sz="2400" u="none" cap="none" strike="noStrike">
              <a:solidFill>
                <a:srgbClr val="006CD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78" name="Google Shape;578;p19"/>
          <p:cNvSpPr/>
          <p:nvPr/>
        </p:nvSpPr>
        <p:spPr>
          <a:xfrm>
            <a:off x="4462035" y="2524250"/>
            <a:ext cx="3298874" cy="18981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9"/>
          <p:cNvSpPr/>
          <p:nvPr/>
        </p:nvSpPr>
        <p:spPr>
          <a:xfrm>
            <a:off x="694475" y="2529253"/>
            <a:ext cx="3298874" cy="18981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9"/>
          <p:cNvSpPr/>
          <p:nvPr/>
        </p:nvSpPr>
        <p:spPr>
          <a:xfrm>
            <a:off x="8262644" y="2509535"/>
            <a:ext cx="3298873" cy="19128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9"/>
          <p:cNvSpPr txBox="1"/>
          <p:nvPr/>
        </p:nvSpPr>
        <p:spPr>
          <a:xfrm>
            <a:off x="1039929" y="2780579"/>
            <a:ext cx="2221361" cy="15741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ДОЗВІЛ на викиди забруднюючих речовин в атмосферне повітря стаціонарними джерелами</a:t>
            </a:r>
            <a:endParaRPr b="1" i="0" sz="15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82" name="Google Shape;582;p19"/>
          <p:cNvSpPr txBox="1"/>
          <p:nvPr/>
        </p:nvSpPr>
        <p:spPr>
          <a:xfrm>
            <a:off x="4963770" y="2985285"/>
            <a:ext cx="2652076" cy="10201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ДОЗВІЛ НА СПЕЦІАЛЬНЕ ВОДОКОРИСТУВАННЯ (підземні та поверхневі води)</a:t>
            </a:r>
            <a:endParaRPr b="1" i="0" sz="15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83" name="Google Shape;583;p19"/>
          <p:cNvSpPr txBox="1"/>
          <p:nvPr/>
        </p:nvSpPr>
        <p:spPr>
          <a:xfrm>
            <a:off x="9063829" y="3110777"/>
            <a:ext cx="2277157" cy="650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ДОЗВІЛ НА УПРАВЛІННЯ ВІДХОДАМИ</a:t>
            </a:r>
            <a:endParaRPr b="1" i="0" sz="15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84" name="Google Shape;584;p19"/>
          <p:cNvSpPr/>
          <p:nvPr/>
        </p:nvSpPr>
        <p:spPr>
          <a:xfrm>
            <a:off x="528522" y="2342163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9"/>
          <p:cNvSpPr/>
          <p:nvPr/>
        </p:nvSpPr>
        <p:spPr>
          <a:xfrm>
            <a:off x="4290408" y="2342163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19"/>
          <p:cNvSpPr/>
          <p:nvPr/>
        </p:nvSpPr>
        <p:spPr>
          <a:xfrm>
            <a:off x="8052294" y="2342179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7" name="Google Shape;58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1472" y="2425079"/>
            <a:ext cx="355729" cy="3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5423" y="2393000"/>
            <a:ext cx="361576" cy="3615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ображення, що містить текст, контейнер&#10;&#10;Автоматично згенерований опис" id="589" name="Google Shape;58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39574" y="2468228"/>
            <a:ext cx="389780" cy="257579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19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591" name="Google Shape;591;p19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58"/>
          <p:cNvSpPr/>
          <p:nvPr/>
        </p:nvSpPr>
        <p:spPr>
          <a:xfrm>
            <a:off x="0" y="1262913"/>
            <a:ext cx="12192000" cy="4976969"/>
          </a:xfrm>
          <a:prstGeom prst="rect">
            <a:avLst/>
          </a:prstGeom>
          <a:gradFill>
            <a:gsLst>
              <a:gs pos="0">
                <a:srgbClr val="E5F0FA"/>
              </a:gs>
              <a:gs pos="26000">
                <a:srgbClr val="E5F0FA"/>
              </a:gs>
              <a:gs pos="100000">
                <a:schemeClr val="lt1"/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58"/>
          <p:cNvSpPr txBox="1"/>
          <p:nvPr>
            <p:ph type="title"/>
          </p:nvPr>
        </p:nvSpPr>
        <p:spPr>
          <a:xfrm>
            <a:off x="533405" y="442064"/>
            <a:ext cx="7340595" cy="41676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>
                <a:solidFill>
                  <a:srgbClr val="006CD2"/>
                </a:solidFill>
                <a:latin typeface="Arial Black"/>
                <a:ea typeface="Arial Black"/>
                <a:cs typeface="Arial Black"/>
                <a:sym typeface="Arial Black"/>
              </a:rPr>
              <a:t>НОВІ ЕЛЕМЕНТИ</a:t>
            </a:r>
            <a:endParaRPr>
              <a:solidFill>
                <a:srgbClr val="006CD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98" name="Google Shape;598;p58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9" name="Google Shape;599;p58"/>
          <p:cNvSpPr txBox="1"/>
          <p:nvPr>
            <p:ph idx="2" type="body"/>
          </p:nvPr>
        </p:nvSpPr>
        <p:spPr>
          <a:xfrm>
            <a:off x="533405" y="927431"/>
            <a:ext cx="7340600" cy="3063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GB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ДИРЕКТИВИ 2010/75/ЄС в українському законодавстві</a:t>
            </a:r>
            <a:endParaRPr b="1"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00" name="Google Shape;600;p58"/>
          <p:cNvSpPr/>
          <p:nvPr/>
        </p:nvSpPr>
        <p:spPr>
          <a:xfrm>
            <a:off x="5912619" y="1669525"/>
            <a:ext cx="3747790" cy="1823862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58"/>
          <p:cNvSpPr/>
          <p:nvPr/>
        </p:nvSpPr>
        <p:spPr>
          <a:xfrm>
            <a:off x="2300354" y="1622946"/>
            <a:ext cx="2991777" cy="18753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58"/>
          <p:cNvSpPr/>
          <p:nvPr/>
        </p:nvSpPr>
        <p:spPr>
          <a:xfrm>
            <a:off x="5912619" y="4065700"/>
            <a:ext cx="3747790" cy="1875326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58"/>
          <p:cNvSpPr/>
          <p:nvPr/>
        </p:nvSpPr>
        <p:spPr>
          <a:xfrm>
            <a:off x="2300355" y="4065700"/>
            <a:ext cx="2991776" cy="18753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58"/>
          <p:cNvSpPr txBox="1"/>
          <p:nvPr/>
        </p:nvSpPr>
        <p:spPr>
          <a:xfrm>
            <a:off x="2641064" y="2022000"/>
            <a:ext cx="2277157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Нова дозвільна процедура: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ІНТЕГРОВАНИЙ ДОЗВІЛ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58"/>
          <p:cNvSpPr txBox="1"/>
          <p:nvPr/>
        </p:nvSpPr>
        <p:spPr>
          <a:xfrm>
            <a:off x="6581084" y="4328018"/>
            <a:ext cx="2277157" cy="11310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BREFs/BAT: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представлення в українське законодавство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58"/>
          <p:cNvSpPr txBox="1"/>
          <p:nvPr/>
        </p:nvSpPr>
        <p:spPr>
          <a:xfrm>
            <a:off x="2673459" y="4329434"/>
            <a:ext cx="2444006" cy="13944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ЗВІТНІСТЬ ТА МОНІТОРИНГ дотримання умов інтегрованого дозволу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58"/>
          <p:cNvSpPr txBox="1"/>
          <p:nvPr/>
        </p:nvSpPr>
        <p:spPr>
          <a:xfrm>
            <a:off x="6173914" y="1856345"/>
            <a:ext cx="3363747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ПРОЗОРА ТА ЗРУЧНА ДЛЯ КОРИСТУВАЧА ЕЛЕКТРОННА СИСТЕМА для видачі інтегрованого дозволу та комунікації із зацікавленими сторонами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58"/>
          <p:cNvSpPr/>
          <p:nvPr/>
        </p:nvSpPr>
        <p:spPr>
          <a:xfrm>
            <a:off x="2134402" y="1435857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58"/>
          <p:cNvSpPr/>
          <p:nvPr/>
        </p:nvSpPr>
        <p:spPr>
          <a:xfrm>
            <a:off x="5672330" y="1435857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58"/>
          <p:cNvSpPr/>
          <p:nvPr/>
        </p:nvSpPr>
        <p:spPr>
          <a:xfrm>
            <a:off x="2134402" y="3897326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58"/>
          <p:cNvSpPr/>
          <p:nvPr/>
        </p:nvSpPr>
        <p:spPr>
          <a:xfrm>
            <a:off x="5672330" y="3897326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board Checked outline" id="612" name="Google Shape;612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95123" y="1501435"/>
            <a:ext cx="372984" cy="372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7245" y="1507139"/>
            <a:ext cx="361576" cy="3615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14" name="Google Shape;614;p58"/>
          <p:cNvGraphicFramePr/>
          <p:nvPr/>
        </p:nvGraphicFramePr>
        <p:xfrm>
          <a:off x="5757077" y="3988845"/>
          <a:ext cx="368760" cy="339173"/>
        </p:xfrm>
        <a:graphic>
          <a:graphicData uri="http://schemas.openxmlformats.org/presentationml/2006/ole">
            <mc:AlternateContent>
              <mc:Choice Requires="v">
                <p:oleObj r:id="rId6" imgH="339173" imgW="368760" progId="CorelDraw.Graphic.23" spid="_x0000_s1">
                  <p:embed/>
                </p:oleObj>
              </mc:Choice>
              <mc:Fallback>
                <p:oleObj r:id="rId7" imgH="339173" imgW="368760" progId="CorelDraw.Graphic.23">
                  <p:embed/>
                  <p:pic>
                    <p:nvPicPr>
                      <p:cNvPr id="614" name="Google Shape;614;p58"/>
                      <p:cNvPicPr preferRelativeResize="0"/>
                      <p:nvPr/>
                    </p:nvPicPr>
                    <p:blipFill rotWithShape="1">
                      <a:blip r:embed="rId8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757077" y="3988845"/>
                        <a:ext cx="368760" cy="3391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" name="Google Shape;615;p58"/>
          <p:cNvGraphicFramePr/>
          <p:nvPr/>
        </p:nvGraphicFramePr>
        <p:xfrm>
          <a:off x="2233466" y="3993212"/>
          <a:ext cx="334641" cy="336222"/>
        </p:xfrm>
        <a:graphic>
          <a:graphicData uri="http://schemas.openxmlformats.org/presentationml/2006/ole">
            <mc:AlternateContent>
              <mc:Choice Requires="v">
                <p:oleObj r:id="rId9" imgH="336222" imgW="334641" progId="CorelDraw.Graphic.23" spid="_x0000_s2">
                  <p:embed/>
                </p:oleObj>
              </mc:Choice>
              <mc:Fallback>
                <p:oleObj r:id="rId10" imgH="336222" imgW="334641" progId="CorelDraw.Graphic.23">
                  <p:embed/>
                  <p:pic>
                    <p:nvPicPr>
                      <p:cNvPr id="615" name="Google Shape;615;p58"/>
                      <p:cNvPicPr preferRelativeResize="0"/>
                      <p:nvPr/>
                    </p:nvPicPr>
                    <p:blipFill rotWithShape="1">
                      <a:blip r:embed="rId11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233466" y="3993212"/>
                        <a:ext cx="334641" cy="3362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" name="Google Shape;616;p58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617" name="Google Shape;617;p58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1"/>
          <p:cNvSpPr txBox="1"/>
          <p:nvPr>
            <p:ph type="title"/>
          </p:nvPr>
        </p:nvSpPr>
        <p:spPr>
          <a:xfrm>
            <a:off x="533405" y="365125"/>
            <a:ext cx="7340595" cy="96293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rgbClr val="006CD2"/>
                </a:solidFill>
              </a:rPr>
              <a:t>ПЕРЕВАГИ НОВОЇ ДОЗВІЛЬНОЇ СИСТЕМИ</a:t>
            </a:r>
            <a:endParaRPr>
              <a:solidFill>
                <a:srgbClr val="006CD2"/>
              </a:solidFill>
            </a:endParaRPr>
          </a:p>
        </p:txBody>
      </p:sp>
      <p:sp>
        <p:nvSpPr>
          <p:cNvPr id="623" name="Google Shape;623;p21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4" name="Google Shape;624;p21"/>
          <p:cNvSpPr/>
          <p:nvPr/>
        </p:nvSpPr>
        <p:spPr>
          <a:xfrm>
            <a:off x="9089227" y="3768133"/>
            <a:ext cx="2550694" cy="217122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6CD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21"/>
          <p:cNvSpPr txBox="1"/>
          <p:nvPr/>
        </p:nvSpPr>
        <p:spPr>
          <a:xfrm>
            <a:off x="3324593" y="4104423"/>
            <a:ext cx="255069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ДІАЛОГ З БІЗНЕСОМ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21"/>
          <p:cNvSpPr txBox="1"/>
          <p:nvPr/>
        </p:nvSpPr>
        <p:spPr>
          <a:xfrm>
            <a:off x="3324593" y="4554359"/>
            <a:ext cx="238421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Запровадження процедури консультацій операторів установок з дозвільним органом щодо подання заявки на отримання інтегрованого дозволу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21"/>
          <p:cNvSpPr txBox="1"/>
          <p:nvPr/>
        </p:nvSpPr>
        <p:spPr>
          <a:xfrm>
            <a:off x="565276" y="4104423"/>
            <a:ext cx="255069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ДІДЖИТАЛІЗАЦІЯ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21"/>
          <p:cNvSpPr txBox="1"/>
          <p:nvPr/>
        </p:nvSpPr>
        <p:spPr>
          <a:xfrm>
            <a:off x="766542" y="4533346"/>
            <a:ext cx="208442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Діджиталізація дозвільної процедури.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Можливість подавати громадські зауваження та пропозиції онлайн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21"/>
          <p:cNvSpPr txBox="1"/>
          <p:nvPr/>
        </p:nvSpPr>
        <p:spPr>
          <a:xfrm>
            <a:off x="6159093" y="2060096"/>
            <a:ext cx="255069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АВТОМАТИЗАЦІЯ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21"/>
          <p:cNvSpPr txBox="1"/>
          <p:nvPr/>
        </p:nvSpPr>
        <p:spPr>
          <a:xfrm>
            <a:off x="9114866" y="2111855"/>
            <a:ext cx="236147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ДЕРЕГУЛЯЦІЯ </a:t>
            </a:r>
            <a:endParaRPr b="0" i="0" sz="14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31" name="Google Shape;631;p21"/>
          <p:cNvSpPr txBox="1"/>
          <p:nvPr/>
        </p:nvSpPr>
        <p:spPr>
          <a:xfrm>
            <a:off x="8993595" y="2464646"/>
            <a:ext cx="274195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Запровадження 1 інтегрованого екологічного дозволу замість щонайменше 3 (зменшення кількості дозволів)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21"/>
          <p:cNvSpPr txBox="1"/>
          <p:nvPr/>
        </p:nvSpPr>
        <p:spPr>
          <a:xfrm>
            <a:off x="6096000" y="4104423"/>
            <a:ext cx="278886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ПЕРЕХІДНИЙ ПЕРІОД ДЛЯ ДІЮЧИХ УСТАНОВОК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21"/>
          <p:cNvSpPr txBox="1"/>
          <p:nvPr/>
        </p:nvSpPr>
        <p:spPr>
          <a:xfrm>
            <a:off x="6203950" y="4877524"/>
            <a:ext cx="2423211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Перехідні умови інтегрованого дозволу для існуючих установок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21"/>
          <p:cNvSpPr txBox="1"/>
          <p:nvPr/>
        </p:nvSpPr>
        <p:spPr>
          <a:xfrm>
            <a:off x="9122299" y="4104423"/>
            <a:ext cx="2423212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ГАРМОНІЗАЦІЯ З ІНШИМИ ЧАСТИНАМИ ЗАКОНОДАВСТВА, ЩО ДИНАМІЧНО РЕФОРМУЄТЬСЯ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21"/>
          <p:cNvSpPr/>
          <p:nvPr/>
        </p:nvSpPr>
        <p:spPr>
          <a:xfrm>
            <a:off x="7216824" y="3584271"/>
            <a:ext cx="375050" cy="375050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21"/>
          <p:cNvSpPr/>
          <p:nvPr/>
        </p:nvSpPr>
        <p:spPr>
          <a:xfrm>
            <a:off x="7242638" y="3619542"/>
            <a:ext cx="319222" cy="309011"/>
          </a:xfrm>
          <a:prstGeom prst="mathPlus">
            <a:avLst>
              <a:gd fmla="val 12167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21"/>
          <p:cNvSpPr txBox="1"/>
          <p:nvPr/>
        </p:nvSpPr>
        <p:spPr>
          <a:xfrm>
            <a:off x="3245440" y="2052805"/>
            <a:ext cx="2629846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ІНТЕГРОВАНИЙ ПІДХІД</a:t>
            </a:r>
            <a:b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Запровадження інтегрованого підходу до регулювання промислового забруднення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21"/>
          <p:cNvSpPr txBox="1"/>
          <p:nvPr/>
        </p:nvSpPr>
        <p:spPr>
          <a:xfrm>
            <a:off x="826448" y="2022027"/>
            <a:ext cx="2028350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ІНТЕГРАЦІЯ В ЄС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Поступовий перехід до модернізація промислових об'єктів на основі BREF/BAT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21"/>
          <p:cNvSpPr/>
          <p:nvPr/>
        </p:nvSpPr>
        <p:spPr>
          <a:xfrm>
            <a:off x="4441290" y="1506551"/>
            <a:ext cx="375050" cy="375050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21"/>
          <p:cNvSpPr/>
          <p:nvPr/>
        </p:nvSpPr>
        <p:spPr>
          <a:xfrm>
            <a:off x="1621227" y="1506551"/>
            <a:ext cx="375050" cy="375050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21"/>
          <p:cNvSpPr/>
          <p:nvPr/>
        </p:nvSpPr>
        <p:spPr>
          <a:xfrm>
            <a:off x="7261353" y="1506551"/>
            <a:ext cx="375050" cy="375050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21"/>
          <p:cNvSpPr/>
          <p:nvPr/>
        </p:nvSpPr>
        <p:spPr>
          <a:xfrm>
            <a:off x="10081417" y="1506551"/>
            <a:ext cx="375050" cy="375050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21"/>
          <p:cNvSpPr/>
          <p:nvPr/>
        </p:nvSpPr>
        <p:spPr>
          <a:xfrm>
            <a:off x="4391719" y="3587214"/>
            <a:ext cx="375050" cy="375050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21"/>
          <p:cNvSpPr/>
          <p:nvPr/>
        </p:nvSpPr>
        <p:spPr>
          <a:xfrm>
            <a:off x="1571656" y="3587214"/>
            <a:ext cx="375050" cy="375050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21"/>
          <p:cNvSpPr/>
          <p:nvPr/>
        </p:nvSpPr>
        <p:spPr>
          <a:xfrm>
            <a:off x="10080034" y="3609998"/>
            <a:ext cx="375050" cy="375050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46" name="Google Shape;646;p21"/>
          <p:cNvGraphicFramePr/>
          <p:nvPr/>
        </p:nvGraphicFramePr>
        <p:xfrm>
          <a:off x="1651326" y="1568198"/>
          <a:ext cx="314852" cy="225392"/>
        </p:xfrm>
        <a:graphic>
          <a:graphicData uri="http://schemas.openxmlformats.org/presentationml/2006/ole">
            <mc:AlternateContent>
              <mc:Choice Requires="v">
                <p:oleObj r:id="rId4" imgH="225392" imgW="314852" progId="CorelDraw.Graphic.23" spid="_x0000_s1">
                  <p:embed/>
                </p:oleObj>
              </mc:Choice>
              <mc:Fallback>
                <p:oleObj r:id="rId5" imgH="225392" imgW="314852" progId="CorelDraw.Graphic.23">
                  <p:embed/>
                  <p:pic>
                    <p:nvPicPr>
                      <p:cNvPr id="646" name="Google Shape;646;p21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651326" y="1568198"/>
                        <a:ext cx="314852" cy="2253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7" name="Google Shape;647;p21"/>
          <p:cNvGraphicFramePr/>
          <p:nvPr/>
        </p:nvGraphicFramePr>
        <p:xfrm>
          <a:off x="4434700" y="3637568"/>
          <a:ext cx="289082" cy="290092"/>
        </p:xfrm>
        <a:graphic>
          <a:graphicData uri="http://schemas.openxmlformats.org/presentationml/2006/ole">
            <mc:AlternateContent>
              <mc:Choice Requires="v">
                <p:oleObj r:id="rId7" imgH="290092" imgW="289082" progId="CorelDraw.Graphic.23" spid="_x0000_s2">
                  <p:embed/>
                </p:oleObj>
              </mc:Choice>
              <mc:Fallback>
                <p:oleObj r:id="rId8" imgH="290092" imgW="289082" progId="CorelDraw.Graphic.23">
                  <p:embed/>
                  <p:pic>
                    <p:nvPicPr>
                      <p:cNvPr id="647" name="Google Shape;647;p21"/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434700" y="3637568"/>
                        <a:ext cx="289082" cy="2900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8" name="Google Shape;648;p21"/>
          <p:cNvGraphicFramePr/>
          <p:nvPr/>
        </p:nvGraphicFramePr>
        <p:xfrm>
          <a:off x="10128071" y="3658348"/>
          <a:ext cx="278976" cy="270205"/>
        </p:xfrm>
        <a:graphic>
          <a:graphicData uri="http://schemas.openxmlformats.org/presentationml/2006/ole">
            <mc:AlternateContent>
              <mc:Choice Requires="v">
                <p:oleObj r:id="rId10" imgH="270205" imgW="278976" progId="CorelDraw.Graphic.23" spid="_x0000_s3">
                  <p:embed/>
                </p:oleObj>
              </mc:Choice>
              <mc:Fallback>
                <p:oleObj r:id="rId11" imgH="270205" imgW="278976" progId="CorelDraw.Graphic.23">
                  <p:embed/>
                  <p:pic>
                    <p:nvPicPr>
                      <p:cNvPr id="648" name="Google Shape;648;p21"/>
                      <p:cNvPicPr preferRelativeResize="0"/>
                      <p:nvPr/>
                    </p:nvPicPr>
                    <p:blipFill rotWithShape="1">
                      <a:blip r:embed="rId12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0128071" y="3658348"/>
                        <a:ext cx="278976" cy="2702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descr="Clipboard Checked outline" id="649" name="Google Shape;649;p2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11515" y="1527781"/>
            <a:ext cx="314852" cy="3148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50" name="Google Shape;650;p21"/>
          <p:cNvGraphicFramePr/>
          <p:nvPr/>
        </p:nvGraphicFramePr>
        <p:xfrm>
          <a:off x="7322605" y="1568198"/>
          <a:ext cx="252543" cy="253732"/>
        </p:xfrm>
        <a:graphic>
          <a:graphicData uri="http://schemas.openxmlformats.org/presentationml/2006/ole">
            <mc:AlternateContent>
              <mc:Choice Requires="v">
                <p:oleObj r:id="rId14" imgH="253732" imgW="252543" progId="CorelDraw.Graphic.23" spid="_x0000_s4">
                  <p:embed/>
                </p:oleObj>
              </mc:Choice>
              <mc:Fallback>
                <p:oleObj r:id="rId15" imgH="253732" imgW="252543" progId="CorelDraw.Graphic.23">
                  <p:embed/>
                  <p:pic>
                    <p:nvPicPr>
                      <p:cNvPr id="650" name="Google Shape;650;p21"/>
                      <p:cNvPicPr preferRelativeResize="0"/>
                      <p:nvPr/>
                    </p:nvPicPr>
                    <p:blipFill rotWithShape="1">
                      <a:blip r:embed="rId1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7322605" y="1568198"/>
                        <a:ext cx="252543" cy="2537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1" name="Google Shape;651;p21"/>
          <p:cNvGraphicFramePr/>
          <p:nvPr/>
        </p:nvGraphicFramePr>
        <p:xfrm>
          <a:off x="1632909" y="3655748"/>
          <a:ext cx="252543" cy="253732"/>
        </p:xfrm>
        <a:graphic>
          <a:graphicData uri="http://schemas.openxmlformats.org/presentationml/2006/ole">
            <mc:AlternateContent>
              <mc:Choice Requires="v">
                <p:oleObj r:id="rId17" imgH="253732" imgW="252543" progId="CorelDraw.Graphic.23" spid="_x0000_s5">
                  <p:embed/>
                </p:oleObj>
              </mc:Choice>
              <mc:Fallback>
                <p:oleObj r:id="rId18" imgH="253732" imgW="252543" progId="CorelDraw.Graphic.23">
                  <p:embed/>
                  <p:pic>
                    <p:nvPicPr>
                      <p:cNvPr id="651" name="Google Shape;651;p21"/>
                      <p:cNvPicPr preferRelativeResize="0"/>
                      <p:nvPr/>
                    </p:nvPicPr>
                    <p:blipFill rotWithShape="1">
                      <a:blip r:embed="rId1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632909" y="3655748"/>
                        <a:ext cx="252543" cy="2537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2" name="Google Shape;652;p2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4460004" y="1543943"/>
            <a:ext cx="319065" cy="319065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21"/>
          <p:cNvSpPr txBox="1"/>
          <p:nvPr/>
        </p:nvSpPr>
        <p:spPr>
          <a:xfrm>
            <a:off x="6419980" y="2492562"/>
            <a:ext cx="214037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заповнення документів для отримання дозволу - розроблені спеціальні форми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21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655" name="Google Shape;655;p21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29"/>
          <p:cNvSpPr txBox="1"/>
          <p:nvPr>
            <p:ph type="title"/>
          </p:nvPr>
        </p:nvSpPr>
        <p:spPr>
          <a:xfrm>
            <a:off x="533406" y="227022"/>
            <a:ext cx="8037839" cy="106512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rgbClr val="006CD2"/>
                </a:solidFill>
              </a:rPr>
              <a:t>НАВІЩО і ЯК </a:t>
            </a:r>
            <a:br>
              <a:rPr lang="en-GB"/>
            </a:br>
            <a:r>
              <a:rPr lang="en-GB"/>
              <a:t>гармонійно </a:t>
            </a:r>
            <a:r>
              <a:rPr lang="en-GB">
                <a:solidFill>
                  <a:srgbClr val="006CD2"/>
                </a:solidFill>
              </a:rPr>
              <a:t>ВПРОВАДИТИ </a:t>
            </a:r>
            <a:br>
              <a:rPr lang="en-GB">
                <a:solidFill>
                  <a:srgbClr val="006CD2"/>
                </a:solidFill>
              </a:rPr>
            </a:br>
            <a:r>
              <a:rPr lang="en-GB"/>
              <a:t>нову дозвільну систему?</a:t>
            </a:r>
            <a:endParaRPr/>
          </a:p>
        </p:txBody>
      </p:sp>
      <p:sp>
        <p:nvSpPr>
          <p:cNvPr id="661" name="Google Shape;661;p29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2" name="Google Shape;662;p29"/>
          <p:cNvSpPr txBox="1"/>
          <p:nvPr/>
        </p:nvSpPr>
        <p:spPr>
          <a:xfrm>
            <a:off x="7852865" y="2541730"/>
            <a:ext cx="3931161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Впровадження IED в Україні – це поступовий перехід до єдиних європейських правил та підходів НДТМ, впровадження сучасних ефективних технологій і один із </a:t>
            </a:r>
            <a:r>
              <a:rPr b="1" i="0" lang="en-GB" sz="180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КЛЮЧОВИХ ЕЛЕМЕНТІВ ДЛЯ ЗЕЛЕНОГО ВІДНОВЛЕННЯ УКРАЇНИ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Бої за Азовсталь — Вікіпедія" id="663" name="Google Shape;663;p29"/>
          <p:cNvSpPr/>
          <p:nvPr/>
        </p:nvSpPr>
        <p:spPr>
          <a:xfrm>
            <a:off x="5347238" y="393742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29"/>
          <p:cNvSpPr/>
          <p:nvPr/>
        </p:nvSpPr>
        <p:spPr>
          <a:xfrm>
            <a:off x="-335100" y="2143125"/>
            <a:ext cx="7661186" cy="627280"/>
          </a:xfrm>
          <a:prstGeom prst="roundRect">
            <a:avLst>
              <a:gd fmla="val 50000" name="adj"/>
            </a:avLst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29"/>
          <p:cNvSpPr/>
          <p:nvPr/>
        </p:nvSpPr>
        <p:spPr>
          <a:xfrm>
            <a:off x="-335100" y="2936897"/>
            <a:ext cx="7661186" cy="492103"/>
          </a:xfrm>
          <a:prstGeom prst="roundRect">
            <a:avLst>
              <a:gd fmla="val 50000" name="adj"/>
            </a:avLst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29"/>
          <p:cNvSpPr/>
          <p:nvPr/>
        </p:nvSpPr>
        <p:spPr>
          <a:xfrm>
            <a:off x="-335100" y="3595493"/>
            <a:ext cx="7661186" cy="553998"/>
          </a:xfrm>
          <a:prstGeom prst="roundRect">
            <a:avLst>
              <a:gd fmla="val 50000" name="adj"/>
            </a:avLst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29"/>
          <p:cNvSpPr/>
          <p:nvPr/>
        </p:nvSpPr>
        <p:spPr>
          <a:xfrm>
            <a:off x="-335100" y="4312277"/>
            <a:ext cx="7661186" cy="443521"/>
          </a:xfrm>
          <a:prstGeom prst="roundRect">
            <a:avLst>
              <a:gd fmla="val 50000" name="adj"/>
            </a:avLst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29"/>
          <p:cNvSpPr/>
          <p:nvPr/>
        </p:nvSpPr>
        <p:spPr>
          <a:xfrm>
            <a:off x="-335100" y="4918109"/>
            <a:ext cx="7661186" cy="565569"/>
          </a:xfrm>
          <a:prstGeom prst="roundRect">
            <a:avLst>
              <a:gd fmla="val 50000" name="adj"/>
            </a:avLst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29"/>
          <p:cNvSpPr txBox="1"/>
          <p:nvPr/>
        </p:nvSpPr>
        <p:spPr>
          <a:xfrm>
            <a:off x="191679" y="2191818"/>
            <a:ext cx="6607628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Виконання Україною євроінтеграційних зобов’язань у переговорному процесі про вступ до ЄС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29"/>
          <p:cNvSpPr txBox="1"/>
          <p:nvPr/>
        </p:nvSpPr>
        <p:spPr>
          <a:xfrm>
            <a:off x="191679" y="2997880"/>
            <a:ext cx="6607628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Виконання Україною зобов’язань в рамках UKRAINE FACILITY</a:t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29"/>
          <p:cNvSpPr txBox="1"/>
          <p:nvPr/>
        </p:nvSpPr>
        <p:spPr>
          <a:xfrm>
            <a:off x="191679" y="3595969"/>
            <a:ext cx="6607628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Розширення з співпраці з міжнародними фінансовими установами (ЄБРР, ЄІБ, ЄІБ, інші багатосторонні банки розвитку)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29"/>
          <p:cNvSpPr txBox="1"/>
          <p:nvPr/>
        </p:nvSpPr>
        <p:spPr>
          <a:xfrm>
            <a:off x="191679" y="4371249"/>
            <a:ext cx="6607628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Підвищення енергоефективності та розвитку циркулярної економіки</a:t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29"/>
          <p:cNvSpPr txBox="1"/>
          <p:nvPr/>
        </p:nvSpPr>
        <p:spPr>
          <a:xfrm>
            <a:off x="191679" y="4929680"/>
            <a:ext cx="6607628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Відновлення виробництва та пошук можливостей виходу на світовий ринок інвестиційного капіталу</a:t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29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675" name="Google Shape;675;p29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30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681" name="Google Shape;681;p30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682" name="Google Shape;682;p30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3" name="Google Shape;683;p30"/>
          <p:cNvSpPr txBox="1"/>
          <p:nvPr/>
        </p:nvSpPr>
        <p:spPr>
          <a:xfrm>
            <a:off x="4223123" y="2413337"/>
            <a:ext cx="374575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n-GB" sz="7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Q&amp;A</a:t>
            </a:r>
            <a:endParaRPr b="0" i="0" sz="72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8"/>
          <p:cNvSpPr txBox="1"/>
          <p:nvPr>
            <p:ph type="title"/>
          </p:nvPr>
        </p:nvSpPr>
        <p:spPr>
          <a:xfrm>
            <a:off x="533405" y="365125"/>
            <a:ext cx="7340595" cy="86978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ТЕНДЕНЦІЇ РЕГУЛЮВАННЯ ПРОМИСЛОВОГО ЗАБРУДНЕННЯ В ЄС</a:t>
            </a:r>
            <a:endParaRPr/>
          </a:p>
        </p:txBody>
      </p:sp>
      <p:sp>
        <p:nvSpPr>
          <p:cNvPr id="319" name="Google Shape;319;p8"/>
          <p:cNvSpPr txBox="1"/>
          <p:nvPr>
            <p:ph idx="1" type="body"/>
          </p:nvPr>
        </p:nvSpPr>
        <p:spPr>
          <a:xfrm>
            <a:off x="533405" y="1703991"/>
            <a:ext cx="10588785" cy="4472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 sz="1700">
                <a:latin typeface="Arial"/>
                <a:ea typeface="Arial"/>
                <a:cs typeface="Arial"/>
                <a:sym typeface="Arial"/>
              </a:rPr>
              <a:t>Директива IPPC (96/61/ЄС), </a:t>
            </a:r>
            <a:r>
              <a:rPr b="1" lang="en-GB" sz="1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1996 року</a:t>
            </a:r>
            <a:r>
              <a:rPr lang="en-GB" sz="1700">
                <a:latin typeface="Arial"/>
                <a:ea typeface="Arial"/>
                <a:cs typeface="Arial"/>
                <a:sym typeface="Arial"/>
              </a:rPr>
              <a:t>, відома як Директива про інтегроване запобігання та контроль забруднення, була прийнята з метою більш комплексного та цілісного підходу до вирішення проблеми впливу промислової діяльності на навколишнє середовище. 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i="1"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i="1"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i="1"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i="1"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i="1" sz="1700"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 sz="1700">
                <a:latin typeface="Arial"/>
                <a:ea typeface="Arial"/>
                <a:cs typeface="Arial"/>
                <a:sym typeface="Arial"/>
              </a:rPr>
              <a:t>Директива </a:t>
            </a:r>
            <a:r>
              <a:rPr b="1" lang="en-GB" sz="1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2008</a:t>
            </a:r>
            <a:r>
              <a:rPr lang="en-GB" sz="1700">
                <a:latin typeface="Arial"/>
                <a:ea typeface="Arial"/>
                <a:cs typeface="Arial"/>
                <a:sym typeface="Arial"/>
              </a:rPr>
              <a:t>/1/ЄС замінила попередницю та містила кілька поправок (запобігання забрудненню повітря, води та ґрунту;  мінімізація утворення відходів; сприяння енергоефективності; запобігання та пом'якшення наслідків аварій; забезпечення екологічної відповідальності після припинення діяльності). </a:t>
            </a:r>
            <a:endParaRPr/>
          </a:p>
          <a:p>
            <a:pPr indent="-28575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 sz="1700">
                <a:latin typeface="Arial"/>
                <a:ea typeface="Arial"/>
                <a:cs typeface="Arial"/>
                <a:sym typeface="Arial"/>
              </a:rPr>
              <a:t>Директива IPPC була кілька разів змінена і зрештою замінена Директивою про промислові викиди (</a:t>
            </a:r>
            <a:r>
              <a:rPr b="1" lang="en-GB" sz="1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2010</a:t>
            </a:r>
            <a:r>
              <a:rPr lang="en-GB" sz="1700">
                <a:latin typeface="Arial"/>
                <a:ea typeface="Arial"/>
                <a:cs typeface="Arial"/>
                <a:sym typeface="Arial"/>
              </a:rPr>
              <a:t>/75/ЄС), яка об'єднала та оновила кілька законодавчих актів ЄС у сфері охорони навколишнього середовища. Визнання в ЄС принципу «забруднювач платить» </a:t>
            </a:r>
            <a:r>
              <a:rPr i="1" lang="en-GB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i="1" lang="en-GB" sz="1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b="1" i="1" lang="en-GB" sz="1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polluter pays»</a:t>
            </a:r>
            <a:r>
              <a:rPr lang="en-GB" sz="1700">
                <a:latin typeface="Arial"/>
                <a:ea typeface="Arial"/>
                <a:cs typeface="Arial"/>
                <a:sym typeface="Arial"/>
              </a:rPr>
              <a:t>) </a:t>
            </a:r>
            <a:endParaRPr/>
          </a:p>
          <a:p>
            <a:pPr indent="-28575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 sz="1700">
                <a:latin typeface="Arial"/>
                <a:ea typeface="Arial"/>
                <a:cs typeface="Arial"/>
                <a:sym typeface="Arial"/>
              </a:rPr>
              <a:t>Директива була змінена Директивою ЄС </a:t>
            </a:r>
            <a:r>
              <a:rPr b="1" lang="en-GB" sz="1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en-GB" sz="1700">
                <a:latin typeface="Arial"/>
                <a:ea typeface="Arial"/>
                <a:cs typeface="Arial"/>
                <a:sym typeface="Arial"/>
              </a:rPr>
              <a:t>/1785 Про викиди від промислових підприємств та тваринництва </a:t>
            </a:r>
            <a:r>
              <a:rPr lang="en-GB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i="1" lang="en-GB" sz="1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b="1" i="1" lang="en-GB" sz="17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on industrial and livestock rearing emissions»</a:t>
            </a:r>
            <a:r>
              <a:rPr lang="en-GB" sz="1700"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sp>
        <p:nvSpPr>
          <p:cNvPr id="320" name="Google Shape;320;p8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321" name="Google Shape;321;p8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322" name="Google Shape;322;p8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3" name="Google Shape;323;p8"/>
          <p:cNvSpPr/>
          <p:nvPr/>
        </p:nvSpPr>
        <p:spPr>
          <a:xfrm>
            <a:off x="0" y="2526384"/>
            <a:ext cx="12192000" cy="11029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8"/>
          <p:cNvSpPr txBox="1"/>
          <p:nvPr/>
        </p:nvSpPr>
        <p:spPr>
          <a:xfrm>
            <a:off x="716437" y="2604230"/>
            <a:ext cx="1047317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Вона відійшла від односторонніх екологічних норм, визнавши взаємозв'язок промислового забруднення різних середовищ (повітря, води та землі). Директива мала на меті досягти «відсутності значного забруднення» </a:t>
            </a:r>
            <a:r>
              <a:rPr b="1" i="1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i="1" lang="en-GB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«no significant pollution»</a:t>
            </a:r>
            <a:r>
              <a:rPr b="1" i="1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b="1" i="1" lang="en-GB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1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шляхом вимоги до операторів установок використання найкращих доступних технологій (НДТМ) та врахування загального впливу їхньої діяльності на навколишнє середовище.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79a61e77de_0_0"/>
          <p:cNvSpPr txBox="1"/>
          <p:nvPr>
            <p:ph type="ctrTitle"/>
          </p:nvPr>
        </p:nvSpPr>
        <p:spPr>
          <a:xfrm>
            <a:off x="741390" y="2656982"/>
            <a:ext cx="8612400" cy="1375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Прогрес в підготовці до впровадження Закону України “Про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інтегроване запобігання і контроль промислового забруднення”</a:t>
            </a:r>
            <a:endParaRPr/>
          </a:p>
        </p:txBody>
      </p:sp>
      <p:sp>
        <p:nvSpPr>
          <p:cNvPr id="689" name="Google Shape;689;g379a61e77de_0_0"/>
          <p:cNvSpPr txBox="1"/>
          <p:nvPr>
            <p:ph idx="1" type="subTitle"/>
          </p:nvPr>
        </p:nvSpPr>
        <p:spPr>
          <a:xfrm>
            <a:off x="741390" y="4032765"/>
            <a:ext cx="4725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accent2"/>
                </a:solidFill>
              </a:rPr>
              <a:t>Богдан Семененко</a:t>
            </a:r>
            <a:r>
              <a:rPr lang="en-GB">
                <a:solidFill>
                  <a:schemeClr val="accent2"/>
                </a:solidFill>
              </a:rPr>
              <a:t>, </a:t>
            </a:r>
            <a:r>
              <a:rPr lang="en-GB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Начальник Управління запобігання промисловому забрудненню</a:t>
            </a:r>
            <a:endParaRPr/>
          </a:p>
        </p:txBody>
      </p:sp>
      <p:pic>
        <p:nvPicPr>
          <p:cNvPr id="690" name="Google Shape;690;g379a61e77d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4123" y="5578506"/>
            <a:ext cx="1612179" cy="45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g379a61e77de_0_0" title="BMUKN+IKI+GIZ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400" y="5278825"/>
            <a:ext cx="6379023" cy="157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79a61e77de_0_9"/>
          <p:cNvSpPr txBox="1"/>
          <p:nvPr>
            <p:ph idx="10" type="dt"/>
          </p:nvPr>
        </p:nvSpPr>
        <p:spPr>
          <a:xfrm>
            <a:off x="1161571" y="6495835"/>
            <a:ext cx="72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697" name="Google Shape;697;g379a61e77de_0_9"/>
          <p:cNvSpPr txBox="1"/>
          <p:nvPr>
            <p:ph idx="11" type="ftr"/>
          </p:nvPr>
        </p:nvSpPr>
        <p:spPr>
          <a:xfrm>
            <a:off x="2122712" y="6495835"/>
            <a:ext cx="684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698" name="Google Shape;698;g379a61e77de_0_9"/>
          <p:cNvSpPr txBox="1"/>
          <p:nvPr>
            <p:ph idx="12" type="sldNum"/>
          </p:nvPr>
        </p:nvSpPr>
        <p:spPr>
          <a:xfrm>
            <a:off x="533406" y="6495835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99" name="Google Shape;699;g379a61e77de_0_9"/>
          <p:cNvSpPr txBox="1"/>
          <p:nvPr/>
        </p:nvSpPr>
        <p:spPr>
          <a:xfrm>
            <a:off x="4223123" y="2413337"/>
            <a:ext cx="3745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n-GB" sz="7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Q&amp;A</a:t>
            </a:r>
            <a:endParaRPr b="0" i="0" sz="72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"/>
          <p:cNvSpPr txBox="1"/>
          <p:nvPr>
            <p:ph type="ctrTitle"/>
          </p:nvPr>
        </p:nvSpPr>
        <p:spPr>
          <a:xfrm>
            <a:off x="741390" y="2375407"/>
            <a:ext cx="8612474" cy="13758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</a:pPr>
            <a:r>
              <a:rPr lang="en-GB"/>
              <a:t>Основна правова рамка у сфері запобігання і контролю промислового забруднення в Україні</a:t>
            </a:r>
            <a:endParaRPr/>
          </a:p>
        </p:txBody>
      </p:sp>
      <p:sp>
        <p:nvSpPr>
          <p:cNvPr id="705" name="Google Shape;705;p1"/>
          <p:cNvSpPr txBox="1"/>
          <p:nvPr>
            <p:ph idx="1" type="subTitle"/>
          </p:nvPr>
        </p:nvSpPr>
        <p:spPr>
          <a:xfrm>
            <a:off x="741390" y="3886215"/>
            <a:ext cx="4724970" cy="55734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accent2"/>
                </a:solidFill>
              </a:rPr>
              <a:t>Сергій Вихрист, </a:t>
            </a:r>
            <a:r>
              <a:rPr lang="en-GB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експерт GIZ</a:t>
            </a:r>
            <a:endParaRPr/>
          </a:p>
        </p:txBody>
      </p:sp>
      <p:pic>
        <p:nvPicPr>
          <p:cNvPr id="706" name="Google Shape;70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4123" y="5578506"/>
            <a:ext cx="1612180" cy="45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" title="BMUKN+IKI+GIZ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400" y="5278825"/>
            <a:ext cx="6379023" cy="157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48"/>
          <p:cNvSpPr txBox="1"/>
          <p:nvPr>
            <p:ph type="title"/>
          </p:nvPr>
        </p:nvSpPr>
        <p:spPr>
          <a:xfrm>
            <a:off x="533404" y="365126"/>
            <a:ext cx="8686009" cy="59640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accent2"/>
                </a:solidFill>
              </a:rPr>
              <a:t>КОНСТИТУЦІЯ ТА МІЖНАРОДНІ ДОГОВОРИ </a:t>
            </a:r>
            <a:r>
              <a:rPr lang="en-GB"/>
              <a:t>УКРАЇНИ</a:t>
            </a:r>
            <a:endParaRPr/>
          </a:p>
        </p:txBody>
      </p:sp>
      <p:sp>
        <p:nvSpPr>
          <p:cNvPr id="713" name="Google Shape;713;p48"/>
          <p:cNvSpPr txBox="1"/>
          <p:nvPr>
            <p:ph idx="1" type="body"/>
          </p:nvPr>
        </p:nvSpPr>
        <p:spPr>
          <a:xfrm>
            <a:off x="1181025" y="2177700"/>
            <a:ext cx="4462800" cy="25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-GB" sz="1600">
                <a:latin typeface="Arial"/>
                <a:ea typeface="Arial"/>
                <a:cs typeface="Arial"/>
                <a:sym typeface="Arial"/>
              </a:rPr>
              <a:t>Конституція України;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-GB" sz="1600"/>
              <a:t>Конвенція про транскордонне забруднення повітря на великі відстані;</a:t>
            </a:r>
            <a:endParaRPr sz="1600"/>
          </a:p>
          <a:p>
            <a:pPr indent="-342900" lvl="0" marL="34290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-GB" sz="1600"/>
              <a:t>Конвенція про доступ до інформації, участь громадськості в процесі ухвалення рішень та доступ до правосуддя з питань, що стосуються довкілля;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00"/>
              <a:buFont typeface="Arial"/>
              <a:buAutoNum type="arabicPeriod"/>
            </a:pPr>
            <a:r>
              <a:rPr lang="en-GB" sz="1600"/>
              <a:t>Протокол про реєстри викидів та перенесення забруднювачів;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48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715" name="Google Shape;715;p48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716" name="Google Shape;716;p48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17" name="Google Shape;717;p48"/>
          <p:cNvSpPr txBox="1"/>
          <p:nvPr/>
        </p:nvSpPr>
        <p:spPr>
          <a:xfrm>
            <a:off x="6548175" y="2608073"/>
            <a:ext cx="4462800" cy="28497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AutoNum type="arabicPeriod" startAt="5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Конвенція про транскордонний вплив промислових аварій;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AutoNum type="arabicPeriod" startAt="5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Стокгольмська конвенція про стійкі органічні забруднювачі;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AutoNum type="arabicPeriod" startAt="5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Мінаматська конвенція про ртуть;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AutoNum type="arabicPeriod" startAt="5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Угода про асоціацію між Україною, з однієї сторони, та Європейським Союзом, Європейським співтовариством з атомної енергії і їхніми державами-членами, з іншої сторони.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"/>
          <p:cNvSpPr/>
          <p:nvPr/>
        </p:nvSpPr>
        <p:spPr>
          <a:xfrm>
            <a:off x="6375140" y="1756323"/>
            <a:ext cx="4528788" cy="21043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"/>
          <p:cNvSpPr/>
          <p:nvPr/>
        </p:nvSpPr>
        <p:spPr>
          <a:xfrm>
            <a:off x="6375140" y="4311245"/>
            <a:ext cx="4528788" cy="15436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"/>
          <p:cNvSpPr/>
          <p:nvPr/>
        </p:nvSpPr>
        <p:spPr>
          <a:xfrm>
            <a:off x="1288074" y="4311245"/>
            <a:ext cx="4528788" cy="15436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"/>
          <p:cNvSpPr txBox="1"/>
          <p:nvPr>
            <p:ph type="title"/>
          </p:nvPr>
        </p:nvSpPr>
        <p:spPr>
          <a:xfrm>
            <a:off x="533405" y="365126"/>
            <a:ext cx="7340595" cy="90903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accent2"/>
                </a:solidFill>
              </a:rPr>
              <a:t>АКТИ ПРАВА </a:t>
            </a:r>
            <a:r>
              <a:rPr lang="en-GB"/>
              <a:t>ЄВРОПЕЙСЬКОГО СОЮЗУ</a:t>
            </a:r>
            <a:endParaRPr/>
          </a:p>
        </p:txBody>
      </p:sp>
      <p:sp>
        <p:nvSpPr>
          <p:cNvPr id="726" name="Google Shape;726;p2"/>
          <p:cNvSpPr txBox="1"/>
          <p:nvPr>
            <p:ph idx="1" type="body"/>
          </p:nvPr>
        </p:nvSpPr>
        <p:spPr>
          <a:xfrm>
            <a:off x="6609490" y="1926552"/>
            <a:ext cx="4019496" cy="17404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600">
                <a:solidFill>
                  <a:schemeClr val="lt1"/>
                </a:solidFill>
              </a:rPr>
              <a:t>Регламент (ЄC) №166/2006 Європейського Парламенту і Ради від 18 січня 2006 року </a:t>
            </a:r>
            <a:r>
              <a:rPr b="1" lang="en-GB" sz="1600">
                <a:solidFill>
                  <a:schemeClr val="lt1"/>
                </a:solidFill>
              </a:rPr>
              <a:t>про створення Європейського реєстру викидів та перенесення забруднювачів та внесення змін до Директив Ради 91/689/ЄEC та 96/61/ЄC</a:t>
            </a:r>
            <a:endParaRPr/>
          </a:p>
        </p:txBody>
      </p:sp>
      <p:sp>
        <p:nvSpPr>
          <p:cNvPr id="727" name="Google Shape;727;p2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728" name="Google Shape;728;p2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729" name="Google Shape;729;p2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30" name="Google Shape;730;p2"/>
          <p:cNvSpPr/>
          <p:nvPr/>
        </p:nvSpPr>
        <p:spPr>
          <a:xfrm>
            <a:off x="1288074" y="1756323"/>
            <a:ext cx="4528788" cy="21043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"/>
          <p:cNvSpPr txBox="1"/>
          <p:nvPr/>
        </p:nvSpPr>
        <p:spPr>
          <a:xfrm>
            <a:off x="1542720" y="2206911"/>
            <a:ext cx="4019496" cy="13672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Директива Європейського Парламенту і Ради 2010/75/ЄС від 24 листопада 2010 року </a:t>
            </a:r>
            <a:r>
              <a:rPr b="1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 промислові викиди (інтегрований підхід до запобігання забрудненню та його контролю)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"/>
          <p:cNvSpPr txBox="1"/>
          <p:nvPr/>
        </p:nvSpPr>
        <p:spPr>
          <a:xfrm>
            <a:off x="1542720" y="4563657"/>
            <a:ext cx="4019496" cy="12291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Директива Європейського Парламенту і Ради 2011/92/ЄС від 13 грудня 2011 року про оцінювання впливу деяких публічних і приватних проектів на довкілля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"/>
          <p:cNvSpPr txBox="1"/>
          <p:nvPr/>
        </p:nvSpPr>
        <p:spPr>
          <a:xfrm>
            <a:off x="6629786" y="4579431"/>
            <a:ext cx="4019496" cy="11535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1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BREFs та висновки НДТМ ЄС </a:t>
            </a:r>
            <a:endParaRPr b="1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6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https://bureau-industrial-transformation.jrc.ec.europa.eu/index.php/reference</a:t>
            </a: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49"/>
          <p:cNvSpPr txBox="1"/>
          <p:nvPr>
            <p:ph type="title"/>
          </p:nvPr>
        </p:nvSpPr>
        <p:spPr>
          <a:xfrm>
            <a:off x="533405" y="865139"/>
            <a:ext cx="7340595" cy="54381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ЗАКОН УКРАЇНИ </a:t>
            </a:r>
            <a:endParaRPr/>
          </a:p>
        </p:txBody>
      </p:sp>
      <p:sp>
        <p:nvSpPr>
          <p:cNvPr id="739" name="Google Shape;739;p49"/>
          <p:cNvSpPr txBox="1"/>
          <p:nvPr>
            <p:ph idx="1" type="body"/>
          </p:nvPr>
        </p:nvSpPr>
        <p:spPr>
          <a:xfrm>
            <a:off x="1636947" y="1363432"/>
            <a:ext cx="8591135" cy="846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-GB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«ПРО ІНТЕГРОВАНЕ ЗАПОБІГАННЯ ТА КОНТРОЛЬ ПРОМИСЛОВОГО ЗАБРУДНЕННЯ»</a:t>
            </a:r>
            <a:endParaRPr/>
          </a:p>
        </p:txBody>
      </p:sp>
      <p:sp>
        <p:nvSpPr>
          <p:cNvPr id="740" name="Google Shape;740;p49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741" name="Google Shape;741;p49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742" name="Google Shape;742;p49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43" name="Google Shape;74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5" y="1363432"/>
            <a:ext cx="795163" cy="795163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49"/>
          <p:cNvSpPr/>
          <p:nvPr/>
        </p:nvSpPr>
        <p:spPr>
          <a:xfrm>
            <a:off x="2299893" y="2632834"/>
            <a:ext cx="3884091" cy="36958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Дата прийняття: </a:t>
            </a: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 липня 2024 року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49"/>
          <p:cNvSpPr/>
          <p:nvPr/>
        </p:nvSpPr>
        <p:spPr>
          <a:xfrm>
            <a:off x="2299893" y="3219175"/>
            <a:ext cx="1517963" cy="362808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№ </a:t>
            </a: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3855-IX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49"/>
          <p:cNvSpPr/>
          <p:nvPr/>
        </p:nvSpPr>
        <p:spPr>
          <a:xfrm>
            <a:off x="2299892" y="3803028"/>
            <a:ext cx="4741931" cy="362808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Дата набрання чинності: </a:t>
            </a: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08 серпня 2025 року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49"/>
          <p:cNvSpPr/>
          <p:nvPr/>
        </p:nvSpPr>
        <p:spPr>
          <a:xfrm>
            <a:off x="2299891" y="4382597"/>
            <a:ext cx="6485640" cy="369581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Публікація: </a:t>
            </a: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Відомості Верховної Ради (ВВР), 2024, № 47, ст. 269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49"/>
          <p:cNvSpPr/>
          <p:nvPr/>
        </p:nvSpPr>
        <p:spPr>
          <a:xfrm>
            <a:off x="2299891" y="4968939"/>
            <a:ext cx="8877345" cy="36958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Офіційний вебпортал парламенту України: </a:t>
            </a:r>
            <a:r>
              <a:rPr b="0" i="0" lang="en-GB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https://zakon.rada.gov.ua/laws/show/3855-20#Text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9" name="Google Shape;749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1571" y="4858416"/>
            <a:ext cx="590626" cy="59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36947" y="2632834"/>
            <a:ext cx="369580" cy="36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43719" y="3219175"/>
            <a:ext cx="362807" cy="362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36946" y="3804736"/>
            <a:ext cx="369580" cy="36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4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40332" y="4382597"/>
            <a:ext cx="369580" cy="369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780d40b02b_0_1"/>
          <p:cNvSpPr/>
          <p:nvPr/>
        </p:nvSpPr>
        <p:spPr>
          <a:xfrm>
            <a:off x="-4" y="1341883"/>
            <a:ext cx="12192000" cy="218479"/>
          </a:xfrm>
          <a:prstGeom prst="rect">
            <a:avLst/>
          </a:prstGeom>
          <a:gradFill>
            <a:gsLst>
              <a:gs pos="0">
                <a:srgbClr val="F0F5FA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g3780d40b02b_0_1"/>
          <p:cNvSpPr/>
          <p:nvPr/>
        </p:nvSpPr>
        <p:spPr>
          <a:xfrm flipH="1">
            <a:off x="0" y="1560978"/>
            <a:ext cx="12192000" cy="226757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g3780d40b02b_0_1"/>
          <p:cNvSpPr txBox="1"/>
          <p:nvPr>
            <p:ph type="title"/>
          </p:nvPr>
        </p:nvSpPr>
        <p:spPr>
          <a:xfrm>
            <a:off x="283981" y="269765"/>
            <a:ext cx="7590124" cy="4381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СТРУКТУРА ЗАКОНУ УКРАЇНИ </a:t>
            </a:r>
            <a:endParaRPr/>
          </a:p>
        </p:txBody>
      </p:sp>
      <p:sp>
        <p:nvSpPr>
          <p:cNvPr id="761" name="Google Shape;761;g3780d40b02b_0_1"/>
          <p:cNvSpPr txBox="1"/>
          <p:nvPr>
            <p:ph idx="1" type="body"/>
          </p:nvPr>
        </p:nvSpPr>
        <p:spPr>
          <a:xfrm>
            <a:off x="895350" y="660761"/>
            <a:ext cx="7058025" cy="69002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-GB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«ПРО ІНТЕГРОВАНЕ ЗАПОБІГАННЯ ТА КОНТРОЛЬ ПРОМИСЛОВОГО ЗАБРУДНЕННЯ»</a:t>
            </a:r>
            <a:endParaRPr/>
          </a:p>
        </p:txBody>
      </p:sp>
      <p:sp>
        <p:nvSpPr>
          <p:cNvPr id="762" name="Google Shape;762;g3780d40b02b_0_1"/>
          <p:cNvSpPr txBox="1"/>
          <p:nvPr>
            <p:ph idx="10" type="dt"/>
          </p:nvPr>
        </p:nvSpPr>
        <p:spPr>
          <a:xfrm>
            <a:off x="1161571" y="6495835"/>
            <a:ext cx="72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763" name="Google Shape;763;g3780d40b02b_0_1"/>
          <p:cNvSpPr txBox="1"/>
          <p:nvPr>
            <p:ph idx="11" type="ftr"/>
          </p:nvPr>
        </p:nvSpPr>
        <p:spPr>
          <a:xfrm>
            <a:off x="2122712" y="6495835"/>
            <a:ext cx="684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764" name="Google Shape;764;g3780d40b02b_0_1"/>
          <p:cNvSpPr txBox="1"/>
          <p:nvPr>
            <p:ph idx="12" type="sldNum"/>
          </p:nvPr>
        </p:nvSpPr>
        <p:spPr>
          <a:xfrm>
            <a:off x="533406" y="6495835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65" name="Google Shape;765;g3780d40b02b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981" y="756347"/>
            <a:ext cx="498847" cy="498847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g3780d40b02b_0_1"/>
          <p:cNvSpPr txBox="1"/>
          <p:nvPr/>
        </p:nvSpPr>
        <p:spPr>
          <a:xfrm>
            <a:off x="288704" y="1306056"/>
            <a:ext cx="2952750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1. 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Визначення термінів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g3780d40b02b_0_1"/>
          <p:cNvSpPr txBox="1"/>
          <p:nvPr/>
        </p:nvSpPr>
        <p:spPr>
          <a:xfrm>
            <a:off x="6181720" y="1295608"/>
            <a:ext cx="4810127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16. 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Основні обов’язки оператора установки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g3780d40b02b_0_1"/>
          <p:cNvSpPr txBox="1"/>
          <p:nvPr/>
        </p:nvSpPr>
        <p:spPr>
          <a:xfrm>
            <a:off x="288704" y="1525876"/>
            <a:ext cx="2952750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2. 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Сфера дії Закону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g3780d40b02b_0_1"/>
          <p:cNvSpPr txBox="1"/>
          <p:nvPr/>
        </p:nvSpPr>
        <p:spPr>
          <a:xfrm>
            <a:off x="6181720" y="1521661"/>
            <a:ext cx="4810127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17. 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Дотримання умов ІДД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g3780d40b02b_0_1"/>
          <p:cNvSpPr/>
          <p:nvPr/>
        </p:nvSpPr>
        <p:spPr>
          <a:xfrm>
            <a:off x="0" y="1789548"/>
            <a:ext cx="12192000" cy="422576"/>
          </a:xfrm>
          <a:prstGeom prst="rect">
            <a:avLst/>
          </a:prstGeom>
          <a:gradFill>
            <a:gsLst>
              <a:gs pos="0">
                <a:srgbClr val="F0F5FA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g3780d40b02b_0_1"/>
          <p:cNvSpPr/>
          <p:nvPr/>
        </p:nvSpPr>
        <p:spPr>
          <a:xfrm flipH="1">
            <a:off x="-4" y="2201303"/>
            <a:ext cx="12191996" cy="410358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g3780d40b02b_0_1"/>
          <p:cNvSpPr txBox="1"/>
          <p:nvPr/>
        </p:nvSpPr>
        <p:spPr>
          <a:xfrm>
            <a:off x="280102" y="1862766"/>
            <a:ext cx="4421359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3. 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Інтегрований довкіллєвий дозвіл (ІДД)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g3780d40b02b_0_1"/>
          <p:cNvSpPr txBox="1"/>
          <p:nvPr/>
        </p:nvSpPr>
        <p:spPr>
          <a:xfrm>
            <a:off x="6181716" y="1740014"/>
            <a:ext cx="5886449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18. 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Аварії та порушення робочого стану установки, що можуть призвести до виникнення аварій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g3780d40b02b_0_1"/>
          <p:cNvSpPr txBox="1"/>
          <p:nvPr/>
        </p:nvSpPr>
        <p:spPr>
          <a:xfrm>
            <a:off x="288704" y="2256584"/>
            <a:ext cx="5392915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4. 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Заява про отримання ІДД (внесення змін до нього)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g3780d40b02b_0_1"/>
          <p:cNvSpPr txBox="1"/>
          <p:nvPr/>
        </p:nvSpPr>
        <p:spPr>
          <a:xfrm>
            <a:off x="6181718" y="2156557"/>
            <a:ext cx="5886447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19. 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Вимоги до моніторингу викидів, моніторингу забруднення земель та підземних вод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g3780d40b02b_0_1"/>
          <p:cNvSpPr/>
          <p:nvPr/>
        </p:nvSpPr>
        <p:spPr>
          <a:xfrm>
            <a:off x="4" y="2611705"/>
            <a:ext cx="12191996" cy="404304"/>
          </a:xfrm>
          <a:prstGeom prst="rect">
            <a:avLst/>
          </a:prstGeom>
          <a:gradFill>
            <a:gsLst>
              <a:gs pos="0">
                <a:srgbClr val="F0F5FA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g3780d40b02b_0_1"/>
          <p:cNvSpPr txBox="1"/>
          <p:nvPr/>
        </p:nvSpPr>
        <p:spPr>
          <a:xfrm>
            <a:off x="280102" y="2562576"/>
            <a:ext cx="5692063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5. 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Попередній розгляд заяви про отримання ІДД (внесення змін до нього)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g3780d40b02b_0_1"/>
          <p:cNvSpPr txBox="1"/>
          <p:nvPr/>
        </p:nvSpPr>
        <p:spPr>
          <a:xfrm>
            <a:off x="6181726" y="2558759"/>
            <a:ext cx="5886447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20. 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Державний нагляд (контроль) за дотриманням умов ІДД операторами установок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g3780d40b02b_0_1"/>
          <p:cNvSpPr/>
          <p:nvPr/>
        </p:nvSpPr>
        <p:spPr>
          <a:xfrm flipH="1">
            <a:off x="4" y="3013718"/>
            <a:ext cx="12191996" cy="404132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g3780d40b02b_0_1"/>
          <p:cNvSpPr txBox="1"/>
          <p:nvPr/>
        </p:nvSpPr>
        <p:spPr>
          <a:xfrm>
            <a:off x="280103" y="2962011"/>
            <a:ext cx="5516735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6. 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Громадське обговорення у процесі видачі ІДД (внесення змін до нього)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g3780d40b02b_0_1"/>
          <p:cNvSpPr txBox="1"/>
          <p:nvPr/>
        </p:nvSpPr>
        <p:spPr>
          <a:xfrm>
            <a:off x="6181726" y="2964872"/>
            <a:ext cx="5886447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21. 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Внесення змін до ІДД у разі змін у характері чи функціонуванні установки або в разі її розширення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g3780d40b02b_0_1"/>
          <p:cNvSpPr/>
          <p:nvPr/>
        </p:nvSpPr>
        <p:spPr>
          <a:xfrm>
            <a:off x="4" y="3417546"/>
            <a:ext cx="12191996" cy="618443"/>
          </a:xfrm>
          <a:prstGeom prst="rect">
            <a:avLst/>
          </a:prstGeom>
          <a:gradFill>
            <a:gsLst>
              <a:gs pos="0">
                <a:srgbClr val="F0F5FA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g3780d40b02b_0_1"/>
          <p:cNvSpPr txBox="1"/>
          <p:nvPr/>
        </p:nvSpPr>
        <p:spPr>
          <a:xfrm>
            <a:off x="280103" y="3362644"/>
            <a:ext cx="5692062" cy="692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7. 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Розгляд заяви про отримання ІДД (внесення змін до нього) компетентними органами, іншими органами виконавчої влади, органами місцевого самоврядування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g3780d40b02b_0_1"/>
          <p:cNvSpPr txBox="1"/>
          <p:nvPr/>
        </p:nvSpPr>
        <p:spPr>
          <a:xfrm>
            <a:off x="6191250" y="3566464"/>
            <a:ext cx="5886447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22. 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Внесення змін до ІДД за спрощеною процедурою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g3780d40b02b_0_1"/>
          <p:cNvSpPr/>
          <p:nvPr/>
        </p:nvSpPr>
        <p:spPr>
          <a:xfrm flipH="1">
            <a:off x="4" y="4033741"/>
            <a:ext cx="12191996" cy="288060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g3780d40b02b_0_1"/>
          <p:cNvSpPr txBox="1"/>
          <p:nvPr/>
        </p:nvSpPr>
        <p:spPr>
          <a:xfrm>
            <a:off x="288704" y="4047905"/>
            <a:ext cx="5392915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8. 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Транскордонні консультації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g3780d40b02b_0_1"/>
          <p:cNvSpPr txBox="1"/>
          <p:nvPr/>
        </p:nvSpPr>
        <p:spPr>
          <a:xfrm>
            <a:off x="6181726" y="4008045"/>
            <a:ext cx="5972159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23. 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Внесення змін до ІДД в разі перегляду та оновлення його умов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g3780d40b02b_0_1"/>
          <p:cNvSpPr/>
          <p:nvPr/>
        </p:nvSpPr>
        <p:spPr>
          <a:xfrm>
            <a:off x="0" y="4321801"/>
            <a:ext cx="12192000" cy="218479"/>
          </a:xfrm>
          <a:prstGeom prst="rect">
            <a:avLst/>
          </a:prstGeom>
          <a:gradFill>
            <a:gsLst>
              <a:gs pos="0">
                <a:srgbClr val="F0F5FA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g3780d40b02b_0_1"/>
          <p:cNvSpPr txBox="1"/>
          <p:nvPr/>
        </p:nvSpPr>
        <p:spPr>
          <a:xfrm>
            <a:off x="288708" y="4285974"/>
            <a:ext cx="2952750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9. 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Видача ІДД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g3780d40b02b_0_1"/>
          <p:cNvSpPr txBox="1"/>
          <p:nvPr/>
        </p:nvSpPr>
        <p:spPr>
          <a:xfrm>
            <a:off x="6181724" y="4275526"/>
            <a:ext cx="4810127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24. 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Відкликання ІДД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g3780d40b02b_0_1"/>
          <p:cNvSpPr/>
          <p:nvPr/>
        </p:nvSpPr>
        <p:spPr>
          <a:xfrm flipH="1">
            <a:off x="2" y="4538020"/>
            <a:ext cx="12191996" cy="410358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g3780d40b02b_0_1"/>
          <p:cNvSpPr txBox="1"/>
          <p:nvPr/>
        </p:nvSpPr>
        <p:spPr>
          <a:xfrm>
            <a:off x="288710" y="4593301"/>
            <a:ext cx="5392915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10. 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Вимоги до змісту та умови ІДД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g3780d40b02b_0_1"/>
          <p:cNvSpPr txBox="1"/>
          <p:nvPr/>
        </p:nvSpPr>
        <p:spPr>
          <a:xfrm>
            <a:off x="6181724" y="4493274"/>
            <a:ext cx="5886447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25. 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Припинення експлуатації установки та/або використання промислового майданчика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g3780d40b02b_0_1"/>
          <p:cNvSpPr/>
          <p:nvPr/>
        </p:nvSpPr>
        <p:spPr>
          <a:xfrm>
            <a:off x="0" y="4948378"/>
            <a:ext cx="12192000" cy="218479"/>
          </a:xfrm>
          <a:prstGeom prst="rect">
            <a:avLst/>
          </a:prstGeom>
          <a:gradFill>
            <a:gsLst>
              <a:gs pos="0">
                <a:srgbClr val="F0F5FA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g3780d40b02b_0_1"/>
          <p:cNvSpPr txBox="1"/>
          <p:nvPr/>
        </p:nvSpPr>
        <p:spPr>
          <a:xfrm>
            <a:off x="288707" y="4903026"/>
            <a:ext cx="3892767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11. 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Гранично допустимі викиди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g3780d40b02b_0_1"/>
          <p:cNvSpPr txBox="1"/>
          <p:nvPr/>
        </p:nvSpPr>
        <p:spPr>
          <a:xfrm>
            <a:off x="6181724" y="4902103"/>
            <a:ext cx="5895971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26. 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Єдиний державний реєстр інтегрованих довкіллєвих дозволів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g3780d40b02b_0_1"/>
          <p:cNvSpPr/>
          <p:nvPr/>
        </p:nvSpPr>
        <p:spPr>
          <a:xfrm flipH="1">
            <a:off x="2" y="5165916"/>
            <a:ext cx="12191996" cy="410358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g3780d40b02b_0_1"/>
          <p:cNvSpPr txBox="1"/>
          <p:nvPr/>
        </p:nvSpPr>
        <p:spPr>
          <a:xfrm>
            <a:off x="288710" y="5221197"/>
            <a:ext cx="5392915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12. 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Критерії для визначення НДТМ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g3780d40b02b_0_1"/>
          <p:cNvSpPr txBox="1"/>
          <p:nvPr/>
        </p:nvSpPr>
        <p:spPr>
          <a:xfrm>
            <a:off x="6181724" y="5121170"/>
            <a:ext cx="5886447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27. 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Визнання ІДД недійсним, адміністративне оскарження або оскарження в судовому порядку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g3780d40b02b_0_1"/>
          <p:cNvSpPr/>
          <p:nvPr/>
        </p:nvSpPr>
        <p:spPr>
          <a:xfrm>
            <a:off x="0" y="5572499"/>
            <a:ext cx="12192000" cy="218479"/>
          </a:xfrm>
          <a:prstGeom prst="rect">
            <a:avLst/>
          </a:prstGeom>
          <a:gradFill>
            <a:gsLst>
              <a:gs pos="0">
                <a:srgbClr val="F0F5FA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g3780d40b02b_0_1"/>
          <p:cNvSpPr/>
          <p:nvPr/>
        </p:nvSpPr>
        <p:spPr>
          <a:xfrm flipH="1">
            <a:off x="4" y="5782069"/>
            <a:ext cx="12192000" cy="226757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g3780d40b02b_0_1"/>
          <p:cNvSpPr txBox="1"/>
          <p:nvPr/>
        </p:nvSpPr>
        <p:spPr>
          <a:xfrm>
            <a:off x="288708" y="5536672"/>
            <a:ext cx="2952750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13. 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Відступ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g3780d40b02b_0_1"/>
          <p:cNvSpPr txBox="1"/>
          <p:nvPr/>
        </p:nvSpPr>
        <p:spPr>
          <a:xfrm>
            <a:off x="6181724" y="5526224"/>
            <a:ext cx="4810127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28. 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Фінансування заходів з впровадження НДТМ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g3780d40b02b_0_1"/>
          <p:cNvSpPr txBox="1"/>
          <p:nvPr/>
        </p:nvSpPr>
        <p:spPr>
          <a:xfrm>
            <a:off x="288707" y="5746967"/>
            <a:ext cx="5392911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14. 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Відмова у видачі ІДД (внесенні змін до нього)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g3780d40b02b_0_1"/>
          <p:cNvSpPr txBox="1"/>
          <p:nvPr/>
        </p:nvSpPr>
        <p:spPr>
          <a:xfrm>
            <a:off x="6181724" y="5742752"/>
            <a:ext cx="4810127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29. 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Прикінцеві та перехідні положення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g3780d40b02b_0_1"/>
          <p:cNvSpPr/>
          <p:nvPr/>
        </p:nvSpPr>
        <p:spPr>
          <a:xfrm>
            <a:off x="0" y="6008713"/>
            <a:ext cx="12192000" cy="218479"/>
          </a:xfrm>
          <a:prstGeom prst="rect">
            <a:avLst/>
          </a:prstGeom>
          <a:gradFill>
            <a:gsLst>
              <a:gs pos="0">
                <a:srgbClr val="DBEAF9"/>
              </a:gs>
              <a:gs pos="61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g3780d40b02b_0_1"/>
          <p:cNvSpPr txBox="1"/>
          <p:nvPr/>
        </p:nvSpPr>
        <p:spPr>
          <a:xfrm>
            <a:off x="288708" y="5972886"/>
            <a:ext cx="5254842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Стаття 15. </a:t>
            </a:r>
            <a:r>
              <a:rPr b="0" i="0" lang="en-GB" sz="13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Інформування про видачу ІДД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08" name="Google Shape;808;g3780d40b02b_0_1"/>
          <p:cNvCxnSpPr/>
          <p:nvPr/>
        </p:nvCxnSpPr>
        <p:spPr>
          <a:xfrm>
            <a:off x="6076946" y="1322833"/>
            <a:ext cx="0" cy="5297042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0"/>
          <p:cNvSpPr/>
          <p:nvPr/>
        </p:nvSpPr>
        <p:spPr>
          <a:xfrm>
            <a:off x="0" y="1262913"/>
            <a:ext cx="12192000" cy="4976969"/>
          </a:xfrm>
          <a:prstGeom prst="rect">
            <a:avLst/>
          </a:prstGeom>
          <a:gradFill>
            <a:gsLst>
              <a:gs pos="0">
                <a:srgbClr val="E5F0FA"/>
              </a:gs>
              <a:gs pos="26000">
                <a:srgbClr val="E5F0FA"/>
              </a:gs>
              <a:gs pos="100000">
                <a:schemeClr val="lt1"/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50"/>
          <p:cNvSpPr/>
          <p:nvPr/>
        </p:nvSpPr>
        <p:spPr>
          <a:xfrm>
            <a:off x="86770" y="2945404"/>
            <a:ext cx="1611983" cy="16119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50"/>
          <p:cNvSpPr txBox="1"/>
          <p:nvPr>
            <p:ph type="title"/>
          </p:nvPr>
        </p:nvSpPr>
        <p:spPr>
          <a:xfrm>
            <a:off x="533405" y="506530"/>
            <a:ext cx="7340595" cy="75637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ІНШІ ЗАКОНИ </a:t>
            </a:r>
            <a:r>
              <a:rPr b="0" lang="en-GB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(1/2)</a:t>
            </a:r>
            <a:endParaRPr/>
          </a:p>
        </p:txBody>
      </p:sp>
      <p:sp>
        <p:nvSpPr>
          <p:cNvPr id="816" name="Google Shape;816;p50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817" name="Google Shape;817;p50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818" name="Google Shape;818;p50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19" name="Google Shape;819;p50"/>
          <p:cNvSpPr txBox="1"/>
          <p:nvPr/>
        </p:nvSpPr>
        <p:spPr>
          <a:xfrm>
            <a:off x="1785522" y="2612623"/>
            <a:ext cx="7744977" cy="22775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 України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«Про охорону навколишнього природного середовища»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Водний кодекс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України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Кодекс цивільного захисту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України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 України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«Про об’єкти підвищеної небезпеки»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 України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«Про оцінку впливу на довкілля»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 України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«Про охорону атмосферного повітря»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 України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«Про управління відходами»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0" name="Google Shape;82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076" y="3141710"/>
            <a:ext cx="1219370" cy="1219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51"/>
          <p:cNvSpPr/>
          <p:nvPr/>
        </p:nvSpPr>
        <p:spPr>
          <a:xfrm>
            <a:off x="0" y="1262913"/>
            <a:ext cx="12192000" cy="4976969"/>
          </a:xfrm>
          <a:prstGeom prst="rect">
            <a:avLst/>
          </a:prstGeom>
          <a:gradFill>
            <a:gsLst>
              <a:gs pos="0">
                <a:srgbClr val="E5F0FA"/>
              </a:gs>
              <a:gs pos="26000">
                <a:srgbClr val="E5F0FA"/>
              </a:gs>
              <a:gs pos="100000">
                <a:schemeClr val="lt1"/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51"/>
          <p:cNvSpPr/>
          <p:nvPr/>
        </p:nvSpPr>
        <p:spPr>
          <a:xfrm>
            <a:off x="86770" y="2945404"/>
            <a:ext cx="1611983" cy="16119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51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828" name="Google Shape;828;p51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829" name="Google Shape;829;p51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30" name="Google Shape;830;p51"/>
          <p:cNvSpPr txBox="1"/>
          <p:nvPr/>
        </p:nvSpPr>
        <p:spPr>
          <a:xfrm>
            <a:off x="1785523" y="2612623"/>
            <a:ext cx="8791352" cy="22006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 України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«Про дозвільну систему у сфері господарської діяльності»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 України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«Про адміністративну процедуру»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 України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«Про публічні електронні реєстри»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 України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«Про Національний реєстр викидів та перенесення забруднювачів»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 України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«Про основні засади державного нагляду (контролю) у сфері господарської діяльності»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 України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«Про державну допомогу суб’єктам господарювання»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1" name="Google Shape;83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076" y="3141710"/>
            <a:ext cx="1219370" cy="121937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51"/>
          <p:cNvSpPr txBox="1"/>
          <p:nvPr>
            <p:ph type="title"/>
          </p:nvPr>
        </p:nvSpPr>
        <p:spPr>
          <a:xfrm>
            <a:off x="533405" y="506530"/>
            <a:ext cx="7340595" cy="75637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ІНШІ ЗАКОНИ </a:t>
            </a:r>
            <a:r>
              <a:rPr b="0" lang="en-GB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(2/2)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4"/>
          <p:cNvSpPr txBox="1"/>
          <p:nvPr>
            <p:ph type="title"/>
          </p:nvPr>
        </p:nvSpPr>
        <p:spPr>
          <a:xfrm>
            <a:off x="533405" y="365125"/>
            <a:ext cx="7340595" cy="9074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ПІДЗАКОННІ НОРМАТИВНІ АКТИ </a:t>
            </a:r>
            <a:r>
              <a:rPr b="0" lang="en-GB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(1/4)</a:t>
            </a:r>
            <a:endParaRPr/>
          </a:p>
        </p:txBody>
      </p:sp>
      <p:sp>
        <p:nvSpPr>
          <p:cNvPr id="838" name="Google Shape;838;p4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839" name="Google Shape;839;p4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840" name="Google Shape;840;p4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41" name="Google Shape;841;p4"/>
          <p:cNvSpPr/>
          <p:nvPr/>
        </p:nvSpPr>
        <p:spPr>
          <a:xfrm>
            <a:off x="841229" y="2000128"/>
            <a:ext cx="10010570" cy="1111797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4"/>
          <p:cNvSpPr txBox="1"/>
          <p:nvPr/>
        </p:nvSpPr>
        <p:spPr>
          <a:xfrm>
            <a:off x="1352636" y="2179237"/>
            <a:ext cx="9247930" cy="600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Вимоги до форми і змісту заяви про отримання інтегрованого довкіллєвого дозволу (внесення змін до нього), затверджені постановою Кабінету Міністрів України від 2 липня 2025 р. № 780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4"/>
          <p:cNvSpPr/>
          <p:nvPr/>
        </p:nvSpPr>
        <p:spPr>
          <a:xfrm>
            <a:off x="527116" y="1845072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4"/>
          <p:cNvSpPr/>
          <p:nvPr/>
        </p:nvSpPr>
        <p:spPr>
          <a:xfrm>
            <a:off x="767405" y="3435355"/>
            <a:ext cx="10084393" cy="936637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4"/>
          <p:cNvSpPr txBox="1"/>
          <p:nvPr/>
        </p:nvSpPr>
        <p:spPr>
          <a:xfrm>
            <a:off x="1352636" y="3602394"/>
            <a:ext cx="9247930" cy="600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Вимоги до форми і змісту інтегрованого довкіллєвого дозволу, затверджені постановою Кабінету Міністрів України від 15 липня 2025 р. № 884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4"/>
          <p:cNvSpPr/>
          <p:nvPr/>
        </p:nvSpPr>
        <p:spPr>
          <a:xfrm>
            <a:off x="527117" y="3266981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4"/>
          <p:cNvSpPr/>
          <p:nvPr/>
        </p:nvSpPr>
        <p:spPr>
          <a:xfrm>
            <a:off x="767406" y="4692964"/>
            <a:ext cx="10084392" cy="1089235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4"/>
          <p:cNvSpPr txBox="1"/>
          <p:nvPr/>
        </p:nvSpPr>
        <p:spPr>
          <a:xfrm>
            <a:off x="1352636" y="4805796"/>
            <a:ext cx="9247930" cy="8635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Порядок організації та проведення громадських слухань у процесі видачі інтегрованого довкіллєвого дозволу (внесення змін до нього), затверджений постановою Кабінету Міністрів України від 21 лютого 2025 р. № 194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4"/>
          <p:cNvSpPr/>
          <p:nvPr/>
        </p:nvSpPr>
        <p:spPr>
          <a:xfrm>
            <a:off x="527117" y="4524590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0" name="Google Shape;85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098" y="1898054"/>
            <a:ext cx="405442" cy="40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098" y="3319963"/>
            <a:ext cx="405442" cy="40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684" y="4571763"/>
            <a:ext cx="405442" cy="405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9"/>
          <p:cNvSpPr/>
          <p:nvPr/>
        </p:nvSpPr>
        <p:spPr>
          <a:xfrm>
            <a:off x="-619534" y="3448053"/>
            <a:ext cx="3032796" cy="382861"/>
          </a:xfrm>
          <a:prstGeom prst="roundRect">
            <a:avLst>
              <a:gd fmla="val 50000" name="adj"/>
            </a:avLst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9"/>
          <p:cNvSpPr txBox="1"/>
          <p:nvPr>
            <p:ph type="title"/>
          </p:nvPr>
        </p:nvSpPr>
        <p:spPr>
          <a:xfrm>
            <a:off x="533405" y="365125"/>
            <a:ext cx="7340595" cy="86978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IED: </a:t>
            </a:r>
            <a:r>
              <a:rPr b="1" lang="en-GB" sz="2400">
                <a:latin typeface="Montserrat ExtraBold"/>
                <a:ea typeface="Montserrat ExtraBold"/>
                <a:cs typeface="Montserrat ExtraBold"/>
                <a:sym typeface="Montserrat ExtraBold"/>
              </a:rPr>
              <a:t>Industrial Emissions Directive</a:t>
            </a:r>
            <a:endParaRPr/>
          </a:p>
        </p:txBody>
      </p:sp>
      <p:sp>
        <p:nvSpPr>
          <p:cNvPr id="331" name="Google Shape;331;p9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2" name="Google Shape;332;p9"/>
          <p:cNvSpPr/>
          <p:nvPr/>
        </p:nvSpPr>
        <p:spPr>
          <a:xfrm>
            <a:off x="407988" y="1335270"/>
            <a:ext cx="11419836" cy="1091120"/>
          </a:xfrm>
          <a:prstGeom prst="roundRect">
            <a:avLst>
              <a:gd fmla="val 8860" name="adj"/>
            </a:avLst>
          </a:prstGeom>
          <a:solidFill>
            <a:schemeClr val="lt1"/>
          </a:solidFill>
          <a:ln>
            <a:noFill/>
          </a:ln>
          <a:effectLst>
            <a:outerShdw blurRad="328962" sx="98628" rotWithShape="0" algn="ctr" dir="5400000" dist="50800" sy="98628">
              <a:schemeClr val="accent5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9"/>
          <p:cNvSpPr txBox="1"/>
          <p:nvPr/>
        </p:nvSpPr>
        <p:spPr>
          <a:xfrm>
            <a:off x="492367" y="3475542"/>
            <a:ext cx="10884192" cy="1091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AF5E"/>
              </a:buClr>
              <a:buSzPts val="2000"/>
              <a:buFont typeface="Courier New"/>
              <a:buNone/>
            </a:pPr>
            <a:r>
              <a:rPr b="1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Ціль: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EAF5E"/>
              </a:buClr>
              <a:buSzPts val="2000"/>
              <a:buFont typeface="Courier New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Директива про промислові викиди спрямована на </a:t>
            </a:r>
            <a:r>
              <a:rPr b="1" i="0" lang="en-GB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ДОСЯГНЕННЯ ВИСОКОГО РІВНЯ ЗАХИСТУ ЗДОРОВ'Я ЛЮДЕЙ І </a:t>
            </a:r>
            <a:r>
              <a:rPr b="1" i="0" lang="en-GB" sz="150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НАВКОЛИШНЬОГО</a:t>
            </a:r>
            <a:r>
              <a:rPr b="1" i="0" lang="en-GB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СЕРЕДОВИЩА В ЦІЛОМУ </a:t>
            </a: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шляхом скорочення шкідливих промислових викидів в ЄС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9"/>
          <p:cNvSpPr txBox="1"/>
          <p:nvPr/>
        </p:nvSpPr>
        <p:spPr>
          <a:xfrm>
            <a:off x="407988" y="2695647"/>
            <a:ext cx="1096857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ОСНОВНИЙ ІНСТРУМЕНТ ЄС, ЩО РЕГУЛЮЄ ВИКИДИ ЗАБРУДНЮЮЧИХ РЕЧОВИН ВІД ПРОМИСЛОВИХ УСТАНОВОК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9"/>
          <p:cNvSpPr txBox="1"/>
          <p:nvPr/>
        </p:nvSpPr>
        <p:spPr>
          <a:xfrm>
            <a:off x="815441" y="4842802"/>
            <a:ext cx="10336468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Понад 50 000 установок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що здійснюють промислову діяльність, перераховану в Додатку I до Директиви, повинні працювати відповідно до інтегрованого дозволу (виданого органами влади в державах-членах). Цей дозвіл повинен містити умови, встановлені відповідно до принципів і положень Директиви.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9"/>
          <p:cNvSpPr txBox="1"/>
          <p:nvPr/>
        </p:nvSpPr>
        <p:spPr>
          <a:xfrm>
            <a:off x="1155335" y="1449943"/>
            <a:ext cx="10544298" cy="86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Директива про промислові викиди 2010/75/ЄС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(інтегроване запобігання та контроль забруднення),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прийнята 24/11/2010 року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9"/>
          <p:cNvSpPr/>
          <p:nvPr/>
        </p:nvSpPr>
        <p:spPr>
          <a:xfrm>
            <a:off x="492367" y="4809704"/>
            <a:ext cx="10884192" cy="1214024"/>
          </a:xfrm>
          <a:prstGeom prst="roundRect">
            <a:avLst>
              <a:gd fmla="val 50000" name="adj"/>
            </a:avLst>
          </a:prstGeom>
          <a:noFill/>
          <a:ln cap="flat" cmpd="sng" w="25400">
            <a:solidFill>
              <a:srgbClr val="006CD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367" y="1591575"/>
            <a:ext cx="578510" cy="57851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9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340" name="Google Shape;340;p9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3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858" name="Google Shape;858;p3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859" name="Google Shape;859;p3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60" name="Google Shape;860;p3"/>
          <p:cNvSpPr txBox="1"/>
          <p:nvPr>
            <p:ph type="title"/>
          </p:nvPr>
        </p:nvSpPr>
        <p:spPr>
          <a:xfrm>
            <a:off x="533405" y="365125"/>
            <a:ext cx="7340595" cy="9074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ПІДЗАКОННІ НОРМАТИВНІ АКТИ </a:t>
            </a:r>
            <a:r>
              <a:rPr b="0" lang="en-GB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(2/4)</a:t>
            </a:r>
            <a:endParaRPr/>
          </a:p>
        </p:txBody>
      </p:sp>
      <p:sp>
        <p:nvSpPr>
          <p:cNvPr id="861" name="Google Shape;861;p3"/>
          <p:cNvSpPr/>
          <p:nvPr/>
        </p:nvSpPr>
        <p:spPr>
          <a:xfrm>
            <a:off x="841229" y="2000128"/>
            <a:ext cx="10010570" cy="11117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3"/>
          <p:cNvSpPr txBox="1"/>
          <p:nvPr/>
        </p:nvSpPr>
        <p:spPr>
          <a:xfrm>
            <a:off x="1352636" y="2124241"/>
            <a:ext cx="9335029" cy="8635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Форма та вимоги до змісту висновків щодо видачі інтегрованого довкіллєвого дозволу (внесення змін до нього), затверджені постановою Кабінету Міністрів України від 7 січня 2025 р. № 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3"/>
          <p:cNvSpPr/>
          <p:nvPr/>
        </p:nvSpPr>
        <p:spPr>
          <a:xfrm>
            <a:off x="527116" y="1845072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3"/>
          <p:cNvSpPr/>
          <p:nvPr/>
        </p:nvSpPr>
        <p:spPr>
          <a:xfrm>
            <a:off x="767405" y="3435355"/>
            <a:ext cx="10084393" cy="9366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3"/>
          <p:cNvSpPr txBox="1"/>
          <p:nvPr/>
        </p:nvSpPr>
        <p:spPr>
          <a:xfrm>
            <a:off x="1352636" y="3602394"/>
            <a:ext cx="9247930" cy="600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Порядок проведення узгоджувальної наради щодо видачі інтегрованого довкіллєвого дозволу, затверджений постановою Кабінету Міністрів України від 28 січня 2025 р. № 89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3"/>
          <p:cNvSpPr/>
          <p:nvPr/>
        </p:nvSpPr>
        <p:spPr>
          <a:xfrm>
            <a:off x="527117" y="3266981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3"/>
          <p:cNvSpPr/>
          <p:nvPr/>
        </p:nvSpPr>
        <p:spPr>
          <a:xfrm>
            <a:off x="767406" y="4692964"/>
            <a:ext cx="10084392" cy="10892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3"/>
          <p:cNvSpPr txBox="1"/>
          <p:nvPr/>
        </p:nvSpPr>
        <p:spPr>
          <a:xfrm>
            <a:off x="1352636" y="4937530"/>
            <a:ext cx="9247930" cy="600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Порядок проведення транскордонних консультацій, затверджений постановою Кабінету Міністрів України від 25 червня 2025 р. № 752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3"/>
          <p:cNvSpPr/>
          <p:nvPr/>
        </p:nvSpPr>
        <p:spPr>
          <a:xfrm>
            <a:off x="527117" y="4524590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0" name="Google Shape;87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098" y="1898054"/>
            <a:ext cx="405442" cy="40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098" y="3319963"/>
            <a:ext cx="405442" cy="40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684" y="4571763"/>
            <a:ext cx="405442" cy="405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52"/>
          <p:cNvSpPr/>
          <p:nvPr/>
        </p:nvSpPr>
        <p:spPr>
          <a:xfrm>
            <a:off x="0" y="1262913"/>
            <a:ext cx="12192000" cy="4976969"/>
          </a:xfrm>
          <a:prstGeom prst="rect">
            <a:avLst/>
          </a:prstGeom>
          <a:gradFill>
            <a:gsLst>
              <a:gs pos="0">
                <a:srgbClr val="E5F0FA">
                  <a:alpha val="72549"/>
                </a:srgbClr>
              </a:gs>
              <a:gs pos="100000">
                <a:schemeClr val="lt1"/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52"/>
          <p:cNvSpPr txBox="1"/>
          <p:nvPr>
            <p:ph type="title"/>
          </p:nvPr>
        </p:nvSpPr>
        <p:spPr>
          <a:xfrm>
            <a:off x="533405" y="365125"/>
            <a:ext cx="7340595" cy="9074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ПІДЗАКОННІ НОРМАТИВНІ АКТИ </a:t>
            </a:r>
            <a:r>
              <a:rPr b="0" lang="en-GB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(3/4)</a:t>
            </a:r>
            <a:endParaRPr/>
          </a:p>
        </p:txBody>
      </p:sp>
      <p:sp>
        <p:nvSpPr>
          <p:cNvPr id="879" name="Google Shape;879;p52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880" name="Google Shape;880;p52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881" name="Google Shape;881;p52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82" name="Google Shape;882;p52"/>
          <p:cNvSpPr/>
          <p:nvPr/>
        </p:nvSpPr>
        <p:spPr>
          <a:xfrm>
            <a:off x="3382202" y="2303496"/>
            <a:ext cx="5427596" cy="3145197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52"/>
          <p:cNvSpPr txBox="1"/>
          <p:nvPr/>
        </p:nvSpPr>
        <p:spPr>
          <a:xfrm>
            <a:off x="3753439" y="2530298"/>
            <a:ext cx="4685122" cy="27078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Порядок розроблення, затвердження висновків найкращих доступних технологій та методів управління, залучення інших органів виконавчої влади до їх розроблення та інформування про них, а також оприлюднення довідкових референтних документів з найкращих доступних технологій та методів управління (BREFs), затверджений постановою Кабінету Міністрів України від 24 січня 2025 р. № 72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52"/>
          <p:cNvSpPr/>
          <p:nvPr/>
        </p:nvSpPr>
        <p:spPr>
          <a:xfrm>
            <a:off x="3242032" y="2047793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5" name="Google Shape;88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5014" y="2100775"/>
            <a:ext cx="405442" cy="405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53"/>
          <p:cNvSpPr txBox="1"/>
          <p:nvPr>
            <p:ph type="title"/>
          </p:nvPr>
        </p:nvSpPr>
        <p:spPr>
          <a:xfrm>
            <a:off x="533405" y="365125"/>
            <a:ext cx="7340595" cy="9074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ПІДЗАКОННІ НОРМАТИВНІ АКТИ </a:t>
            </a:r>
            <a:r>
              <a:rPr b="0" lang="en-GB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(4/4)</a:t>
            </a:r>
            <a:endParaRPr/>
          </a:p>
        </p:txBody>
      </p:sp>
      <p:sp>
        <p:nvSpPr>
          <p:cNvPr id="891" name="Google Shape;891;p53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892" name="Google Shape;892;p53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893" name="Google Shape;893;p53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94" name="Google Shape;894;p53"/>
          <p:cNvSpPr/>
          <p:nvPr/>
        </p:nvSpPr>
        <p:spPr>
          <a:xfrm>
            <a:off x="841229" y="2000128"/>
            <a:ext cx="10010570" cy="1111797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53"/>
          <p:cNvSpPr txBox="1"/>
          <p:nvPr/>
        </p:nvSpPr>
        <p:spPr>
          <a:xfrm>
            <a:off x="1352636" y="2179237"/>
            <a:ext cx="9247930" cy="600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Правила технічної експлуатації установок із спалювання відходів та установок із сумісного спалювання відходів, затверджені наказом Міндовкілля України від 25 квітня 2025 року № 856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53"/>
          <p:cNvSpPr/>
          <p:nvPr/>
        </p:nvSpPr>
        <p:spPr>
          <a:xfrm>
            <a:off x="527116" y="1845072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53"/>
          <p:cNvSpPr/>
          <p:nvPr/>
        </p:nvSpPr>
        <p:spPr>
          <a:xfrm>
            <a:off x="767405" y="3435355"/>
            <a:ext cx="10084393" cy="936637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53"/>
          <p:cNvSpPr txBox="1"/>
          <p:nvPr/>
        </p:nvSpPr>
        <p:spPr>
          <a:xfrm>
            <a:off x="1352636" y="3602394"/>
            <a:ext cx="92478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Нормативи граничнодопустимих викидів забруднюючих речовин із стаціонарних джерел, затверджені наказом Мінприроди України від 27 червня 2006 року № 309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53"/>
          <p:cNvSpPr/>
          <p:nvPr/>
        </p:nvSpPr>
        <p:spPr>
          <a:xfrm>
            <a:off x="527117" y="3266981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53"/>
          <p:cNvSpPr/>
          <p:nvPr/>
        </p:nvSpPr>
        <p:spPr>
          <a:xfrm>
            <a:off x="767406" y="4692964"/>
            <a:ext cx="10084392" cy="1330764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53"/>
          <p:cNvSpPr txBox="1"/>
          <p:nvPr/>
        </p:nvSpPr>
        <p:spPr>
          <a:xfrm>
            <a:off x="1352636" y="4805796"/>
            <a:ext cx="9247800" cy="11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Технологічні нормативи допустимих викидів забруднюючих речовин із устаткування (установок) для виробництва цементного клінкеру в обертових випалювальних печах, виробнича потужність яких перевищує 500 тонн на день, затверджені наказом Мінприроди України від 20 січня 2009 року № 23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53"/>
          <p:cNvSpPr/>
          <p:nvPr/>
        </p:nvSpPr>
        <p:spPr>
          <a:xfrm>
            <a:off x="527117" y="4524590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3" name="Google Shape;90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098" y="1898054"/>
            <a:ext cx="405442" cy="40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098" y="3319963"/>
            <a:ext cx="405442" cy="40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684" y="4571763"/>
            <a:ext cx="405442" cy="405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54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911" name="Google Shape;911;p54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912" name="Google Shape;912;p54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13" name="Google Shape;913;p54"/>
          <p:cNvSpPr txBox="1"/>
          <p:nvPr/>
        </p:nvSpPr>
        <p:spPr>
          <a:xfrm>
            <a:off x="4223123" y="2413337"/>
            <a:ext cx="374575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n-GB" sz="7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Q&amp;A</a:t>
            </a:r>
            <a:endParaRPr b="0" i="0" sz="72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31"/>
          <p:cNvSpPr txBox="1"/>
          <p:nvPr>
            <p:ph type="ctrTitle"/>
          </p:nvPr>
        </p:nvSpPr>
        <p:spPr>
          <a:xfrm>
            <a:off x="741390" y="2442386"/>
            <a:ext cx="8612474" cy="174206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</a:pPr>
            <a:r>
              <a:rPr lang="en-GB"/>
              <a:t>Попередній розгляд заяви на отримання інтегрованого довкіллєвого дозволу та розгляд заяви компетентними органами</a:t>
            </a:r>
            <a:endParaRPr/>
          </a:p>
        </p:txBody>
      </p:sp>
      <p:sp>
        <p:nvSpPr>
          <p:cNvPr id="919" name="Google Shape;919;p31"/>
          <p:cNvSpPr txBox="1"/>
          <p:nvPr>
            <p:ph idx="1" type="subTitle"/>
          </p:nvPr>
        </p:nvSpPr>
        <p:spPr>
          <a:xfrm>
            <a:off x="741390" y="4367486"/>
            <a:ext cx="4724970" cy="55734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accent2"/>
                </a:solidFill>
              </a:rPr>
              <a:t>Дмитро Скрильніков, </a:t>
            </a:r>
            <a:r>
              <a:rPr lang="en-GB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експерт GIZ</a:t>
            </a:r>
            <a:endParaRPr/>
          </a:p>
        </p:txBody>
      </p:sp>
      <p:pic>
        <p:nvPicPr>
          <p:cNvPr id="920" name="Google Shape;92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4123" y="5578506"/>
            <a:ext cx="1612180" cy="45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31" title="BMUKN+IKI+GIZ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400" y="5278825"/>
            <a:ext cx="6379023" cy="157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32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927" name="Google Shape;927;p32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928" name="Google Shape;928;p32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29" name="Google Shape;929;p32"/>
          <p:cNvSpPr/>
          <p:nvPr/>
        </p:nvSpPr>
        <p:spPr>
          <a:xfrm>
            <a:off x="0" y="0"/>
            <a:ext cx="12192000" cy="13405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0" name="Google Shape;93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1904" y="0"/>
            <a:ext cx="6588192" cy="6489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57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936" name="Google Shape;936;p57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937" name="Google Shape;937;p57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8" name="Google Shape;938;p57"/>
          <p:cNvSpPr txBox="1"/>
          <p:nvPr>
            <p:ph idx="3" type="body"/>
          </p:nvPr>
        </p:nvSpPr>
        <p:spPr>
          <a:xfrm>
            <a:off x="7381185" y="1797613"/>
            <a:ext cx="3599545" cy="3912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b="1" lang="en-GB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ПОДАЧА ЗАЯВИ</a:t>
            </a:r>
            <a:endParaRPr/>
          </a:p>
        </p:txBody>
      </p:sp>
      <p:sp>
        <p:nvSpPr>
          <p:cNvPr id="939" name="Google Shape;939;p57"/>
          <p:cNvSpPr txBox="1"/>
          <p:nvPr/>
        </p:nvSpPr>
        <p:spPr>
          <a:xfrm>
            <a:off x="6426216" y="2428195"/>
            <a:ext cx="4865598" cy="24438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51435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Заява подається в електронній формі засобами Реєстру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New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51435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Вимоги до форми і змісту заяви про отримання інтегрованого довкіллєвого дозволу (внесення змін до нього), затверджені ПКМУ від 2 липня 2025 р. № 780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0" name="Google Shape;94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6340" y="1677972"/>
            <a:ext cx="630581" cy="630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7949" y="1495160"/>
            <a:ext cx="5089220" cy="48750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2" name="Google Shape;942;p57"/>
          <p:cNvCxnSpPr>
            <a:stCxn id="941" idx="0"/>
          </p:cNvCxnSpPr>
          <p:nvPr/>
        </p:nvCxnSpPr>
        <p:spPr>
          <a:xfrm flipH="1" rot="-5400000">
            <a:off x="4624059" y="23660"/>
            <a:ext cx="493800" cy="3436800"/>
          </a:xfrm>
          <a:prstGeom prst="curvedConnector4">
            <a:avLst>
              <a:gd fmla="val -46294" name="adj1"/>
              <a:gd fmla="val 87019" name="adj2"/>
            </a:avLst>
          </a:prstGeom>
          <a:noFill/>
          <a:ln cap="flat" cmpd="sng" w="19050">
            <a:solidFill>
              <a:srgbClr val="FFDD00"/>
            </a:solidFill>
            <a:prstDash val="lgDash"/>
            <a:round/>
            <a:headEnd len="sm" w="sm" type="none"/>
            <a:tailEnd len="med" w="med" type="stealth"/>
          </a:ln>
        </p:spPr>
      </p:cxnSp>
      <p:sp>
        <p:nvSpPr>
          <p:cNvPr id="943" name="Google Shape;943;p57"/>
          <p:cNvSpPr txBox="1"/>
          <p:nvPr>
            <p:ph type="title"/>
          </p:nvPr>
        </p:nvSpPr>
        <p:spPr>
          <a:xfrm>
            <a:off x="533405" y="269832"/>
            <a:ext cx="7479379" cy="89371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 sz="1400"/>
              <a:t>СХЕМА ПРОЦЕДУРИ ВИДАЧІ </a:t>
            </a:r>
            <a:br>
              <a:rPr lang="en-GB" sz="1400"/>
            </a:br>
            <a:r>
              <a:rPr lang="en-GB" sz="1400"/>
              <a:t>ІНТЕГРОВАНОГО ДОВКІЛЛЄВОГО ДОЗВОЛУ (ІДД)</a:t>
            </a:r>
            <a:endParaRPr sz="1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33"/>
          <p:cNvSpPr txBox="1"/>
          <p:nvPr>
            <p:ph type="title"/>
          </p:nvPr>
        </p:nvSpPr>
        <p:spPr>
          <a:xfrm>
            <a:off x="533405" y="365125"/>
            <a:ext cx="7340595" cy="92074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ПОДАННЯ ЗАЯВИ</a:t>
            </a:r>
            <a:endParaRPr/>
          </a:p>
        </p:txBody>
      </p:sp>
      <p:sp>
        <p:nvSpPr>
          <p:cNvPr id="949" name="Google Shape;949;p33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950" name="Google Shape;950;p33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951" name="Google Shape;951;p33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2" name="Google Shape;952;p33"/>
          <p:cNvSpPr txBox="1"/>
          <p:nvPr/>
        </p:nvSpPr>
        <p:spPr>
          <a:xfrm>
            <a:off x="1001406" y="2768063"/>
            <a:ext cx="2696408" cy="13218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urier New"/>
              <a:buNone/>
            </a:pPr>
            <a:r>
              <a:rPr b="0" i="0" lang="en-GB" sz="28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РАЗОМ ІЗ ЗАЯВОЮ ПОДАЄТЬСЯ: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33"/>
          <p:cNvSpPr txBox="1"/>
          <p:nvPr/>
        </p:nvSpPr>
        <p:spPr>
          <a:xfrm>
            <a:off x="4139435" y="1447799"/>
            <a:ext cx="7340595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базовий звіт;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оцінка відступу;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заява про зобов’язання щодо виведення установки з експлуатації із зазначенням обґрунтування та підстав для визначення кінцевого строку експлуатації установки;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результати оцінки впливу на довкілля (подаються у формі відомостей про результати оцінки впливу на довкілля, в яких зазначається номер справи з оцінки впливу на довкілля, які стосуються установки);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перелік місць, в яких можна ознайомитися із заявою про отримання ІДД (внесення змін до нього) під час громадського обговорення, із зазначенням їх адрес, а також перелік територіальних громад із зазначенням адміністративно-територіальних одиниць, які можуть зазнати впливу внаслідок діяльності установки;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документ, що підтверджує внесення плати за видачу ІДД (внесення змін до нього);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відомості, що підтверджують факт та дату опублікування, розміщення або оприлюднення в інший спосіб оголошення про початок громадського обговорення у процесі видачі інтегрованого довкіллєвого дозволу (внесення змін до нього).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4" name="Google Shape;95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1406" y="2868087"/>
            <a:ext cx="714352" cy="714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59"/>
          <p:cNvSpPr txBox="1"/>
          <p:nvPr>
            <p:ph type="title"/>
          </p:nvPr>
        </p:nvSpPr>
        <p:spPr>
          <a:xfrm>
            <a:off x="533405" y="269832"/>
            <a:ext cx="7479379" cy="89371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 sz="1400"/>
              <a:t>СХЕМА ПРОЦЕДУРИ ВИДАЧІ </a:t>
            </a:r>
            <a:br>
              <a:rPr lang="en-GB" sz="1400"/>
            </a:br>
            <a:r>
              <a:rPr lang="en-GB" sz="1400"/>
              <a:t>ІНТЕГРОВАНОГО ДОВКІЛЛЄВОГО ДОЗВОЛУ (ІДД)</a:t>
            </a:r>
            <a:endParaRPr sz="1400"/>
          </a:p>
        </p:txBody>
      </p:sp>
      <p:sp>
        <p:nvSpPr>
          <p:cNvPr id="960" name="Google Shape;960;p59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961" name="Google Shape;961;p59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962" name="Google Shape;962;p59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63" name="Google Shape;963;p59"/>
          <p:cNvSpPr txBox="1"/>
          <p:nvPr>
            <p:ph idx="3" type="body"/>
          </p:nvPr>
        </p:nvSpPr>
        <p:spPr>
          <a:xfrm>
            <a:off x="7381185" y="1797613"/>
            <a:ext cx="3599545" cy="3912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b="1" lang="en-GB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ПОПЕРЕДНІЙ РОЗГЛЯД ЗАЯВИ</a:t>
            </a:r>
            <a:endParaRPr/>
          </a:p>
        </p:txBody>
      </p:sp>
      <p:sp>
        <p:nvSpPr>
          <p:cNvPr id="964" name="Google Shape;964;p59"/>
          <p:cNvSpPr txBox="1"/>
          <p:nvPr/>
        </p:nvSpPr>
        <p:spPr>
          <a:xfrm>
            <a:off x="6425333" y="2638181"/>
            <a:ext cx="5074757" cy="28322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51435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Протягом 3 робочих днів </a:t>
            </a: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дозвільний орган → оприлюднює заяву та додані до неї документи через засоби Реєстру;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51435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строк, що не перевищує 30 робочих днів  –</a:t>
            </a: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дозвільний орган → попередній розгляд на відповідність вимогам форми і змісту, визначеним Законом;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51435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Консультації;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514350" marR="0" rtl="0" algn="just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Рішення </a:t>
            </a: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(висновок).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5" name="Google Shape;965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5" y="1495159"/>
            <a:ext cx="5074758" cy="4875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3900" y="1784952"/>
            <a:ext cx="613947" cy="6139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7" name="Google Shape;967;p59"/>
          <p:cNvCxnSpPr/>
          <p:nvPr/>
        </p:nvCxnSpPr>
        <p:spPr>
          <a:xfrm flipH="1" rot="10800000">
            <a:off x="3714750" y="2000250"/>
            <a:ext cx="2869200" cy="304800"/>
          </a:xfrm>
          <a:prstGeom prst="curvedConnector3">
            <a:avLst>
              <a:gd fmla="val 49998" name="adj1"/>
            </a:avLst>
          </a:prstGeom>
          <a:noFill/>
          <a:ln cap="flat" cmpd="sng" w="19050">
            <a:solidFill>
              <a:srgbClr val="FFDD00"/>
            </a:solidFill>
            <a:prstDash val="lgDash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5"/>
          <p:cNvSpPr/>
          <p:nvPr/>
        </p:nvSpPr>
        <p:spPr>
          <a:xfrm>
            <a:off x="2087303" y="4491262"/>
            <a:ext cx="10517653" cy="990903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5"/>
          <p:cNvSpPr/>
          <p:nvPr/>
        </p:nvSpPr>
        <p:spPr>
          <a:xfrm>
            <a:off x="2410147" y="3156699"/>
            <a:ext cx="10194809" cy="1144709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5"/>
          <p:cNvSpPr/>
          <p:nvPr/>
        </p:nvSpPr>
        <p:spPr>
          <a:xfrm>
            <a:off x="2087304" y="2280494"/>
            <a:ext cx="10517652" cy="686351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5"/>
          <p:cNvSpPr txBox="1"/>
          <p:nvPr>
            <p:ph type="title"/>
          </p:nvPr>
        </p:nvSpPr>
        <p:spPr>
          <a:xfrm>
            <a:off x="533405" y="365125"/>
            <a:ext cx="7340595" cy="9016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ПОПЕРЕДНІЙ РОЗГЛЯД ЗАЯВИ</a:t>
            </a:r>
            <a:endParaRPr/>
          </a:p>
        </p:txBody>
      </p:sp>
      <p:sp>
        <p:nvSpPr>
          <p:cNvPr id="976" name="Google Shape;976;p5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977" name="Google Shape;977;p5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978" name="Google Shape;978;p5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79" name="Google Shape;979;p5"/>
          <p:cNvSpPr/>
          <p:nvPr/>
        </p:nvSpPr>
        <p:spPr>
          <a:xfrm>
            <a:off x="-2087303" y="1736894"/>
            <a:ext cx="4174606" cy="4174606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457200" sx="104000" rotWithShape="0" algn="ctr" sy="104000">
              <a:srgbClr val="87C4FF">
                <a:alpha val="2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5"/>
          <p:cNvSpPr/>
          <p:nvPr/>
        </p:nvSpPr>
        <p:spPr>
          <a:xfrm>
            <a:off x="2432395" y="4638383"/>
            <a:ext cx="9073575" cy="686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1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Дозвільний орган →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розпочинає </a:t>
            </a: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адміністративне провадження з видачі ІДД (внесення змін до нього) 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та → оприлюднює заяву про отримання ІДД (внесення змін до нього) та додані до неї документи, оголошення про початок громадського обговорення через засоби Реєстру.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5"/>
          <p:cNvSpPr txBox="1"/>
          <p:nvPr/>
        </p:nvSpPr>
        <p:spPr>
          <a:xfrm>
            <a:off x="2311825" y="2369753"/>
            <a:ext cx="9194145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1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Дозвільний орган 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 рішення (висновок) </a:t>
            </a:r>
            <a:r>
              <a:rPr b="1" i="0" lang="en-GB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 прийнятність</a:t>
            </a: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заяви про отримання ІДД (внесення змін до нього).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5"/>
          <p:cNvSpPr txBox="1"/>
          <p:nvPr/>
        </p:nvSpPr>
        <p:spPr>
          <a:xfrm>
            <a:off x="2783773" y="3267388"/>
            <a:ext cx="872219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робочих днів з дня отримання рішення (висновку) про прийнятність заяви про отримання ІДД (внесення змін до нього) – </a:t>
            </a:r>
            <a:r>
              <a:rPr b="1" i="1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оператор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→ подає документ, що підтверджує внесення плати та відомості, що підтверджують факт та дату опублікування, розміщення або оприлюднення в інший спосіб оголошення про початок громадського обговорення.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0"/>
          <p:cNvSpPr/>
          <p:nvPr/>
        </p:nvSpPr>
        <p:spPr>
          <a:xfrm>
            <a:off x="-2087303" y="1792210"/>
            <a:ext cx="4174606" cy="4174606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457200" sx="104000" rotWithShape="0" algn="ctr" sy="104000">
              <a:srgbClr val="87C4FF">
                <a:alpha val="2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0"/>
          <p:cNvSpPr txBox="1"/>
          <p:nvPr>
            <p:ph type="title"/>
          </p:nvPr>
        </p:nvSpPr>
        <p:spPr>
          <a:xfrm>
            <a:off x="533405" y="365126"/>
            <a:ext cx="7340595" cy="89806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>
                <a:latin typeface="Montserrat ExtraBold"/>
                <a:ea typeface="Montserrat ExtraBold"/>
                <a:cs typeface="Montserrat ExtraBold"/>
                <a:sym typeface="Montserrat ExtraBold"/>
              </a:rPr>
              <a:t>ОСНОВНІ СТОВПИ ДИРЕКТИВИ </a:t>
            </a:r>
            <a:r>
              <a:rPr b="1" lang="en-GB" sz="2400">
                <a:solidFill>
                  <a:srgbClr val="006CD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2010/75/ЄC</a:t>
            </a:r>
            <a:endParaRPr>
              <a:solidFill>
                <a:srgbClr val="006CD2"/>
              </a:solidFill>
            </a:endParaRPr>
          </a:p>
        </p:txBody>
      </p:sp>
      <p:sp>
        <p:nvSpPr>
          <p:cNvPr id="347" name="Google Shape;347;p10"/>
          <p:cNvSpPr/>
          <p:nvPr/>
        </p:nvSpPr>
        <p:spPr>
          <a:xfrm>
            <a:off x="2280714" y="3331788"/>
            <a:ext cx="10679139" cy="737198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0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49" name="Google Shape;34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881" y="3310301"/>
            <a:ext cx="1138424" cy="1138424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0"/>
          <p:cNvSpPr/>
          <p:nvPr/>
        </p:nvSpPr>
        <p:spPr>
          <a:xfrm>
            <a:off x="1382661" y="1465412"/>
            <a:ext cx="11444749" cy="880028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0"/>
          <p:cNvSpPr/>
          <p:nvPr/>
        </p:nvSpPr>
        <p:spPr>
          <a:xfrm>
            <a:off x="2033971" y="2516202"/>
            <a:ext cx="10679139" cy="686351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10"/>
          <p:cNvSpPr/>
          <p:nvPr/>
        </p:nvSpPr>
        <p:spPr>
          <a:xfrm>
            <a:off x="2280714" y="3373315"/>
            <a:ext cx="9642128" cy="686351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Індивідуальний підхід Директива дозволяє компетентним органам певну гнучкість у встановленні менш суворих граничних значень викидів. Це можливо лише в окремих виключних випадках.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0"/>
          <p:cNvSpPr txBox="1"/>
          <p:nvPr/>
        </p:nvSpPr>
        <p:spPr>
          <a:xfrm>
            <a:off x="1635871" y="1533701"/>
            <a:ext cx="10286971" cy="715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Інтегрований підхід 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означає, що дозволи повинні враховувати всі екологічні показники підприємства. Це стосується викидів у повітря, воду та землю, утворення відходів, використання сировини, енергоефективності, шуму, запобігання нещасним випадкам та відновлення території після закриття підприємства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10"/>
          <p:cNvSpPr txBox="1"/>
          <p:nvPr/>
        </p:nvSpPr>
        <p:spPr>
          <a:xfrm>
            <a:off x="2320413" y="2605461"/>
            <a:ext cx="9602429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Умови дозволу, включаючи граничні значення викидів, повинні ґрунтуватися на </a:t>
            </a:r>
            <a:r>
              <a:rPr b="1" i="0" lang="en-GB" sz="150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найкращих доступних технологіях та методах управління (НДТМ)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10"/>
          <p:cNvSpPr/>
          <p:nvPr/>
        </p:nvSpPr>
        <p:spPr>
          <a:xfrm>
            <a:off x="2122712" y="4230513"/>
            <a:ext cx="11444749" cy="824984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10"/>
          <p:cNvSpPr txBox="1"/>
          <p:nvPr/>
        </p:nvSpPr>
        <p:spPr>
          <a:xfrm>
            <a:off x="2280714" y="4285214"/>
            <a:ext cx="9642127" cy="715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Директива містить </a:t>
            </a:r>
            <a:r>
              <a:rPr b="1" i="0" lang="en-GB" sz="150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обов'язкові вимоги щодо екологічних перевірок. 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Держави-члени повинні створити систему екологічних перевірок і скласти відповідні плани перевірок. IED вимагає, щоб відвідування об'єкта відбувалося щонайменше кожні 1-3 роки з використанням критеріїв, заснованих на оцінці ризиків.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0"/>
          <p:cNvSpPr/>
          <p:nvPr/>
        </p:nvSpPr>
        <p:spPr>
          <a:xfrm>
            <a:off x="1774195" y="5202179"/>
            <a:ext cx="10679139" cy="824984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10"/>
          <p:cNvSpPr txBox="1"/>
          <p:nvPr/>
        </p:nvSpPr>
        <p:spPr>
          <a:xfrm>
            <a:off x="2060637" y="5301549"/>
            <a:ext cx="9862204" cy="715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Директива гарантує, що </a:t>
            </a:r>
            <a:r>
              <a:rPr b="1" i="0" lang="en-GB" sz="150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громадськість має право брати участь у процесі прийняття рішень та бути поінформованою про його наслідки, маючи доступ 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 заявок на отримання дозволів, дозволів та результатів моніторингу викидів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0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360" name="Google Shape;360;p10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34"/>
          <p:cNvSpPr txBox="1"/>
          <p:nvPr>
            <p:ph type="title"/>
          </p:nvPr>
        </p:nvSpPr>
        <p:spPr>
          <a:xfrm>
            <a:off x="533405" y="365125"/>
            <a:ext cx="7340595" cy="88863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ПОПЕРЕДНІЙ РОЗГЛЯД ЗАЯВИ</a:t>
            </a:r>
            <a:endParaRPr/>
          </a:p>
        </p:txBody>
      </p:sp>
      <p:sp>
        <p:nvSpPr>
          <p:cNvPr id="988" name="Google Shape;988;p34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989" name="Google Shape;989;p34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990" name="Google Shape;990;p34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91" name="Google Shape;991;p34"/>
          <p:cNvSpPr txBox="1"/>
          <p:nvPr>
            <p:ph idx="2" type="body"/>
          </p:nvPr>
        </p:nvSpPr>
        <p:spPr>
          <a:xfrm>
            <a:off x="1679662" y="1577816"/>
            <a:ext cx="1386782" cy="6577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</a:pPr>
            <a:r>
              <a:rPr lang="en-GB" sz="32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АБО:</a:t>
            </a:r>
            <a:endParaRPr/>
          </a:p>
        </p:txBody>
      </p:sp>
      <p:pic>
        <p:nvPicPr>
          <p:cNvPr id="992" name="Google Shape;99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1898012" y="1909425"/>
            <a:ext cx="982967" cy="982967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34"/>
          <p:cNvSpPr txBox="1"/>
          <p:nvPr>
            <p:ph idx="1" type="body"/>
          </p:nvPr>
        </p:nvSpPr>
        <p:spPr>
          <a:xfrm>
            <a:off x="4089679" y="1624874"/>
            <a:ext cx="702329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GB" sz="1600">
                <a:latin typeface="Arial"/>
                <a:ea typeface="Arial"/>
                <a:cs typeface="Arial"/>
                <a:sym typeface="Arial"/>
              </a:rPr>
              <a:t>Рішення (висновок) </a:t>
            </a:r>
            <a:r>
              <a:rPr b="1" lang="en-GB" sz="1600">
                <a:latin typeface="Arial"/>
                <a:ea typeface="Arial"/>
                <a:cs typeface="Arial"/>
                <a:sym typeface="Arial"/>
              </a:rPr>
              <a:t>про необхідність усунення недоліків</a:t>
            </a:r>
            <a:r>
              <a:rPr lang="en-GB" sz="1600">
                <a:latin typeface="Arial"/>
                <a:ea typeface="Arial"/>
                <a:cs typeface="Arial"/>
                <a:sym typeface="Arial"/>
              </a:rPr>
              <a:t> і приведення заяви про отримання ІДД (внесення змін до нього) та доданих до неї документів у відповідність із вимогами Закону.</a:t>
            </a:r>
            <a:r>
              <a:rPr i="1" lang="en-GB" sz="1600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i="1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i="1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GB" sz="1600">
                <a:latin typeface="Arial"/>
                <a:ea typeface="Arial"/>
                <a:cs typeface="Arial"/>
                <a:sym typeface="Arial"/>
              </a:rPr>
              <a:t>У строк, що не перевищує 30 робочих днів з дня отримання рішення (висновку) про необхідність усунення недоліків і приведення заяви та доданих до неї документів у відповідність із вимогами Закону – оператор - усуває недоліки та повторно подає заяву про отримання ІДД (внесення змін до нього) …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GB" sz="1600">
                <a:latin typeface="Arial"/>
                <a:ea typeface="Arial"/>
                <a:cs typeface="Arial"/>
                <a:sym typeface="Arial"/>
              </a:rPr>
              <a:t>У разі якщо дозвільний орган у визначений строк не отримав документи про оплату та оприлюднення або оператор установки повторно не подав заяву – дозвільний орган -&gt; приймає рішення про визнання заяви про отримання ІДД (внесення змін до нього) неподаною</a:t>
            </a:r>
            <a:endParaRPr i="1" sz="1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rrow Right with solid fill" id="994" name="Google Shape;994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3466" y="1651011"/>
            <a:ext cx="511407" cy="5114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row Right with solid fill" id="995" name="Google Shape;995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3465" y="3440261"/>
            <a:ext cx="511407" cy="5114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row Right with solid fill" id="996" name="Google Shape;99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3464" y="4683200"/>
            <a:ext cx="511407" cy="511407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34"/>
          <p:cNvSpPr/>
          <p:nvPr/>
        </p:nvSpPr>
        <p:spPr>
          <a:xfrm>
            <a:off x="4442248" y="2571799"/>
            <a:ext cx="6561573" cy="84842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рішенні (висновку) про необхідність усунення недоліків дозвільний орган зазначає вичерпний та обґрунтований перелік недоліків, які належить усунути.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379a61e77de_0_166"/>
          <p:cNvSpPr txBox="1"/>
          <p:nvPr>
            <p:ph idx="10" type="dt"/>
          </p:nvPr>
        </p:nvSpPr>
        <p:spPr>
          <a:xfrm>
            <a:off x="1161571" y="6495835"/>
            <a:ext cx="72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003" name="Google Shape;1003;g379a61e77de_0_166"/>
          <p:cNvSpPr txBox="1"/>
          <p:nvPr>
            <p:ph idx="11" type="ftr"/>
          </p:nvPr>
        </p:nvSpPr>
        <p:spPr>
          <a:xfrm>
            <a:off x="2122712" y="6495835"/>
            <a:ext cx="684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004" name="Google Shape;1004;g379a61e77de_0_166"/>
          <p:cNvSpPr txBox="1"/>
          <p:nvPr>
            <p:ph idx="12" type="sldNum"/>
          </p:nvPr>
        </p:nvSpPr>
        <p:spPr>
          <a:xfrm>
            <a:off x="533406" y="6495835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05" name="Google Shape;1005;g379a61e77de_0_166"/>
          <p:cNvSpPr/>
          <p:nvPr/>
        </p:nvSpPr>
        <p:spPr>
          <a:xfrm>
            <a:off x="0" y="0"/>
            <a:ext cx="12192000" cy="13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6" name="Google Shape;1006;g379a61e77de_0_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0237" y="113861"/>
            <a:ext cx="6551525" cy="6271286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g379a61e77de_0_166"/>
          <p:cNvSpPr/>
          <p:nvPr/>
        </p:nvSpPr>
        <p:spPr>
          <a:xfrm>
            <a:off x="3154211" y="2171538"/>
            <a:ext cx="3339900" cy="3279000"/>
          </a:xfrm>
          <a:prstGeom prst="ellipse">
            <a:avLst/>
          </a:prstGeom>
          <a:noFill/>
          <a:ln cap="flat" cmpd="sng" w="25400">
            <a:solidFill>
              <a:srgbClr val="FFDD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79a61e77de_0_316"/>
          <p:cNvSpPr/>
          <p:nvPr/>
        </p:nvSpPr>
        <p:spPr>
          <a:xfrm>
            <a:off x="0" y="1272618"/>
            <a:ext cx="12192000" cy="4977000"/>
          </a:xfrm>
          <a:prstGeom prst="rect">
            <a:avLst/>
          </a:prstGeom>
          <a:gradFill>
            <a:gsLst>
              <a:gs pos="0">
                <a:srgbClr val="E5F0FA">
                  <a:alpha val="72941"/>
                </a:srgbClr>
              </a:gs>
              <a:gs pos="100000">
                <a:schemeClr val="lt1"/>
              </a:gs>
            </a:gsLst>
            <a:lin ang="180000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g379a61e77de_0_316"/>
          <p:cNvSpPr txBox="1"/>
          <p:nvPr>
            <p:ph type="title"/>
          </p:nvPr>
        </p:nvSpPr>
        <p:spPr>
          <a:xfrm>
            <a:off x="533405" y="365125"/>
            <a:ext cx="73407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КОМПЕТЕНТНІ ОРГАНИ</a:t>
            </a:r>
            <a:endParaRPr/>
          </a:p>
        </p:txBody>
      </p:sp>
      <p:sp>
        <p:nvSpPr>
          <p:cNvPr id="1014" name="Google Shape;1014;g379a61e77de_0_316"/>
          <p:cNvSpPr txBox="1"/>
          <p:nvPr>
            <p:ph idx="10" type="dt"/>
          </p:nvPr>
        </p:nvSpPr>
        <p:spPr>
          <a:xfrm>
            <a:off x="1161571" y="6495835"/>
            <a:ext cx="72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015" name="Google Shape;1015;g379a61e77de_0_316"/>
          <p:cNvSpPr txBox="1"/>
          <p:nvPr>
            <p:ph idx="11" type="ftr"/>
          </p:nvPr>
        </p:nvSpPr>
        <p:spPr>
          <a:xfrm>
            <a:off x="2122712" y="6495835"/>
            <a:ext cx="684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016" name="Google Shape;1016;g379a61e77de_0_316"/>
          <p:cNvSpPr txBox="1"/>
          <p:nvPr>
            <p:ph idx="12" type="sldNum"/>
          </p:nvPr>
        </p:nvSpPr>
        <p:spPr>
          <a:xfrm>
            <a:off x="533406" y="6495835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7" name="Google Shape;1017;g379a61e77de_0_316"/>
          <p:cNvSpPr/>
          <p:nvPr/>
        </p:nvSpPr>
        <p:spPr>
          <a:xfrm>
            <a:off x="0" y="1969629"/>
            <a:ext cx="12192000" cy="420000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g379a61e77de_0_316"/>
          <p:cNvSpPr txBox="1"/>
          <p:nvPr/>
        </p:nvSpPr>
        <p:spPr>
          <a:xfrm>
            <a:off x="770465" y="2038130"/>
            <a:ext cx="10315200" cy="2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Держекоінспекція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(ЦОВВ, що реалізує державну політику із здійснення державного нагляду (контролю) у сфері ОНПС); </a:t>
            </a:r>
            <a:endParaRPr/>
          </a:p>
        </p:txBody>
      </p:sp>
      <p:sp>
        <p:nvSpPr>
          <p:cNvPr id="1019" name="Google Shape;1019;g379a61e77de_0_316"/>
          <p:cNvSpPr txBox="1"/>
          <p:nvPr/>
        </p:nvSpPr>
        <p:spPr>
          <a:xfrm>
            <a:off x="1533525" y="1327457"/>
            <a:ext cx="9486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органи, які беруть участь у процесі видачі ІДД та надають дозвільному органу висновки щодо його видачі та пропозиції стосовно його умов, а саме: </a:t>
            </a:r>
            <a:endParaRPr/>
          </a:p>
        </p:txBody>
      </p:sp>
      <p:sp>
        <p:nvSpPr>
          <p:cNvPr id="1020" name="Google Shape;1020;g379a61e77de_0_316"/>
          <p:cNvSpPr txBox="1"/>
          <p:nvPr/>
        </p:nvSpPr>
        <p:spPr>
          <a:xfrm>
            <a:off x="1161571" y="1364977"/>
            <a:ext cx="352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—</a:t>
            </a:r>
            <a:endParaRPr/>
          </a:p>
        </p:txBody>
      </p:sp>
      <p:sp>
        <p:nvSpPr>
          <p:cNvPr id="1021" name="Google Shape;1021;g379a61e77de_0_316"/>
          <p:cNvSpPr/>
          <p:nvPr/>
        </p:nvSpPr>
        <p:spPr>
          <a:xfrm>
            <a:off x="3" y="2472330"/>
            <a:ext cx="12192000" cy="420000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g379a61e77de_0_316"/>
          <p:cNvSpPr txBox="1"/>
          <p:nvPr/>
        </p:nvSpPr>
        <p:spPr>
          <a:xfrm>
            <a:off x="770465" y="2571141"/>
            <a:ext cx="10315200" cy="2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Мінекономіки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(як ЦОВВ, що реалізує державну політику </a:t>
            </a:r>
            <a:r>
              <a:rPr b="0" i="1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 сфері управління відходами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 </a:t>
            </a:r>
            <a:endParaRPr/>
          </a:p>
        </p:txBody>
      </p:sp>
      <p:sp>
        <p:nvSpPr>
          <p:cNvPr id="1023" name="Google Shape;1023;g379a61e77de_0_316"/>
          <p:cNvSpPr/>
          <p:nvPr/>
        </p:nvSpPr>
        <p:spPr>
          <a:xfrm>
            <a:off x="1" y="2974758"/>
            <a:ext cx="12192000" cy="547500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g379a61e77de_0_316"/>
          <p:cNvSpPr txBox="1"/>
          <p:nvPr/>
        </p:nvSpPr>
        <p:spPr>
          <a:xfrm>
            <a:off x="770466" y="3035902"/>
            <a:ext cx="103152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Держводагентство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(ЦОВВ, що реалізує державну політику у сфері розвитку водного господарства, в галузі управління і контролю за використанням і охороною вод та відтворенням водних ресурсів);</a:t>
            </a:r>
            <a:endParaRPr/>
          </a:p>
        </p:txBody>
      </p:sp>
      <p:sp>
        <p:nvSpPr>
          <p:cNvPr id="1025" name="Google Shape;1025;g379a61e77de_0_316"/>
          <p:cNvSpPr/>
          <p:nvPr/>
        </p:nvSpPr>
        <p:spPr>
          <a:xfrm>
            <a:off x="1" y="3604497"/>
            <a:ext cx="12192000" cy="401100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g379a61e77de_0_316"/>
          <p:cNvSpPr txBox="1"/>
          <p:nvPr/>
        </p:nvSpPr>
        <p:spPr>
          <a:xfrm>
            <a:off x="770464" y="3666407"/>
            <a:ext cx="10315200" cy="2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Мінекономіки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(як ЦОВВ, що реалізує державну політику </a:t>
            </a:r>
            <a:r>
              <a:rPr b="0" i="1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 сфері охорони атмосферного повітря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 </a:t>
            </a:r>
            <a:endParaRPr/>
          </a:p>
        </p:txBody>
      </p:sp>
      <p:sp>
        <p:nvSpPr>
          <p:cNvPr id="1027" name="Google Shape;1027;g379a61e77de_0_316"/>
          <p:cNvSpPr/>
          <p:nvPr/>
        </p:nvSpPr>
        <p:spPr>
          <a:xfrm>
            <a:off x="1" y="4097401"/>
            <a:ext cx="12192000" cy="420000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g379a61e77de_0_316"/>
          <p:cNvSpPr txBox="1"/>
          <p:nvPr/>
        </p:nvSpPr>
        <p:spPr>
          <a:xfrm>
            <a:off x="767404" y="4194218"/>
            <a:ext cx="10405500" cy="2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Державна служба України з надзвичайних ситуацій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(ЦОВВ, що реалізує державну політику у сфері цивільного захисту); </a:t>
            </a:r>
            <a:endParaRPr/>
          </a:p>
        </p:txBody>
      </p:sp>
      <p:sp>
        <p:nvSpPr>
          <p:cNvPr id="1029" name="Google Shape;1029;g379a61e77de_0_316"/>
          <p:cNvSpPr/>
          <p:nvPr/>
        </p:nvSpPr>
        <p:spPr>
          <a:xfrm>
            <a:off x="0" y="4594590"/>
            <a:ext cx="12192000" cy="418800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g379a61e77de_0_316"/>
          <p:cNvSpPr txBox="1"/>
          <p:nvPr/>
        </p:nvSpPr>
        <p:spPr>
          <a:xfrm>
            <a:off x="767403" y="4692683"/>
            <a:ext cx="10318200" cy="2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МОЗ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(ЦОВВ, що реалізує державну політику у сфері охорони здоров’я);</a:t>
            </a:r>
            <a:endParaRPr/>
          </a:p>
        </p:txBody>
      </p:sp>
      <p:sp>
        <p:nvSpPr>
          <p:cNvPr id="1031" name="Google Shape;1031;g379a61e77de_0_316"/>
          <p:cNvSpPr/>
          <p:nvPr/>
        </p:nvSpPr>
        <p:spPr>
          <a:xfrm>
            <a:off x="0" y="5092683"/>
            <a:ext cx="12192000" cy="547500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g379a61e77de_0_316"/>
          <p:cNvSpPr txBox="1"/>
          <p:nvPr/>
        </p:nvSpPr>
        <p:spPr>
          <a:xfrm>
            <a:off x="767401" y="5159559"/>
            <a:ext cx="10318200" cy="4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Держенергоефективності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(ЦОВВ, що реалізує державну політику у сфері ефективного використання паливно-енергетичних ресурсів, енергозбереження, відновлюваних джерел енергії та альтернативних видів палива);</a:t>
            </a:r>
            <a:endParaRPr/>
          </a:p>
        </p:txBody>
      </p:sp>
      <p:sp>
        <p:nvSpPr>
          <p:cNvPr id="1033" name="Google Shape;1033;g379a61e77de_0_316"/>
          <p:cNvSpPr/>
          <p:nvPr/>
        </p:nvSpPr>
        <p:spPr>
          <a:xfrm>
            <a:off x="0" y="5715585"/>
            <a:ext cx="12192000" cy="420600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g379a61e77de_0_316"/>
          <p:cNvSpPr txBox="1"/>
          <p:nvPr/>
        </p:nvSpPr>
        <p:spPr>
          <a:xfrm>
            <a:off x="767401" y="5788650"/>
            <a:ext cx="10578000" cy="2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ОВА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відповідних АТО, які можуть зазнати впливу внаслідок діяльності установки, а також за місцезнаходженням установки.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379a61e77de_0_483"/>
          <p:cNvSpPr txBox="1"/>
          <p:nvPr>
            <p:ph type="title"/>
          </p:nvPr>
        </p:nvSpPr>
        <p:spPr>
          <a:xfrm>
            <a:off x="533405" y="365125"/>
            <a:ext cx="73407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ІНШІ ОРГАНИ</a:t>
            </a:r>
            <a:endParaRPr/>
          </a:p>
        </p:txBody>
      </p:sp>
      <p:sp>
        <p:nvSpPr>
          <p:cNvPr id="1040" name="Google Shape;1040;g379a61e77de_0_483"/>
          <p:cNvSpPr txBox="1"/>
          <p:nvPr>
            <p:ph idx="10" type="dt"/>
          </p:nvPr>
        </p:nvSpPr>
        <p:spPr>
          <a:xfrm>
            <a:off x="1161571" y="6495835"/>
            <a:ext cx="72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041" name="Google Shape;1041;g379a61e77de_0_483"/>
          <p:cNvSpPr txBox="1"/>
          <p:nvPr>
            <p:ph idx="11" type="ftr"/>
          </p:nvPr>
        </p:nvSpPr>
        <p:spPr>
          <a:xfrm>
            <a:off x="2122712" y="6495835"/>
            <a:ext cx="684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042" name="Google Shape;1042;g379a61e77de_0_483"/>
          <p:cNvSpPr txBox="1"/>
          <p:nvPr>
            <p:ph idx="12" type="sldNum"/>
          </p:nvPr>
        </p:nvSpPr>
        <p:spPr>
          <a:xfrm>
            <a:off x="533406" y="6495835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43" name="Google Shape;1043;g379a61e77de_0_483"/>
          <p:cNvSpPr/>
          <p:nvPr/>
        </p:nvSpPr>
        <p:spPr>
          <a:xfrm>
            <a:off x="1600200" y="2407779"/>
            <a:ext cx="4047600" cy="2326200"/>
          </a:xfrm>
          <a:prstGeom prst="rect">
            <a:avLst/>
          </a:prstGeom>
          <a:solidFill>
            <a:srgbClr val="DBEA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g379a61e77de_0_483"/>
          <p:cNvSpPr txBox="1"/>
          <p:nvPr/>
        </p:nvSpPr>
        <p:spPr>
          <a:xfrm>
            <a:off x="1832436" y="3030277"/>
            <a:ext cx="3552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Органи виконавчої влади, компетенція яких стосується умов ІДД,</a:t>
            </a:r>
            <a:endParaRPr/>
          </a:p>
        </p:txBody>
      </p:sp>
      <p:sp>
        <p:nvSpPr>
          <p:cNvPr id="1045" name="Google Shape;1045;g379a61e77de_0_483"/>
          <p:cNvSpPr/>
          <p:nvPr/>
        </p:nvSpPr>
        <p:spPr>
          <a:xfrm>
            <a:off x="5895493" y="2407779"/>
            <a:ext cx="4915500" cy="2326200"/>
          </a:xfrm>
          <a:prstGeom prst="rect">
            <a:avLst/>
          </a:prstGeom>
          <a:solidFill>
            <a:srgbClr val="DBEA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g379a61e77de_0_483"/>
          <p:cNvSpPr txBox="1"/>
          <p:nvPr/>
        </p:nvSpPr>
        <p:spPr>
          <a:xfrm>
            <a:off x="6019320" y="2476280"/>
            <a:ext cx="45624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Органами місцевого самоврядування територіальних громад, які можуть зазнати впливу внаслідок діяльності установки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надають зауваження і пропозиції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право, але не обов'язок для таких органів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379a61e77de_0_635"/>
          <p:cNvSpPr txBox="1"/>
          <p:nvPr>
            <p:ph type="title"/>
          </p:nvPr>
        </p:nvSpPr>
        <p:spPr>
          <a:xfrm>
            <a:off x="533405" y="365125"/>
            <a:ext cx="7340700" cy="96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dk1"/>
                </a:solidFill>
              </a:rPr>
              <a:t>ПРОЦЕДУРА </a:t>
            </a:r>
            <a:r>
              <a:rPr lang="en-GB">
                <a:solidFill>
                  <a:srgbClr val="006CD2"/>
                </a:solidFill>
              </a:rPr>
              <a:t>КОНСУЛЬТАЦІЙ</a:t>
            </a:r>
            <a:endParaRPr>
              <a:solidFill>
                <a:srgbClr val="006CD2"/>
              </a:solidFill>
            </a:endParaRPr>
          </a:p>
        </p:txBody>
      </p:sp>
      <p:sp>
        <p:nvSpPr>
          <p:cNvPr id="1052" name="Google Shape;1052;g379a61e77de_0_635"/>
          <p:cNvSpPr txBox="1"/>
          <p:nvPr>
            <p:ph idx="12" type="sldNum"/>
          </p:nvPr>
        </p:nvSpPr>
        <p:spPr>
          <a:xfrm>
            <a:off x="533406" y="6495835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3" name="Google Shape;1053;g379a61e77de_0_635"/>
          <p:cNvSpPr txBox="1"/>
          <p:nvPr>
            <p:ph idx="10" type="dt"/>
          </p:nvPr>
        </p:nvSpPr>
        <p:spPr>
          <a:xfrm>
            <a:off x="1161571" y="6495835"/>
            <a:ext cx="72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054" name="Google Shape;1054;g379a61e77de_0_635"/>
          <p:cNvSpPr txBox="1"/>
          <p:nvPr>
            <p:ph idx="11" type="ftr"/>
          </p:nvPr>
        </p:nvSpPr>
        <p:spPr>
          <a:xfrm>
            <a:off x="2122712" y="6495835"/>
            <a:ext cx="684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055" name="Google Shape;1055;g379a61e77de_0_635"/>
          <p:cNvSpPr/>
          <p:nvPr/>
        </p:nvSpPr>
        <p:spPr>
          <a:xfrm>
            <a:off x="1926771" y="2214109"/>
            <a:ext cx="8338500" cy="7032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Розпочинається із оприлюднення в Реєстрі заяви та доданих до неї документів та надіслання їх таким органам</a:t>
            </a:r>
            <a:endParaRPr/>
          </a:p>
        </p:txBody>
      </p:sp>
      <p:sp>
        <p:nvSpPr>
          <p:cNvPr id="1056" name="Google Shape;1056;g379a61e77de_0_635"/>
          <p:cNvSpPr/>
          <p:nvPr/>
        </p:nvSpPr>
        <p:spPr>
          <a:xfrm>
            <a:off x="1926770" y="3099372"/>
            <a:ext cx="8338500" cy="5115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Строк консультацій – 35 РД – строк громадського обговорення + 5 РД</a:t>
            </a:r>
            <a:endParaRPr/>
          </a:p>
        </p:txBody>
      </p:sp>
      <p:sp>
        <p:nvSpPr>
          <p:cNvPr id="1057" name="Google Shape;1057;g379a61e77de_0_635"/>
          <p:cNvSpPr/>
          <p:nvPr/>
        </p:nvSpPr>
        <p:spPr>
          <a:xfrm>
            <a:off x="1926770" y="3820778"/>
            <a:ext cx="8338500" cy="5988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Компетентні органи в межах своєї компетенції надають дозвільному органу свої висновки щодо видачі ІДД</a:t>
            </a:r>
            <a:endParaRPr/>
          </a:p>
        </p:txBody>
      </p:sp>
      <p:sp>
        <p:nvSpPr>
          <p:cNvPr id="1058" name="Google Shape;1058;g379a61e77de_0_635"/>
          <p:cNvSpPr/>
          <p:nvPr/>
        </p:nvSpPr>
        <p:spPr>
          <a:xfrm>
            <a:off x="1926769" y="4629378"/>
            <a:ext cx="8338500" cy="5115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Інші органи надають зауваження і пропозиції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9" name="Google Shape;1059;g379a61e77de_0_6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926" y="3182290"/>
            <a:ext cx="1075385" cy="1075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379a61e77de_0_788"/>
          <p:cNvSpPr txBox="1"/>
          <p:nvPr>
            <p:ph type="title"/>
          </p:nvPr>
        </p:nvSpPr>
        <p:spPr>
          <a:xfrm>
            <a:off x="533405" y="365126"/>
            <a:ext cx="73407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ВИСНОВКИ КОМПЕТЕНТНИХ ОРГАНІВ</a:t>
            </a:r>
            <a:endParaRPr/>
          </a:p>
        </p:txBody>
      </p:sp>
      <p:sp>
        <p:nvSpPr>
          <p:cNvPr id="1065" name="Google Shape;1065;g379a61e77de_0_788"/>
          <p:cNvSpPr txBox="1"/>
          <p:nvPr>
            <p:ph idx="10" type="dt"/>
          </p:nvPr>
        </p:nvSpPr>
        <p:spPr>
          <a:xfrm>
            <a:off x="1161571" y="6495835"/>
            <a:ext cx="72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066" name="Google Shape;1066;g379a61e77de_0_788"/>
          <p:cNvSpPr txBox="1"/>
          <p:nvPr>
            <p:ph idx="11" type="ftr"/>
          </p:nvPr>
        </p:nvSpPr>
        <p:spPr>
          <a:xfrm>
            <a:off x="2122712" y="6495835"/>
            <a:ext cx="684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067" name="Google Shape;1067;g379a61e77de_0_788"/>
          <p:cNvSpPr txBox="1"/>
          <p:nvPr>
            <p:ph idx="12" type="sldNum"/>
          </p:nvPr>
        </p:nvSpPr>
        <p:spPr>
          <a:xfrm>
            <a:off x="533406" y="6495835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68" name="Google Shape;1068;g379a61e77de_0_788"/>
          <p:cNvSpPr txBox="1"/>
          <p:nvPr/>
        </p:nvSpPr>
        <p:spPr>
          <a:xfrm>
            <a:off x="2122712" y="2476500"/>
            <a:ext cx="30105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ВИСНОВКИ ПОВИННІ БУТИ ОБҐРУНТОВАНИМИ ТА МІСТИТИ: </a:t>
            </a:r>
            <a:endParaRPr/>
          </a:p>
        </p:txBody>
      </p:sp>
      <p:pic>
        <p:nvPicPr>
          <p:cNvPr id="1069" name="Google Shape;1069;g379a61e77de_0_7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1406" y="2647907"/>
            <a:ext cx="980624" cy="980624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g379a61e77de_0_788"/>
          <p:cNvSpPr txBox="1"/>
          <p:nvPr/>
        </p:nvSpPr>
        <p:spPr>
          <a:xfrm>
            <a:off x="5686426" y="2276444"/>
            <a:ext cx="55041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Позицію компетентного органу щодо видачі ІДД (внесення змін до нього);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Пропозиції до умов ІДД;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Пропозиції щодо врахування, часткового врахування або обґрунтованого відхилення зауважень і пропозицій громадськості.</a:t>
            </a:r>
            <a:endParaRPr/>
          </a:p>
        </p:txBody>
      </p:sp>
      <p:sp>
        <p:nvSpPr>
          <p:cNvPr id="1071" name="Google Shape;1071;g379a61e77de_0_788"/>
          <p:cNvSpPr txBox="1"/>
          <p:nvPr>
            <p:ph idx="1" type="body"/>
          </p:nvPr>
        </p:nvSpPr>
        <p:spPr>
          <a:xfrm>
            <a:off x="1982030" y="4219519"/>
            <a:ext cx="9208500" cy="6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60000"/>
              <a:buNone/>
            </a:pPr>
            <a:r>
              <a:rPr i="1" lang="en-GB" sz="1500"/>
              <a:t>Постанова КМУ від 7 січня 2025 р. № 7 Про затвердження форми та вимог до змісту висновків щодо видачі інтегрованого довкіллєвого дозволу (внесення змін до нього)</a:t>
            </a:r>
            <a:endParaRPr sz="1500"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60000"/>
              <a:buNone/>
            </a:pPr>
            <a:r>
              <a:t/>
            </a:r>
            <a:endParaRPr sz="1500"/>
          </a:p>
        </p:txBody>
      </p:sp>
      <p:sp>
        <p:nvSpPr>
          <p:cNvPr id="1072" name="Google Shape;1072;g379a61e77de_0_788"/>
          <p:cNvSpPr txBox="1"/>
          <p:nvPr/>
        </p:nvSpPr>
        <p:spPr>
          <a:xfrm flipH="1">
            <a:off x="1715387" y="4100214"/>
            <a:ext cx="474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5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379a61e77de_0_941"/>
          <p:cNvSpPr/>
          <p:nvPr/>
        </p:nvSpPr>
        <p:spPr>
          <a:xfrm>
            <a:off x="3679354" y="2043579"/>
            <a:ext cx="2222700" cy="317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g379a61e77de_0_941"/>
          <p:cNvSpPr/>
          <p:nvPr/>
        </p:nvSpPr>
        <p:spPr>
          <a:xfrm>
            <a:off x="6197137" y="2043579"/>
            <a:ext cx="2222700" cy="317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g379a61e77de_0_941"/>
          <p:cNvSpPr/>
          <p:nvPr/>
        </p:nvSpPr>
        <p:spPr>
          <a:xfrm>
            <a:off x="8714920" y="2038351"/>
            <a:ext cx="2222700" cy="317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g379a61e77de_0_941"/>
          <p:cNvSpPr/>
          <p:nvPr/>
        </p:nvSpPr>
        <p:spPr>
          <a:xfrm>
            <a:off x="1161571" y="2043579"/>
            <a:ext cx="2222700" cy="317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g379a61e77de_0_941"/>
          <p:cNvSpPr txBox="1"/>
          <p:nvPr>
            <p:ph type="title"/>
          </p:nvPr>
        </p:nvSpPr>
        <p:spPr>
          <a:xfrm>
            <a:off x="533405" y="69850"/>
            <a:ext cx="7340700" cy="901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accent2"/>
                </a:solidFill>
              </a:rPr>
              <a:t>ПОЗИЦІЯ ЩОДО ВИДАЧІ ІДД </a:t>
            </a:r>
            <a:br>
              <a:rPr lang="en-GB">
                <a:solidFill>
                  <a:schemeClr val="accent2"/>
                </a:solidFill>
              </a:rPr>
            </a:br>
            <a:r>
              <a:rPr lang="en-GB">
                <a:solidFill>
                  <a:schemeClr val="accent2"/>
                </a:solidFill>
              </a:rPr>
              <a:t>(ВНЕСЕННЯ ЗМІН ДО НЬОГО)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082" name="Google Shape;1082;g379a61e77de_0_941"/>
          <p:cNvSpPr txBox="1"/>
          <p:nvPr>
            <p:ph idx="10" type="dt"/>
          </p:nvPr>
        </p:nvSpPr>
        <p:spPr>
          <a:xfrm>
            <a:off x="1161571" y="6495835"/>
            <a:ext cx="72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083" name="Google Shape;1083;g379a61e77de_0_941"/>
          <p:cNvSpPr txBox="1"/>
          <p:nvPr>
            <p:ph idx="11" type="ftr"/>
          </p:nvPr>
        </p:nvSpPr>
        <p:spPr>
          <a:xfrm>
            <a:off x="2122712" y="6495835"/>
            <a:ext cx="684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084" name="Google Shape;1084;g379a61e77de_0_941"/>
          <p:cNvSpPr txBox="1"/>
          <p:nvPr>
            <p:ph idx="12" type="sldNum"/>
          </p:nvPr>
        </p:nvSpPr>
        <p:spPr>
          <a:xfrm>
            <a:off x="533406" y="6495835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5" name="Google Shape;1085;g379a61e77de_0_941"/>
          <p:cNvSpPr txBox="1"/>
          <p:nvPr/>
        </p:nvSpPr>
        <p:spPr>
          <a:xfrm>
            <a:off x="1336418" y="3010375"/>
            <a:ext cx="1872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Повноти пакета документів, поданого оператором установки</a:t>
            </a:r>
            <a:endParaRPr/>
          </a:p>
        </p:txBody>
      </p:sp>
      <p:sp>
        <p:nvSpPr>
          <p:cNvPr id="1086" name="Google Shape;1086;g379a61e77de_0_941"/>
          <p:cNvSpPr txBox="1"/>
          <p:nvPr/>
        </p:nvSpPr>
        <p:spPr>
          <a:xfrm>
            <a:off x="533405" y="971549"/>
            <a:ext cx="81141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urier New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надається з урахуванням:</a:t>
            </a:r>
            <a:endParaRPr/>
          </a:p>
        </p:txBody>
      </p:sp>
      <p:sp>
        <p:nvSpPr>
          <p:cNvPr id="1087" name="Google Shape;1087;g379a61e77de_0_941"/>
          <p:cNvSpPr txBox="1"/>
          <p:nvPr/>
        </p:nvSpPr>
        <p:spPr>
          <a:xfrm>
            <a:off x="3958428" y="3010375"/>
            <a:ext cx="1664400" cy="18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Відповідності заяви та доданих до неї документів, вимогам до їх форми і змісту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g379a61e77de_0_941"/>
          <p:cNvSpPr txBox="1"/>
          <p:nvPr/>
        </p:nvSpPr>
        <p:spPr>
          <a:xfrm>
            <a:off x="6462092" y="3010375"/>
            <a:ext cx="16926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Наявності недостовірної інформації у заяві та доданих до неї документах</a:t>
            </a:r>
            <a:endParaRPr/>
          </a:p>
        </p:txBody>
      </p:sp>
      <p:sp>
        <p:nvSpPr>
          <p:cNvPr id="1089" name="Google Shape;1089;g379a61e77de_0_941"/>
          <p:cNvSpPr txBox="1"/>
          <p:nvPr/>
        </p:nvSpPr>
        <p:spPr>
          <a:xfrm>
            <a:off x="8714920" y="2991118"/>
            <a:ext cx="2222700" cy="20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Відповідності експлуатації установки вимогам Закону «Про інтегроване запобігання і контроль промислового забруднення»</a:t>
            </a:r>
            <a:endParaRPr/>
          </a:p>
        </p:txBody>
      </p:sp>
      <p:pic>
        <p:nvPicPr>
          <p:cNvPr id="1090" name="Google Shape;1090;g379a61e77de_0_9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28780" y="2247346"/>
            <a:ext cx="559263" cy="55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g379a61e77de_0_9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10997" y="2247345"/>
            <a:ext cx="559263" cy="55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g379a61e77de_0_9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3215" y="2291086"/>
            <a:ext cx="559263" cy="55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g379a61e77de_0_9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46563" y="2235103"/>
            <a:ext cx="559263" cy="559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379a61e77de_0_1102"/>
          <p:cNvSpPr/>
          <p:nvPr/>
        </p:nvSpPr>
        <p:spPr>
          <a:xfrm>
            <a:off x="0" y="1266824"/>
            <a:ext cx="12192000" cy="4969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g379a61e77de_0_1102"/>
          <p:cNvSpPr txBox="1"/>
          <p:nvPr>
            <p:ph type="title"/>
          </p:nvPr>
        </p:nvSpPr>
        <p:spPr>
          <a:xfrm>
            <a:off x="533405" y="365125"/>
            <a:ext cx="73407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dk1"/>
                </a:solidFill>
              </a:rPr>
              <a:t>РОЛЬ КОНТРОЛЮЮЧОГО ОРГАНУ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00" name="Google Shape;1100;g379a61e77de_0_1102"/>
          <p:cNvSpPr txBox="1"/>
          <p:nvPr>
            <p:ph idx="10" type="dt"/>
          </p:nvPr>
        </p:nvSpPr>
        <p:spPr>
          <a:xfrm>
            <a:off x="1161571" y="6495835"/>
            <a:ext cx="72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101" name="Google Shape;1101;g379a61e77de_0_1102"/>
          <p:cNvSpPr txBox="1"/>
          <p:nvPr>
            <p:ph idx="11" type="ftr"/>
          </p:nvPr>
        </p:nvSpPr>
        <p:spPr>
          <a:xfrm>
            <a:off x="2122712" y="6495835"/>
            <a:ext cx="684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102" name="Google Shape;1102;g379a61e77de_0_1102"/>
          <p:cNvSpPr txBox="1"/>
          <p:nvPr>
            <p:ph idx="12" type="sldNum"/>
          </p:nvPr>
        </p:nvSpPr>
        <p:spPr>
          <a:xfrm>
            <a:off x="533406" y="6495835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03" name="Google Shape;1103;g379a61e77de_0_1102"/>
          <p:cNvSpPr/>
          <p:nvPr/>
        </p:nvSpPr>
        <p:spPr>
          <a:xfrm>
            <a:off x="4743584" y="1976131"/>
            <a:ext cx="2463600" cy="317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g379a61e77de_0_1102"/>
          <p:cNvSpPr txBox="1"/>
          <p:nvPr/>
        </p:nvSpPr>
        <p:spPr>
          <a:xfrm>
            <a:off x="5169769" y="3161234"/>
            <a:ext cx="15714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Складає про це акт</a:t>
            </a:r>
            <a:endParaRPr/>
          </a:p>
        </p:txBody>
      </p:sp>
      <p:sp>
        <p:nvSpPr>
          <p:cNvPr id="1105" name="Google Shape;1105;g379a61e77de_0_1102"/>
          <p:cNvSpPr/>
          <p:nvPr/>
        </p:nvSpPr>
        <p:spPr>
          <a:xfrm>
            <a:off x="1881571" y="1976131"/>
            <a:ext cx="2463600" cy="317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g379a61e77de_0_1102"/>
          <p:cNvSpPr txBox="1"/>
          <p:nvPr/>
        </p:nvSpPr>
        <p:spPr>
          <a:xfrm>
            <a:off x="1881571" y="2300456"/>
            <a:ext cx="2463600" cy="25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Проводить перевірку та обстеження установки її і проммайданчика на предмет відповідності їх фактичного стану інформації, що міститься у заяві та доданих до неї документах</a:t>
            </a:r>
            <a:endParaRPr/>
          </a:p>
        </p:txBody>
      </p:sp>
      <p:sp>
        <p:nvSpPr>
          <p:cNvPr id="1107" name="Google Shape;1107;g379a61e77de_0_1102"/>
          <p:cNvSpPr/>
          <p:nvPr/>
        </p:nvSpPr>
        <p:spPr>
          <a:xfrm>
            <a:off x="7846738" y="1976131"/>
            <a:ext cx="2222700" cy="317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g379a61e77de_0_1102"/>
          <p:cNvSpPr txBox="1"/>
          <p:nvPr/>
        </p:nvSpPr>
        <p:spPr>
          <a:xfrm>
            <a:off x="7970588" y="2411255"/>
            <a:ext cx="19749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Передає дозвільному органу висновок щодо видачі ІДД та акт перевірки/обстеження для врахування при визначенні умов ІДД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379a61e77de_0_1257"/>
          <p:cNvSpPr/>
          <p:nvPr/>
        </p:nvSpPr>
        <p:spPr>
          <a:xfrm>
            <a:off x="0" y="1262913"/>
            <a:ext cx="12192000" cy="4977000"/>
          </a:xfrm>
          <a:prstGeom prst="rect">
            <a:avLst/>
          </a:prstGeom>
          <a:gradFill>
            <a:gsLst>
              <a:gs pos="0">
                <a:srgbClr val="E5F0FA">
                  <a:alpha val="72941"/>
                </a:srgbClr>
              </a:gs>
              <a:gs pos="100000">
                <a:schemeClr val="lt1"/>
              </a:gs>
            </a:gsLst>
            <a:lin ang="1800004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g379a61e77de_0_1257"/>
          <p:cNvSpPr txBox="1"/>
          <p:nvPr>
            <p:ph type="title"/>
          </p:nvPr>
        </p:nvSpPr>
        <p:spPr>
          <a:xfrm>
            <a:off x="533405" y="365125"/>
            <a:ext cx="73407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ВРАХУВАННЯ В ІДД</a:t>
            </a:r>
            <a:endParaRPr/>
          </a:p>
        </p:txBody>
      </p:sp>
      <p:sp>
        <p:nvSpPr>
          <p:cNvPr id="1115" name="Google Shape;1115;g379a61e77de_0_1257"/>
          <p:cNvSpPr txBox="1"/>
          <p:nvPr>
            <p:ph idx="10" type="dt"/>
          </p:nvPr>
        </p:nvSpPr>
        <p:spPr>
          <a:xfrm>
            <a:off x="1161571" y="6495835"/>
            <a:ext cx="72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116" name="Google Shape;1116;g379a61e77de_0_1257"/>
          <p:cNvSpPr txBox="1"/>
          <p:nvPr>
            <p:ph idx="11" type="ftr"/>
          </p:nvPr>
        </p:nvSpPr>
        <p:spPr>
          <a:xfrm>
            <a:off x="2122712" y="6495835"/>
            <a:ext cx="684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117" name="Google Shape;1117;g379a61e77de_0_1257"/>
          <p:cNvSpPr txBox="1"/>
          <p:nvPr>
            <p:ph idx="12" type="sldNum"/>
          </p:nvPr>
        </p:nvSpPr>
        <p:spPr>
          <a:xfrm>
            <a:off x="533406" y="6495835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18" name="Google Shape;1118;g379a61e77de_0_1257"/>
          <p:cNvSpPr/>
          <p:nvPr/>
        </p:nvSpPr>
        <p:spPr>
          <a:xfrm>
            <a:off x="3382202" y="2303496"/>
            <a:ext cx="5427600" cy="2671200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g379a61e77de_0_1257"/>
          <p:cNvSpPr txBox="1"/>
          <p:nvPr/>
        </p:nvSpPr>
        <p:spPr>
          <a:xfrm>
            <a:off x="3753439" y="2530298"/>
            <a:ext cx="4685100" cy="21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Дозвільний орган видає ІДД (вносить зміни до нього) або приймає рішення про відмову у видачі (внесенні змін) за результатами розгляду … висновків та пропозицій компетентних органів, а також зауважень і пропозицій інших органів виконавчої влади, органів місцевого самоврядування (у разі подання).</a:t>
            </a:r>
            <a:endParaRPr/>
          </a:p>
        </p:txBody>
      </p:sp>
      <p:sp>
        <p:nvSpPr>
          <p:cNvPr id="1120" name="Google Shape;1120;g379a61e77de_0_1257"/>
          <p:cNvSpPr/>
          <p:nvPr/>
        </p:nvSpPr>
        <p:spPr>
          <a:xfrm>
            <a:off x="3242032" y="2047793"/>
            <a:ext cx="511500" cy="511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1" name="Google Shape;1121;g379a61e77de_0_12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2031" y="2047543"/>
            <a:ext cx="511407" cy="511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79a61e77de_0_1410"/>
          <p:cNvSpPr txBox="1"/>
          <p:nvPr>
            <p:ph idx="10" type="dt"/>
          </p:nvPr>
        </p:nvSpPr>
        <p:spPr>
          <a:xfrm>
            <a:off x="1161571" y="6495835"/>
            <a:ext cx="72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127" name="Google Shape;1127;g379a61e77de_0_1410"/>
          <p:cNvSpPr txBox="1"/>
          <p:nvPr>
            <p:ph idx="11" type="ftr"/>
          </p:nvPr>
        </p:nvSpPr>
        <p:spPr>
          <a:xfrm>
            <a:off x="2122712" y="6495835"/>
            <a:ext cx="684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128" name="Google Shape;1128;g379a61e77de_0_1410"/>
          <p:cNvSpPr txBox="1"/>
          <p:nvPr>
            <p:ph idx="12" type="sldNum"/>
          </p:nvPr>
        </p:nvSpPr>
        <p:spPr>
          <a:xfrm>
            <a:off x="533406" y="6495835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29" name="Google Shape;1129;g379a61e77de_0_1410"/>
          <p:cNvSpPr/>
          <p:nvPr/>
        </p:nvSpPr>
        <p:spPr>
          <a:xfrm>
            <a:off x="0" y="0"/>
            <a:ext cx="12192000" cy="13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0" name="Google Shape;1130;g379a61e77de_0_14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3859" y="81276"/>
            <a:ext cx="6544282" cy="6271288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g379a61e77de_0_1410"/>
          <p:cNvSpPr/>
          <p:nvPr/>
        </p:nvSpPr>
        <p:spPr>
          <a:xfrm>
            <a:off x="7245427" y="2725718"/>
            <a:ext cx="2122800" cy="2083800"/>
          </a:xfrm>
          <a:prstGeom prst="ellipse">
            <a:avLst/>
          </a:prstGeom>
          <a:noFill/>
          <a:ln cap="flat" cmpd="sng" w="25400">
            <a:solidFill>
              <a:srgbClr val="FFDD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1"/>
          <p:cNvSpPr txBox="1"/>
          <p:nvPr>
            <p:ph type="title"/>
          </p:nvPr>
        </p:nvSpPr>
        <p:spPr>
          <a:xfrm>
            <a:off x="533405" y="365125"/>
            <a:ext cx="8114200" cy="73024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IED об'єднує </a:t>
            </a:r>
            <a:r>
              <a:rPr lang="en-GB">
                <a:solidFill>
                  <a:srgbClr val="006CD2"/>
                </a:solidFill>
              </a:rPr>
              <a:t>сім окремих існуючих директив</a:t>
            </a:r>
            <a:r>
              <a:rPr lang="en-GB"/>
              <a:t>, що стосуються промислових викидів:</a:t>
            </a:r>
            <a:endParaRPr/>
          </a:p>
        </p:txBody>
      </p:sp>
      <p:sp>
        <p:nvSpPr>
          <p:cNvPr id="366" name="Google Shape;366;p11"/>
          <p:cNvSpPr txBox="1"/>
          <p:nvPr>
            <p:ph idx="1" type="body"/>
          </p:nvPr>
        </p:nvSpPr>
        <p:spPr>
          <a:xfrm>
            <a:off x="533405" y="1732566"/>
            <a:ext cx="5115232" cy="39252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-GB" sz="1600"/>
              <a:t>З 7 січня 2014 року: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600"/>
          </a:p>
          <a:p>
            <a:pPr indent="-342900" lvl="0" marL="3429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D2"/>
              </a:buClr>
              <a:buSzPts val="1600"/>
              <a:buFont typeface="Arial"/>
              <a:buAutoNum type="arabicPeriod"/>
            </a:pPr>
            <a:r>
              <a:rPr lang="en-GB" sz="1600"/>
              <a:t>Директива 78/176/ЄЕС від 20 лютого 1978 року </a:t>
            </a:r>
            <a:r>
              <a:rPr b="1" lang="en-GB" sz="1600"/>
              <a:t>про відходи від виробництва діоксиду титану</a:t>
            </a:r>
            <a:r>
              <a:rPr lang="en-GB" sz="1600"/>
              <a:t>;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D2"/>
              </a:buClr>
              <a:buSzPts val="1600"/>
              <a:buFont typeface="Arial"/>
              <a:buAutoNum type="arabicPeriod"/>
            </a:pPr>
            <a:r>
              <a:rPr lang="en-GB" sz="1600"/>
              <a:t>Директива 82/883/ЄЕС </a:t>
            </a:r>
            <a:r>
              <a:rPr b="1" lang="en-GB" sz="1600"/>
              <a:t>про нагляд і моніторинг відходів діоксиду титану</a:t>
            </a:r>
            <a:r>
              <a:rPr lang="en-GB" sz="1600"/>
              <a:t>;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D2"/>
              </a:buClr>
              <a:buSzPts val="1600"/>
              <a:buFont typeface="Arial"/>
              <a:buAutoNum type="arabicPeriod"/>
            </a:pPr>
            <a:r>
              <a:rPr lang="en-GB" sz="1600"/>
              <a:t>Директива 92/112/ЄЕС </a:t>
            </a:r>
            <a:r>
              <a:rPr b="1" lang="en-GB" sz="1600"/>
              <a:t>про зменшення промислових відходів діоксиду титану</a:t>
            </a:r>
            <a:r>
              <a:rPr lang="en-GB" sz="1600"/>
              <a:t>;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D2"/>
              </a:buClr>
              <a:buSzPts val="1600"/>
              <a:buFont typeface="Arial"/>
              <a:buAutoNum type="arabicPeriod"/>
            </a:pPr>
            <a:r>
              <a:rPr lang="en-GB" sz="1600"/>
              <a:t>Директива 1999/13/ЄС </a:t>
            </a:r>
            <a:r>
              <a:rPr b="1" lang="en-GB" sz="1600"/>
              <a:t>про зменшення викидів летких органічних сполук</a:t>
            </a:r>
            <a:r>
              <a:rPr lang="en-GB" sz="1600"/>
              <a:t>;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D2"/>
              </a:buClr>
              <a:buSzPts val="1600"/>
              <a:buFont typeface="Arial"/>
              <a:buAutoNum type="arabicPeriod"/>
            </a:pPr>
            <a:r>
              <a:rPr lang="en-GB" sz="1600"/>
              <a:t>Директива 2000/76/ЄС </a:t>
            </a:r>
            <a:r>
              <a:rPr b="1" lang="en-GB" sz="1600"/>
              <a:t>про спалювання відходів </a:t>
            </a:r>
            <a:r>
              <a:rPr lang="en-GB" sz="1600"/>
              <a:t>(Директива про спалювання відходів);</a:t>
            </a:r>
            <a:endParaRPr/>
          </a:p>
          <a:p>
            <a:pPr indent="-342900" lvl="0" marL="3429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D2"/>
              </a:buClr>
              <a:buSzPts val="1600"/>
              <a:buFont typeface="Arial"/>
              <a:buAutoNum type="arabicPeriod"/>
            </a:pPr>
            <a:r>
              <a:rPr lang="en-GB" sz="1600"/>
              <a:t>Директива 2008/1/ЄС </a:t>
            </a:r>
            <a:r>
              <a:rPr b="1" lang="en-GB" sz="1600"/>
              <a:t>про інтегроване запобігання та контроль забруднення </a:t>
            </a:r>
            <a:r>
              <a:rPr lang="en-GB" sz="1600"/>
              <a:t>(Директива IPPC);</a:t>
            </a:r>
            <a:endParaRPr/>
          </a:p>
        </p:txBody>
      </p:sp>
      <p:sp>
        <p:nvSpPr>
          <p:cNvPr id="367" name="Google Shape;367;p11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8" name="Google Shape;368;p11"/>
          <p:cNvSpPr txBox="1"/>
          <p:nvPr/>
        </p:nvSpPr>
        <p:spPr>
          <a:xfrm>
            <a:off x="6543364" y="3045083"/>
            <a:ext cx="5115230" cy="2879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 1 січня 2016 року: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AutoNum type="arabicPeriod" startAt="7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Директива 2001/80/ЄС </a:t>
            </a: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 обмеження викидів певних забруднюючих речовин з великих спалювальних установок </a:t>
            </a: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(Директива LCP)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370" name="Google Shape;370;p11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379a61e77de_0_1419"/>
          <p:cNvSpPr/>
          <p:nvPr/>
        </p:nvSpPr>
        <p:spPr>
          <a:xfrm>
            <a:off x="1050471" y="2304512"/>
            <a:ext cx="10091100" cy="20622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g379a61e77de_0_1419"/>
          <p:cNvSpPr txBox="1"/>
          <p:nvPr>
            <p:ph type="title"/>
          </p:nvPr>
        </p:nvSpPr>
        <p:spPr>
          <a:xfrm>
            <a:off x="533405" y="365126"/>
            <a:ext cx="73407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ТРАНСКОРДОННІ КОНСУЛЬТАЦІЇ</a:t>
            </a:r>
            <a:endParaRPr/>
          </a:p>
        </p:txBody>
      </p:sp>
      <p:sp>
        <p:nvSpPr>
          <p:cNvPr id="1138" name="Google Shape;1138;g379a61e77de_0_1419"/>
          <p:cNvSpPr txBox="1"/>
          <p:nvPr>
            <p:ph idx="10" type="dt"/>
          </p:nvPr>
        </p:nvSpPr>
        <p:spPr>
          <a:xfrm>
            <a:off x="1161571" y="6495835"/>
            <a:ext cx="72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139" name="Google Shape;1139;g379a61e77de_0_1419"/>
          <p:cNvSpPr txBox="1"/>
          <p:nvPr>
            <p:ph idx="11" type="ftr"/>
          </p:nvPr>
        </p:nvSpPr>
        <p:spPr>
          <a:xfrm>
            <a:off x="2122712" y="6495835"/>
            <a:ext cx="684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140" name="Google Shape;1140;g379a61e77de_0_1419"/>
          <p:cNvSpPr txBox="1"/>
          <p:nvPr>
            <p:ph idx="12" type="sldNum"/>
          </p:nvPr>
        </p:nvSpPr>
        <p:spPr>
          <a:xfrm>
            <a:off x="533406" y="6495835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41" name="Google Shape;1141;g379a61e77de_0_1419"/>
          <p:cNvSpPr txBox="1"/>
          <p:nvPr/>
        </p:nvSpPr>
        <p:spPr>
          <a:xfrm>
            <a:off x="1491717" y="2710352"/>
            <a:ext cx="92085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Транскордонні консультації щодо ймовірного значного негативного впливу на довкілля іноземних держав внаслідок експлуатації установок, розташованих в Україні, проводяться у випадках, передбачених міжнародними договорами України, згода на обов’язковість яких надана ВРУ.</a:t>
            </a:r>
            <a:endParaRPr/>
          </a:p>
        </p:txBody>
      </p:sp>
      <p:sp>
        <p:nvSpPr>
          <p:cNvPr id="1142" name="Google Shape;1142;g379a61e77de_0_1419"/>
          <p:cNvSpPr txBox="1"/>
          <p:nvPr>
            <p:ph idx="1" type="body"/>
          </p:nvPr>
        </p:nvSpPr>
        <p:spPr>
          <a:xfrm>
            <a:off x="1631197" y="4486049"/>
            <a:ext cx="9208500" cy="6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i="1" lang="en-GB" sz="1500"/>
              <a:t>Порядок проведення транскордонних консультацій, затверджений постановою КМУ від 25 червня 2025 р. № 752</a:t>
            </a:r>
            <a:endParaRPr/>
          </a:p>
        </p:txBody>
      </p:sp>
      <p:sp>
        <p:nvSpPr>
          <p:cNvPr id="1143" name="Google Shape;1143;g379a61e77de_0_1419"/>
          <p:cNvSpPr txBox="1"/>
          <p:nvPr/>
        </p:nvSpPr>
        <p:spPr>
          <a:xfrm flipH="1">
            <a:off x="1364554" y="4366744"/>
            <a:ext cx="474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5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60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149" name="Google Shape;1149;p60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150" name="Google Shape;1150;p60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51" name="Google Shape;1151;p60"/>
          <p:cNvSpPr txBox="1"/>
          <p:nvPr/>
        </p:nvSpPr>
        <p:spPr>
          <a:xfrm>
            <a:off x="4223123" y="2413337"/>
            <a:ext cx="374575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n-GB" sz="7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Q&amp;A</a:t>
            </a:r>
            <a:endParaRPr b="0" i="0" sz="72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73"/>
          <p:cNvSpPr txBox="1"/>
          <p:nvPr>
            <p:ph type="ctrTitle"/>
          </p:nvPr>
        </p:nvSpPr>
        <p:spPr>
          <a:xfrm>
            <a:off x="741390" y="2375407"/>
            <a:ext cx="8612474" cy="114067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</a:pPr>
            <a:r>
              <a:rPr lang="en-GB" sz="3000"/>
              <a:t>Громадське обговорення та громадські слухання</a:t>
            </a:r>
            <a:endParaRPr sz="3000"/>
          </a:p>
        </p:txBody>
      </p:sp>
      <p:sp>
        <p:nvSpPr>
          <p:cNvPr id="1157" name="Google Shape;1157;p73"/>
          <p:cNvSpPr txBox="1"/>
          <p:nvPr>
            <p:ph idx="1" type="subTitle"/>
          </p:nvPr>
        </p:nvSpPr>
        <p:spPr>
          <a:xfrm>
            <a:off x="741390" y="3709517"/>
            <a:ext cx="4724970" cy="283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accent2"/>
                </a:solidFill>
              </a:rPr>
              <a:t>Єлизавета Алексєєва, </a:t>
            </a:r>
            <a:r>
              <a:rPr lang="en-GB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експерт GIZ</a:t>
            </a:r>
            <a:endParaRPr/>
          </a:p>
        </p:txBody>
      </p:sp>
      <p:pic>
        <p:nvPicPr>
          <p:cNvPr id="1158" name="Google Shape;1158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4123" y="5578506"/>
            <a:ext cx="1612180" cy="45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73" title="BMUKN+IKI+GIZ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400" y="5278825"/>
            <a:ext cx="6379023" cy="157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74"/>
          <p:cNvSpPr/>
          <p:nvPr/>
        </p:nvSpPr>
        <p:spPr>
          <a:xfrm>
            <a:off x="0" y="0"/>
            <a:ext cx="12192000" cy="13405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5" name="Google Shape;1165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7606" y="108858"/>
            <a:ext cx="6576787" cy="6294160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p74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167" name="Google Shape;1167;p74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168" name="Google Shape;1168;p74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69" name="Google Shape;1169;p74"/>
          <p:cNvSpPr/>
          <p:nvPr/>
        </p:nvSpPr>
        <p:spPr>
          <a:xfrm>
            <a:off x="6095999" y="2514600"/>
            <a:ext cx="2100065" cy="2061638"/>
          </a:xfrm>
          <a:prstGeom prst="ellipse">
            <a:avLst/>
          </a:prstGeom>
          <a:noFill/>
          <a:ln cap="flat" cmpd="sng" w="25400">
            <a:solidFill>
              <a:srgbClr val="FFDD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75"/>
          <p:cNvSpPr/>
          <p:nvPr/>
        </p:nvSpPr>
        <p:spPr>
          <a:xfrm>
            <a:off x="0" y="1262913"/>
            <a:ext cx="12192000" cy="4976969"/>
          </a:xfrm>
          <a:prstGeom prst="rect">
            <a:avLst/>
          </a:prstGeom>
          <a:gradFill>
            <a:gsLst>
              <a:gs pos="0">
                <a:srgbClr val="E5F0FA"/>
              </a:gs>
              <a:gs pos="26000">
                <a:srgbClr val="E5F0FA"/>
              </a:gs>
              <a:gs pos="100000">
                <a:schemeClr val="lt1"/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75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176" name="Google Shape;1176;p75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177" name="Google Shape;1177;p75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78" name="Google Shape;1178;p75"/>
          <p:cNvSpPr txBox="1"/>
          <p:nvPr>
            <p:ph type="title"/>
          </p:nvPr>
        </p:nvSpPr>
        <p:spPr>
          <a:xfrm>
            <a:off x="533405" y="506530"/>
            <a:ext cx="7340595" cy="75637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ГРОМАДСЬКЕ ОБГОВОРЕННЯ</a:t>
            </a:r>
            <a:endParaRPr b="0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75"/>
          <p:cNvSpPr/>
          <p:nvPr/>
        </p:nvSpPr>
        <p:spPr>
          <a:xfrm>
            <a:off x="1161571" y="2043579"/>
            <a:ext cx="2222550" cy="35515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75"/>
          <p:cNvSpPr txBox="1"/>
          <p:nvPr/>
        </p:nvSpPr>
        <p:spPr>
          <a:xfrm>
            <a:off x="1336418" y="3010375"/>
            <a:ext cx="1872855" cy="2529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Розпочинається із оприлюднення в Реєстрі оголошення про початок громадського обговорення, а також заяви із доданими до неї документами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75"/>
          <p:cNvSpPr/>
          <p:nvPr/>
        </p:nvSpPr>
        <p:spPr>
          <a:xfrm>
            <a:off x="3609264" y="2043578"/>
            <a:ext cx="2222550" cy="3496719"/>
          </a:xfrm>
          <a:prstGeom prst="rect">
            <a:avLst/>
          </a:prstGeom>
          <a:gradFill>
            <a:gsLst>
              <a:gs pos="0">
                <a:schemeClr val="lt1"/>
              </a:gs>
              <a:gs pos="3000">
                <a:schemeClr val="lt1"/>
              </a:gs>
              <a:gs pos="100000">
                <a:srgbClr val="EEF5FC">
                  <a:alpha val="46274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75"/>
          <p:cNvSpPr txBox="1"/>
          <p:nvPr/>
        </p:nvSpPr>
        <p:spPr>
          <a:xfrm>
            <a:off x="3784111" y="3010375"/>
            <a:ext cx="1872855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Триває 30 робочих днів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Google Shape;1183;p75"/>
          <p:cNvSpPr/>
          <p:nvPr/>
        </p:nvSpPr>
        <p:spPr>
          <a:xfrm>
            <a:off x="6053352" y="2043579"/>
            <a:ext cx="2222550" cy="3496718"/>
          </a:xfrm>
          <a:prstGeom prst="rect">
            <a:avLst/>
          </a:prstGeom>
          <a:gradFill>
            <a:gsLst>
              <a:gs pos="0">
                <a:srgbClr val="EEF5FC"/>
              </a:gs>
              <a:gs pos="3000">
                <a:srgbClr val="EEF5FC"/>
              </a:gs>
              <a:gs pos="62000">
                <a:srgbClr val="D8E8F8">
                  <a:alpha val="46274"/>
                </a:srgbClr>
              </a:gs>
              <a:gs pos="100000">
                <a:srgbClr val="D8E8F8">
                  <a:alpha val="46274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75"/>
          <p:cNvSpPr txBox="1"/>
          <p:nvPr/>
        </p:nvSpPr>
        <p:spPr>
          <a:xfrm>
            <a:off x="6228199" y="3010375"/>
            <a:ext cx="1872855" cy="1421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Відбувається і в процесі видачі первинного ІДД, і в процесі внесення до нього змін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5" name="Google Shape;1185;p75"/>
          <p:cNvSpPr/>
          <p:nvPr/>
        </p:nvSpPr>
        <p:spPr>
          <a:xfrm>
            <a:off x="8497440" y="2043578"/>
            <a:ext cx="2222550" cy="349671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6" name="Google Shape;1186;p75"/>
          <p:cNvSpPr txBox="1"/>
          <p:nvPr/>
        </p:nvSpPr>
        <p:spPr>
          <a:xfrm>
            <a:off x="8672287" y="3010375"/>
            <a:ext cx="1872855" cy="2086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Передбачає збір письмових зауважень і пропозицій, а також проведення громадських слухань (за певних умов)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7" name="Google Shape;1187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3871" y="2220358"/>
            <a:ext cx="609685" cy="60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8" name="Google Shape;1188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9783" y="2203511"/>
            <a:ext cx="609685" cy="60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32393" y="2220358"/>
            <a:ext cx="571215" cy="571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7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68002" y="2220358"/>
            <a:ext cx="609685" cy="609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76"/>
          <p:cNvSpPr/>
          <p:nvPr/>
        </p:nvSpPr>
        <p:spPr>
          <a:xfrm>
            <a:off x="9786257" y="2666999"/>
            <a:ext cx="3225941" cy="2296887"/>
          </a:xfrm>
          <a:prstGeom prst="roundRect">
            <a:avLst>
              <a:gd fmla="val 33854" name="adj"/>
            </a:avLst>
          </a:prstGeom>
          <a:solidFill>
            <a:schemeClr val="accent2"/>
          </a:solidFill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Google Shape;1196;p76"/>
          <p:cNvSpPr txBox="1"/>
          <p:nvPr>
            <p:ph type="title"/>
          </p:nvPr>
        </p:nvSpPr>
        <p:spPr>
          <a:xfrm>
            <a:off x="533405" y="506530"/>
            <a:ext cx="7340595" cy="75637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ІНФОРМУВАННЯ ГРОМАДСЬКОСТІ</a:t>
            </a:r>
            <a:endParaRPr b="0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p76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198" name="Google Shape;1198;p76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199" name="Google Shape;1199;p76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00" name="Google Shape;1200;p76"/>
          <p:cNvSpPr txBox="1"/>
          <p:nvPr/>
        </p:nvSpPr>
        <p:spPr>
          <a:xfrm>
            <a:off x="533405" y="1989374"/>
            <a:ext cx="7744977" cy="35240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Дозвільний орган готує та оприлюднює оголошення про початок громадського обговорення засобами Реєстру;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Надсилає оголошення ОДА за місцезнаходженням установки та ОМС, які можуть зазнати впливу установки, для розміщення на веб-сайтах та дошках оголошень (+ в інший спосіб);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ОДА та ОМС оприлюднюють його не пізніше наступного робочого дня після отримання та забезпечують його розміщення протягом усього строку громадського обговорення;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Оператор протягом 15 робочих днів з дня отримання рішення (висновку) про прийнятність заяви оприлюднює оголошення на своєму веб-сайті та розміщує його не менше ніж у 3 публічних місцях в усіх населених пунктах, які можуть зазнати впливу установки, а також в АТО за місцезнаходженням установки (+ в інший спосіб).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1" name="Google Shape;1201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39225" y="3141709"/>
            <a:ext cx="1219370" cy="1219370"/>
          </a:xfrm>
          <a:prstGeom prst="rect">
            <a:avLst/>
          </a:prstGeom>
          <a:noFill/>
          <a:ln>
            <a:noFill/>
          </a:ln>
        </p:spPr>
      </p:pic>
      <p:sp>
        <p:nvSpPr>
          <p:cNvPr id="1202" name="Google Shape;1202;p76"/>
          <p:cNvSpPr/>
          <p:nvPr/>
        </p:nvSpPr>
        <p:spPr>
          <a:xfrm>
            <a:off x="-1436913" y="1661337"/>
            <a:ext cx="10399626" cy="4180115"/>
          </a:xfrm>
          <a:prstGeom prst="roundRect">
            <a:avLst>
              <a:gd fmla="val 33854" name="adj"/>
            </a:avLst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77"/>
          <p:cNvSpPr txBox="1"/>
          <p:nvPr>
            <p:ph type="title"/>
          </p:nvPr>
        </p:nvSpPr>
        <p:spPr>
          <a:xfrm>
            <a:off x="533405" y="365125"/>
            <a:ext cx="7340595" cy="9074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ОГОЛОШЕННЯ ПРО </a:t>
            </a:r>
            <a:r>
              <a:rPr lang="en-GB">
                <a:solidFill>
                  <a:schemeClr val="dk2"/>
                </a:solidFill>
              </a:rPr>
              <a:t>ПОЧАТОК ГРОМАДСЬКОГО ОБГОВОРЕННЯ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208" name="Google Shape;1208;p77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209" name="Google Shape;1209;p77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210" name="Google Shape;1210;p77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11" name="Google Shape;1211;p77"/>
          <p:cNvSpPr/>
          <p:nvPr/>
        </p:nvSpPr>
        <p:spPr>
          <a:xfrm>
            <a:off x="841229" y="2000129"/>
            <a:ext cx="10010570" cy="689024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77"/>
          <p:cNvSpPr txBox="1"/>
          <p:nvPr/>
        </p:nvSpPr>
        <p:spPr>
          <a:xfrm>
            <a:off x="1352636" y="2179237"/>
            <a:ext cx="9247930" cy="3366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Резюме нетехнічного характеру заяви про отримання ІДД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p77"/>
          <p:cNvSpPr/>
          <p:nvPr/>
        </p:nvSpPr>
        <p:spPr>
          <a:xfrm>
            <a:off x="527116" y="1845072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77"/>
          <p:cNvSpPr/>
          <p:nvPr/>
        </p:nvSpPr>
        <p:spPr>
          <a:xfrm>
            <a:off x="767404" y="3009326"/>
            <a:ext cx="10084393" cy="936637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p77"/>
          <p:cNvSpPr txBox="1"/>
          <p:nvPr/>
        </p:nvSpPr>
        <p:spPr>
          <a:xfrm>
            <a:off x="1352635" y="3176365"/>
            <a:ext cx="9247930" cy="600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Адреси, за якими можна ознайомитися із заявою про отримання ІДД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(надаються оператором разом із заявою)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77"/>
          <p:cNvSpPr/>
          <p:nvPr/>
        </p:nvSpPr>
        <p:spPr>
          <a:xfrm>
            <a:off x="527116" y="2840952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77"/>
          <p:cNvSpPr/>
          <p:nvPr/>
        </p:nvSpPr>
        <p:spPr>
          <a:xfrm>
            <a:off x="767404" y="4281376"/>
            <a:ext cx="10084392" cy="1620855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77"/>
          <p:cNvSpPr txBox="1"/>
          <p:nvPr/>
        </p:nvSpPr>
        <p:spPr>
          <a:xfrm>
            <a:off x="1352634" y="4394208"/>
            <a:ext cx="9247930" cy="1390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Процедуру громадського обговорення: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дату початку та строки процедури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порядок подання письмових зауважень і пропозицій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інформацію про громадські слухання, у тому числі умови, за яких вони проводяться, та порядок реєстрації для участі в них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77"/>
          <p:cNvSpPr/>
          <p:nvPr/>
        </p:nvSpPr>
        <p:spPr>
          <a:xfrm>
            <a:off x="527115" y="4113002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0" name="Google Shape;1220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970" y="1918087"/>
            <a:ext cx="361696" cy="361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884" y="2921061"/>
            <a:ext cx="361696" cy="361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Google Shape;1222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970" y="4187857"/>
            <a:ext cx="361696" cy="361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78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228" name="Google Shape;1228;p78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229" name="Google Shape;1229;p78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30" name="Google Shape;1230;p78"/>
          <p:cNvSpPr txBox="1"/>
          <p:nvPr>
            <p:ph type="title"/>
          </p:nvPr>
        </p:nvSpPr>
        <p:spPr>
          <a:xfrm>
            <a:off x="533405" y="365125"/>
            <a:ext cx="7340595" cy="9074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ДОСТУП ДО ІНФОРМАЦІЇ</a:t>
            </a:r>
            <a:endParaRPr/>
          </a:p>
        </p:txBody>
      </p:sp>
      <p:sp>
        <p:nvSpPr>
          <p:cNvPr id="1231" name="Google Shape;1231;p78"/>
          <p:cNvSpPr/>
          <p:nvPr/>
        </p:nvSpPr>
        <p:spPr>
          <a:xfrm>
            <a:off x="841229" y="2000128"/>
            <a:ext cx="10010570" cy="6009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78"/>
          <p:cNvSpPr txBox="1"/>
          <p:nvPr/>
        </p:nvSpPr>
        <p:spPr>
          <a:xfrm>
            <a:off x="1352636" y="2124241"/>
            <a:ext cx="9335029" cy="3366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Заява про отримання ІДД та додані до неї документи є відкритими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78"/>
          <p:cNvSpPr/>
          <p:nvPr/>
        </p:nvSpPr>
        <p:spPr>
          <a:xfrm>
            <a:off x="527116" y="1845072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78"/>
          <p:cNvSpPr/>
          <p:nvPr/>
        </p:nvSpPr>
        <p:spPr>
          <a:xfrm>
            <a:off x="767407" y="3131240"/>
            <a:ext cx="10084392" cy="21938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78"/>
          <p:cNvSpPr txBox="1"/>
          <p:nvPr/>
        </p:nvSpPr>
        <p:spPr>
          <a:xfrm>
            <a:off x="1352637" y="3375806"/>
            <a:ext cx="9247930" cy="1706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Надаються безоплатно дозвільним органом, ОМС та оператором установки для ознайомлення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засобами Реєстру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шляхом їх розміщення протягом усього строку громадського обговорення в місцях, доступних для громадськості, у приміщеннях ОМС та оператора установки ( + в інших місцях)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78"/>
          <p:cNvSpPr/>
          <p:nvPr/>
        </p:nvSpPr>
        <p:spPr>
          <a:xfrm>
            <a:off x="527118" y="2962866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7" name="Google Shape;1237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916" y="3008893"/>
            <a:ext cx="394490" cy="394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636" y="1887027"/>
            <a:ext cx="394490" cy="39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79"/>
          <p:cNvSpPr txBox="1"/>
          <p:nvPr>
            <p:ph type="title"/>
          </p:nvPr>
        </p:nvSpPr>
        <p:spPr>
          <a:xfrm>
            <a:off x="533405" y="865139"/>
            <a:ext cx="7340595" cy="54381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ЗБІР ЗАУВАЖЕНЬ І ПРОПОЗИЦІЙ</a:t>
            </a:r>
            <a:endParaRPr/>
          </a:p>
        </p:txBody>
      </p:sp>
      <p:sp>
        <p:nvSpPr>
          <p:cNvPr id="1244" name="Google Shape;1244;p79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245" name="Google Shape;1245;p79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246" name="Google Shape;1246;p79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47" name="Google Shape;1247;p79"/>
          <p:cNvSpPr/>
          <p:nvPr/>
        </p:nvSpPr>
        <p:spPr>
          <a:xfrm>
            <a:off x="1536389" y="2433626"/>
            <a:ext cx="9119221" cy="454724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Громадськість – одна чи більше фізичних або юридичних осіб, їх об’єднання, організації або групи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79"/>
          <p:cNvSpPr/>
          <p:nvPr/>
        </p:nvSpPr>
        <p:spPr>
          <a:xfrm>
            <a:off x="1536389" y="3105109"/>
            <a:ext cx="8215707" cy="635285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Право подавати будь-які зауваження і пропозиції, які стосуються заяви про отримання ІДД, установки чи її діяльності, без необхідності їх обґрунтування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79"/>
          <p:cNvSpPr/>
          <p:nvPr/>
        </p:nvSpPr>
        <p:spPr>
          <a:xfrm>
            <a:off x="1536387" y="3957153"/>
            <a:ext cx="7791167" cy="454724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письмовій (у тому числі електронній) формі та усно під час громадських слухань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79"/>
          <p:cNvSpPr/>
          <p:nvPr/>
        </p:nvSpPr>
        <p:spPr>
          <a:xfrm>
            <a:off x="1536388" y="4628636"/>
            <a:ext cx="8215708" cy="454723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Надсилаються компетентним органам для надання пропозицій щодо їх врахування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1" name="Google Shape;1251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9242" y="4679031"/>
            <a:ext cx="404328" cy="40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2" name="Google Shape;1252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8301" y="4045302"/>
            <a:ext cx="320656" cy="32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Google Shape;1253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9242" y="3226836"/>
            <a:ext cx="404328" cy="40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9242" y="2463808"/>
            <a:ext cx="404328" cy="404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80"/>
          <p:cNvSpPr/>
          <p:nvPr/>
        </p:nvSpPr>
        <p:spPr>
          <a:xfrm>
            <a:off x="1050471" y="2396845"/>
            <a:ext cx="10091057" cy="89774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80"/>
          <p:cNvSpPr txBox="1"/>
          <p:nvPr>
            <p:ph type="title"/>
          </p:nvPr>
        </p:nvSpPr>
        <p:spPr>
          <a:xfrm>
            <a:off x="533405" y="365126"/>
            <a:ext cx="7340595" cy="91122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ВРАХУВАННЯ ЗАУВАЖЕНЬ І ПРОПОЗИЦІЙ</a:t>
            </a:r>
            <a:endParaRPr/>
          </a:p>
        </p:txBody>
      </p:sp>
      <p:sp>
        <p:nvSpPr>
          <p:cNvPr id="1261" name="Google Shape;1261;p80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262" name="Google Shape;1262;p80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263" name="Google Shape;1263;p80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64" name="Google Shape;1264;p80"/>
          <p:cNvSpPr txBox="1"/>
          <p:nvPr/>
        </p:nvSpPr>
        <p:spPr>
          <a:xfrm>
            <a:off x="1491717" y="2531358"/>
            <a:ext cx="92085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Дозвільний орган видає ІДД (або відмову) з урахуванням результатів громадського обговорення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5" name="Google Shape;1265;p80"/>
          <p:cNvSpPr txBox="1"/>
          <p:nvPr>
            <p:ph idx="1" type="body"/>
          </p:nvPr>
        </p:nvSpPr>
        <p:spPr>
          <a:xfrm>
            <a:off x="1758416" y="4620317"/>
            <a:ext cx="9208564" cy="609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88235"/>
              <a:buNone/>
            </a:pPr>
            <a:r>
              <a:rPr i="1" lang="en-GB" sz="1500"/>
              <a:t>Вимоги до змісту та форми звіту про громадське обговорення у процесі видачі інтегрованого довкіллєвого дозволу (внесення змін до нього), затверджені наказом Міндовкілля від 11 березня 2025 року N 488</a:t>
            </a:r>
            <a:endParaRPr/>
          </a:p>
        </p:txBody>
      </p:sp>
      <p:sp>
        <p:nvSpPr>
          <p:cNvPr id="1266" name="Google Shape;1266;p80"/>
          <p:cNvSpPr txBox="1"/>
          <p:nvPr/>
        </p:nvSpPr>
        <p:spPr>
          <a:xfrm flipH="1">
            <a:off x="1491717" y="4501012"/>
            <a:ext cx="474056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GB" sz="5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80"/>
          <p:cNvSpPr/>
          <p:nvPr/>
        </p:nvSpPr>
        <p:spPr>
          <a:xfrm>
            <a:off x="1050471" y="3427961"/>
            <a:ext cx="10091057" cy="1177938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8" name="Google Shape;1268;p80"/>
          <p:cNvSpPr txBox="1"/>
          <p:nvPr/>
        </p:nvSpPr>
        <p:spPr>
          <a:xfrm>
            <a:off x="1491717" y="3562474"/>
            <a:ext cx="920856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Звіт про громадське обговорення підсумовує отримані зауваження і пропозиції та зазначає, яким чином в умовах ІДД вони враховані, частково враховані або обґрунтовано відхилені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2"/>
          <p:cNvSpPr/>
          <p:nvPr/>
        </p:nvSpPr>
        <p:spPr>
          <a:xfrm>
            <a:off x="-1000125" y="1524000"/>
            <a:ext cx="7656600" cy="4652400"/>
          </a:xfrm>
          <a:prstGeom prst="roundRect">
            <a:avLst>
              <a:gd fmla="val 20642" name="adj"/>
            </a:avLst>
          </a:prstGeom>
          <a:noFill/>
          <a:ln cap="flat" cmpd="sng" w="25400">
            <a:solidFill>
              <a:srgbClr val="194A8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12"/>
          <p:cNvSpPr txBox="1"/>
          <p:nvPr>
            <p:ph type="title"/>
          </p:nvPr>
        </p:nvSpPr>
        <p:spPr>
          <a:xfrm>
            <a:off x="533405" y="365126"/>
            <a:ext cx="7340595" cy="87312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СТРУКТУРА ДИРЕКТИВИ 2010/75/ЄС</a:t>
            </a:r>
            <a:endParaRPr/>
          </a:p>
        </p:txBody>
      </p:sp>
      <p:sp>
        <p:nvSpPr>
          <p:cNvPr id="377" name="Google Shape;377;p12"/>
          <p:cNvSpPr txBox="1"/>
          <p:nvPr>
            <p:ph idx="1" type="body"/>
          </p:nvPr>
        </p:nvSpPr>
        <p:spPr>
          <a:xfrm>
            <a:off x="533400" y="1703400"/>
            <a:ext cx="5873100" cy="44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 sz="1600"/>
              <a:t>IED складається з семи розділів.</a:t>
            </a:r>
            <a:endParaRPr/>
          </a:p>
          <a:p>
            <a:pPr indent="-28575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 sz="1600"/>
              <a:t>Розділи I та VII мають загальне застосування. </a:t>
            </a:r>
            <a:endParaRPr/>
          </a:p>
          <a:p>
            <a:pPr indent="-28575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 sz="1600"/>
              <a:t>Розділ II застосовується лише до видів діяльності, зазначених у Додатку I (як правило, не до установок для спалювання відходів або розчинників).</a:t>
            </a:r>
            <a:endParaRPr/>
          </a:p>
          <a:p>
            <a:pPr indent="-28575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 sz="1600"/>
              <a:t>Решта розділів містять конкретні мінімальні правила (включаючи граничні значення викидів) і застосовуються до конкретних секторів, таких як спалювальні установки, установки для спалювання відходів, установки та процеси, що використовують органічні розчинники, а також промисловість з виробництва діоксиду титану.</a:t>
            </a:r>
            <a:endParaRPr/>
          </a:p>
          <a:p>
            <a:pPr indent="-28575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 sz="1600"/>
              <a:t>IED містить широкий і складний набір перехідних положень та положень щодо транспонування та набрання чинності (статті 80-82). </a:t>
            </a:r>
            <a:endParaRPr/>
          </a:p>
          <a:p>
            <a:pPr indent="-28575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GB" sz="1600"/>
              <a:t>Реалізація директиви переглянута у січні 2016 року, а потім кожні 3 роки (стаття 73(1)).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600"/>
          </a:p>
        </p:txBody>
      </p:sp>
      <p:sp>
        <p:nvSpPr>
          <p:cNvPr id="378" name="Google Shape;378;p12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79" name="Google Shape;379;p12"/>
          <p:cNvPicPr preferRelativeResize="0"/>
          <p:nvPr/>
        </p:nvPicPr>
        <p:blipFill rotWithShape="1">
          <a:blip r:embed="rId3">
            <a:alphaModFix/>
          </a:blip>
          <a:srcRect b="11712" l="4411" r="38313" t="16671"/>
          <a:stretch/>
        </p:blipFill>
        <p:spPr>
          <a:xfrm>
            <a:off x="6968649" y="1703388"/>
            <a:ext cx="5223351" cy="417195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12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381" name="Google Shape;381;p12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81"/>
          <p:cNvSpPr txBox="1"/>
          <p:nvPr>
            <p:ph type="title"/>
          </p:nvPr>
        </p:nvSpPr>
        <p:spPr>
          <a:xfrm>
            <a:off x="533405" y="365125"/>
            <a:ext cx="7340595" cy="85830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ГРОМАДСЬКІ СЛУХАННЯ: </a:t>
            </a:r>
            <a:br>
              <a:rPr lang="en-GB"/>
            </a:br>
            <a:r>
              <a:rPr lang="en-GB">
                <a:solidFill>
                  <a:schemeClr val="accent2"/>
                </a:solidFill>
              </a:rPr>
              <a:t>ХТО, ЗА ЯКИХ УМОВ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274" name="Google Shape;1274;p81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75" name="Google Shape;1275;p81"/>
          <p:cNvSpPr/>
          <p:nvPr/>
        </p:nvSpPr>
        <p:spPr>
          <a:xfrm>
            <a:off x="1161572" y="2003612"/>
            <a:ext cx="9741316" cy="656682"/>
          </a:xfrm>
          <a:prstGeom prst="roundRect">
            <a:avLst>
              <a:gd fmla="val 50000" name="adj"/>
            </a:avLst>
          </a:prstGeom>
          <a:noFill/>
          <a:ln cap="flat" cmpd="sng" w="127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Дозвільний орган визначає територіальні громади та АТО, які можуть зазнати впливу внаслідок діяльності установки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Google Shape;1276;p81"/>
          <p:cNvSpPr/>
          <p:nvPr/>
        </p:nvSpPr>
        <p:spPr>
          <a:xfrm>
            <a:off x="1161570" y="2803813"/>
            <a:ext cx="9741315" cy="525242"/>
          </a:xfrm>
          <a:prstGeom prst="roundRect">
            <a:avLst>
              <a:gd fmla="val 50000" name="adj"/>
            </a:avLst>
          </a:prstGeom>
          <a:noFill/>
          <a:ln cap="flat" cmpd="sng" w="127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ГС проводяться ОВА АТО, які можуть зазнати впливу установки, та за місцезнаходженням установки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7" name="Google Shape;1277;p81"/>
          <p:cNvSpPr/>
          <p:nvPr/>
        </p:nvSpPr>
        <p:spPr>
          <a:xfrm>
            <a:off x="1161569" y="3472574"/>
            <a:ext cx="9741315" cy="505337"/>
          </a:xfrm>
          <a:prstGeom prst="roundRect">
            <a:avLst>
              <a:gd fmla="val 50000" name="adj"/>
            </a:avLst>
          </a:prstGeom>
          <a:noFill/>
          <a:ln cap="flat" cmpd="sng" w="127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Умова проведення – реєстрація 5 або більше осіб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Google Shape;1278;p81"/>
          <p:cNvSpPr/>
          <p:nvPr/>
        </p:nvSpPr>
        <p:spPr>
          <a:xfrm>
            <a:off x="1161569" y="4121002"/>
            <a:ext cx="9741315" cy="505337"/>
          </a:xfrm>
          <a:prstGeom prst="roundRect">
            <a:avLst>
              <a:gd fmla="val 50000" name="adj"/>
            </a:avLst>
          </a:prstGeom>
          <a:noFill/>
          <a:ln cap="flat" cmpd="sng" w="127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Реєстрація для участі проводиться засобами Реєстру протягом 5 РД з дня оприлюднення оголошення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Google Shape;1279;p81"/>
          <p:cNvSpPr/>
          <p:nvPr/>
        </p:nvSpPr>
        <p:spPr>
          <a:xfrm>
            <a:off x="1161570" y="4773225"/>
            <a:ext cx="9741314" cy="525241"/>
          </a:xfrm>
          <a:prstGeom prst="roundRect">
            <a:avLst>
              <a:gd fmla="val 50000" name="adj"/>
            </a:avLst>
          </a:prstGeom>
          <a:noFill/>
          <a:ln cap="flat" cmpd="sng" w="127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Якщо умова виконана, дозвільний орган повідомляє про це відповідну ОВА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0" name="Google Shape;1280;p81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281" name="Google Shape;1281;p81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282" name="Google Shape;1282;p81"/>
          <p:cNvSpPr/>
          <p:nvPr/>
        </p:nvSpPr>
        <p:spPr>
          <a:xfrm>
            <a:off x="502792" y="2077808"/>
            <a:ext cx="525243" cy="5252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3" name="Google Shape;1283;p81"/>
          <p:cNvSpPr/>
          <p:nvPr/>
        </p:nvSpPr>
        <p:spPr>
          <a:xfrm>
            <a:off x="502792" y="2803811"/>
            <a:ext cx="525243" cy="5252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4" name="Google Shape;1284;p81"/>
          <p:cNvSpPr/>
          <p:nvPr/>
        </p:nvSpPr>
        <p:spPr>
          <a:xfrm>
            <a:off x="502791" y="3462620"/>
            <a:ext cx="525243" cy="5252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81"/>
          <p:cNvSpPr/>
          <p:nvPr/>
        </p:nvSpPr>
        <p:spPr>
          <a:xfrm>
            <a:off x="502790" y="4111048"/>
            <a:ext cx="525243" cy="5252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81"/>
          <p:cNvSpPr/>
          <p:nvPr/>
        </p:nvSpPr>
        <p:spPr>
          <a:xfrm>
            <a:off x="502790" y="4789697"/>
            <a:ext cx="525243" cy="5252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82"/>
          <p:cNvSpPr txBox="1"/>
          <p:nvPr>
            <p:ph type="title"/>
          </p:nvPr>
        </p:nvSpPr>
        <p:spPr>
          <a:xfrm>
            <a:off x="533405" y="365125"/>
            <a:ext cx="7340595" cy="85830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ГРОМАДСЬКІ СЛУХАННЯ: </a:t>
            </a:r>
            <a:br>
              <a:rPr lang="en-GB"/>
            </a:br>
            <a:r>
              <a:rPr lang="en-GB">
                <a:solidFill>
                  <a:schemeClr val="accent2"/>
                </a:solidFill>
              </a:rPr>
              <a:t>ЯК, КОЛИ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292" name="Google Shape;1292;p82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93" name="Google Shape;1293;p82"/>
          <p:cNvSpPr/>
          <p:nvPr/>
        </p:nvSpPr>
        <p:spPr>
          <a:xfrm>
            <a:off x="1161574" y="2678526"/>
            <a:ext cx="9741316" cy="656682"/>
          </a:xfrm>
          <a:prstGeom prst="roundRect">
            <a:avLst>
              <a:gd fmla="val 50000" name="adj"/>
            </a:avLst>
          </a:prstGeom>
          <a:solidFill>
            <a:srgbClr val="D8E8F8"/>
          </a:solidFill>
          <a:ln cap="flat" cmpd="sng" w="12700">
            <a:solidFill>
              <a:srgbClr val="D8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ОВА оприлюднює інформацію про час, дату, місце та адресу проведення громадських слухань на своєму веб-сайті, у Реєстрі та надсилає її особам, які зареєструвалися для участі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82"/>
          <p:cNvSpPr/>
          <p:nvPr/>
        </p:nvSpPr>
        <p:spPr>
          <a:xfrm>
            <a:off x="1161572" y="3478727"/>
            <a:ext cx="9741315" cy="525242"/>
          </a:xfrm>
          <a:prstGeom prst="roundRect">
            <a:avLst>
              <a:gd fmla="val 50000" name="adj"/>
            </a:avLst>
          </a:prstGeom>
          <a:solidFill>
            <a:srgbClr val="D8E8F8"/>
          </a:solidFill>
          <a:ln cap="flat" cmpd="sng" w="12700">
            <a:solidFill>
              <a:srgbClr val="D8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Проводяться не раніше, ніж на 10-ий РД з дня оприлюднення оголошення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82"/>
          <p:cNvSpPr/>
          <p:nvPr/>
        </p:nvSpPr>
        <p:spPr>
          <a:xfrm>
            <a:off x="1161571" y="4147488"/>
            <a:ext cx="9741315" cy="505337"/>
          </a:xfrm>
          <a:prstGeom prst="roundRect">
            <a:avLst>
              <a:gd fmla="val 50000" name="adj"/>
            </a:avLst>
          </a:prstGeom>
          <a:solidFill>
            <a:srgbClr val="D8E8F8"/>
          </a:solidFill>
          <a:ln cap="flat" cmpd="sng" w="12700">
            <a:solidFill>
              <a:srgbClr val="D8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3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раніше ніж на 5-тий РД з дня оприлюднення інформації про місце, дату і час проведення громадських слухань</a:t>
            </a:r>
            <a:endParaRPr b="0" i="0" sz="1387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82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297" name="Google Shape;1297;p82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298" name="Google Shape;1298;p82"/>
          <p:cNvSpPr/>
          <p:nvPr/>
        </p:nvSpPr>
        <p:spPr>
          <a:xfrm>
            <a:off x="502794" y="2752722"/>
            <a:ext cx="525243" cy="525243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82"/>
          <p:cNvSpPr/>
          <p:nvPr/>
        </p:nvSpPr>
        <p:spPr>
          <a:xfrm>
            <a:off x="502794" y="3478725"/>
            <a:ext cx="525243" cy="525243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82"/>
          <p:cNvSpPr/>
          <p:nvPr/>
        </p:nvSpPr>
        <p:spPr>
          <a:xfrm>
            <a:off x="502793" y="4137534"/>
            <a:ext cx="525243" cy="525243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83"/>
          <p:cNvSpPr txBox="1"/>
          <p:nvPr>
            <p:ph type="title"/>
          </p:nvPr>
        </p:nvSpPr>
        <p:spPr>
          <a:xfrm>
            <a:off x="533405" y="365125"/>
            <a:ext cx="7340595" cy="85830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ГРОМАДСЬКІ СЛУХАННЯ: </a:t>
            </a:r>
            <a:br>
              <a:rPr lang="en-GB"/>
            </a:br>
            <a:r>
              <a:rPr lang="en-GB">
                <a:solidFill>
                  <a:schemeClr val="accent2"/>
                </a:solidFill>
              </a:rPr>
              <a:t>ФОРМАТ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306" name="Google Shape;1306;p83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07" name="Google Shape;1307;p83"/>
          <p:cNvSpPr/>
          <p:nvPr/>
        </p:nvSpPr>
        <p:spPr>
          <a:xfrm>
            <a:off x="1161574" y="2678526"/>
            <a:ext cx="9741316" cy="656682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D8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Громадські слухання проводяться у приміщенні, визначеному ОВА, або у змішаному форматі: у режимі онлайн та у такому приміщенні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83"/>
          <p:cNvSpPr/>
          <p:nvPr/>
        </p:nvSpPr>
        <p:spPr>
          <a:xfrm>
            <a:off x="1161572" y="3478727"/>
            <a:ext cx="9741315" cy="525242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D8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період воєнного стану в Україні громадські слухання можуть проводитися у форматі відеоконференції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83"/>
          <p:cNvSpPr/>
          <p:nvPr/>
        </p:nvSpPr>
        <p:spPr>
          <a:xfrm>
            <a:off x="1161571" y="4147488"/>
            <a:ext cx="9741315" cy="656682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D8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разі переривання відеоконференції з технічних причин і неможливості її відновлення протягом понад 30 хвилин, проводяться повторні громадські слухання у форматі відеоконференції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83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311" name="Google Shape;1311;p83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312" name="Google Shape;1312;p83"/>
          <p:cNvSpPr/>
          <p:nvPr/>
        </p:nvSpPr>
        <p:spPr>
          <a:xfrm>
            <a:off x="502794" y="2752722"/>
            <a:ext cx="525243" cy="525243"/>
          </a:xfrm>
          <a:prstGeom prst="ellipse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83"/>
          <p:cNvSpPr/>
          <p:nvPr/>
        </p:nvSpPr>
        <p:spPr>
          <a:xfrm>
            <a:off x="502794" y="3478725"/>
            <a:ext cx="525243" cy="525243"/>
          </a:xfrm>
          <a:prstGeom prst="ellipse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83"/>
          <p:cNvSpPr/>
          <p:nvPr/>
        </p:nvSpPr>
        <p:spPr>
          <a:xfrm>
            <a:off x="502793" y="4137534"/>
            <a:ext cx="525243" cy="525243"/>
          </a:xfrm>
          <a:prstGeom prst="ellipse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8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84"/>
          <p:cNvSpPr/>
          <p:nvPr/>
        </p:nvSpPr>
        <p:spPr>
          <a:xfrm>
            <a:off x="1050471" y="2527476"/>
            <a:ext cx="10091057" cy="7365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84"/>
          <p:cNvSpPr txBox="1"/>
          <p:nvPr>
            <p:ph type="title"/>
          </p:nvPr>
        </p:nvSpPr>
        <p:spPr>
          <a:xfrm>
            <a:off x="533405" y="365126"/>
            <a:ext cx="7340595" cy="91122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ГРОМАДСЬКІ СЛУХАННЯ: </a:t>
            </a:r>
            <a:br>
              <a:rPr lang="en-GB"/>
            </a:br>
            <a:r>
              <a:rPr lang="en-GB">
                <a:solidFill>
                  <a:schemeClr val="accent2"/>
                </a:solidFill>
              </a:rPr>
              <a:t>ЯВКА ОПЕРАТОРА </a:t>
            </a:r>
            <a:endParaRPr/>
          </a:p>
        </p:txBody>
      </p:sp>
      <p:sp>
        <p:nvSpPr>
          <p:cNvPr id="1321" name="Google Shape;1321;p84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322" name="Google Shape;1322;p84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323" name="Google Shape;1323;p84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24" name="Google Shape;1324;p84"/>
          <p:cNvSpPr txBox="1"/>
          <p:nvPr/>
        </p:nvSpPr>
        <p:spPr>
          <a:xfrm>
            <a:off x="1491717" y="2618445"/>
            <a:ext cx="920856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 разі неявки оператора складається акт про неявку. Громадські слухання вважаються такими, що не відбулися, і призначаються повторні слухання</a:t>
            </a:r>
            <a:endParaRPr b="1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84"/>
          <p:cNvSpPr txBox="1"/>
          <p:nvPr>
            <p:ph idx="1" type="body"/>
          </p:nvPr>
        </p:nvSpPr>
        <p:spPr>
          <a:xfrm>
            <a:off x="1758416" y="4271973"/>
            <a:ext cx="9208564" cy="609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i="1" lang="en-GB" sz="1500"/>
              <a:t>Порядок організації та проведення громадських слухань у процесі видачі ІДД затверджений постановою Кабінету Міністрів України від 21 лютого 2025 р. № 194</a:t>
            </a:r>
            <a:endParaRPr i="1" sz="1500"/>
          </a:p>
        </p:txBody>
      </p:sp>
      <p:sp>
        <p:nvSpPr>
          <p:cNvPr id="1326" name="Google Shape;1326;p84"/>
          <p:cNvSpPr txBox="1"/>
          <p:nvPr/>
        </p:nvSpPr>
        <p:spPr>
          <a:xfrm flipH="1">
            <a:off x="1491717" y="4152668"/>
            <a:ext cx="474056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GB" sz="5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84"/>
          <p:cNvSpPr/>
          <p:nvPr/>
        </p:nvSpPr>
        <p:spPr>
          <a:xfrm>
            <a:off x="1050471" y="3482390"/>
            <a:ext cx="10091057" cy="7365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84"/>
          <p:cNvSpPr txBox="1"/>
          <p:nvPr/>
        </p:nvSpPr>
        <p:spPr>
          <a:xfrm>
            <a:off x="1491717" y="3573359"/>
            <a:ext cx="920856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Неявка оператора на повторні громадські слухання є підставою для надання відмови у видачі ІДД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85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334" name="Google Shape;1334;p85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335" name="Google Shape;1335;p85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36" name="Google Shape;1336;p85"/>
          <p:cNvSpPr txBox="1"/>
          <p:nvPr/>
        </p:nvSpPr>
        <p:spPr>
          <a:xfrm>
            <a:off x="4223123" y="2413337"/>
            <a:ext cx="374575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n-GB" sz="7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Q&amp;A</a:t>
            </a:r>
            <a:endParaRPr b="0" i="0" sz="72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114"/>
          <p:cNvSpPr txBox="1"/>
          <p:nvPr>
            <p:ph type="ctrTitle"/>
          </p:nvPr>
        </p:nvSpPr>
        <p:spPr>
          <a:xfrm>
            <a:off x="741390" y="2375407"/>
            <a:ext cx="8612474" cy="18373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</a:pPr>
            <a:r>
              <a:rPr lang="en-GB" sz="3000"/>
              <a:t>Розгляд документів дозвільним органом, узгоджувальна нарада та видача інтегрованого довкіллєвого дозволу</a:t>
            </a:r>
            <a:endParaRPr sz="3000"/>
          </a:p>
        </p:txBody>
      </p:sp>
      <p:sp>
        <p:nvSpPr>
          <p:cNvPr id="1342" name="Google Shape;1342;p114"/>
          <p:cNvSpPr txBox="1"/>
          <p:nvPr>
            <p:ph idx="1" type="subTitle"/>
          </p:nvPr>
        </p:nvSpPr>
        <p:spPr>
          <a:xfrm>
            <a:off x="741390" y="4460631"/>
            <a:ext cx="4724970" cy="283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accent2"/>
                </a:solidFill>
              </a:rPr>
              <a:t>Сергій Вихрист, </a:t>
            </a:r>
            <a:r>
              <a:rPr lang="en-GB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експерт GIZ</a:t>
            </a:r>
            <a:endParaRPr/>
          </a:p>
        </p:txBody>
      </p:sp>
      <p:pic>
        <p:nvPicPr>
          <p:cNvPr descr="A close-up of a logo&#10;&#10;AI-generated content may be incorrect." id="1343" name="Google Shape;1343;p114"/>
          <p:cNvPicPr preferRelativeResize="0"/>
          <p:nvPr/>
        </p:nvPicPr>
        <p:blipFill rotWithShape="1">
          <a:blip r:embed="rId3">
            <a:alphaModFix/>
          </a:blip>
          <a:srcRect b="0" l="0" r="0" t="3906"/>
          <a:stretch/>
        </p:blipFill>
        <p:spPr>
          <a:xfrm>
            <a:off x="673721" y="5208998"/>
            <a:ext cx="6385573" cy="164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Google Shape;1344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84123" y="5578506"/>
            <a:ext cx="1612180" cy="454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88"/>
          <p:cNvSpPr/>
          <p:nvPr/>
        </p:nvSpPr>
        <p:spPr>
          <a:xfrm>
            <a:off x="0" y="0"/>
            <a:ext cx="12192000" cy="13405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0" name="Google Shape;1350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0944" y="107343"/>
            <a:ext cx="6590110" cy="6305589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p88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352" name="Google Shape;1352;p88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353" name="Google Shape;1353;p88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54" name="Google Shape;1354;p88"/>
          <p:cNvSpPr/>
          <p:nvPr/>
        </p:nvSpPr>
        <p:spPr>
          <a:xfrm>
            <a:off x="4060371" y="4386944"/>
            <a:ext cx="4869683" cy="2133332"/>
          </a:xfrm>
          <a:prstGeom prst="roundRect">
            <a:avLst>
              <a:gd fmla="val 50000" name="adj"/>
            </a:avLst>
          </a:prstGeom>
          <a:noFill/>
          <a:ln cap="flat" cmpd="sng" w="25400">
            <a:solidFill>
              <a:srgbClr val="FFDD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89"/>
          <p:cNvSpPr/>
          <p:nvPr/>
        </p:nvSpPr>
        <p:spPr>
          <a:xfrm>
            <a:off x="-700957" y="1908840"/>
            <a:ext cx="6165586" cy="382861"/>
          </a:xfrm>
          <a:prstGeom prst="roundRect">
            <a:avLst>
              <a:gd fmla="val 50000" name="adj"/>
            </a:avLst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p89"/>
          <p:cNvSpPr txBox="1"/>
          <p:nvPr>
            <p:ph type="title"/>
          </p:nvPr>
        </p:nvSpPr>
        <p:spPr>
          <a:xfrm>
            <a:off x="533405" y="143791"/>
            <a:ext cx="7340595" cy="10911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ПОЧАТОК АДМІНІСТРАТИВНОГО ПРОВАДЖЕННЯ З ВИДАЧІ ІДД </a:t>
            </a:r>
            <a:br>
              <a:rPr b="1" lang="en-GB" sz="24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0" lang="en-GB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(ВНЕСЕННЯ ЗМІН ДО НЬОГО)(Ч.5 СТ.5 ЗАКОНУ)</a:t>
            </a:r>
            <a:endParaRPr b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361" name="Google Shape;1361;p89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62" name="Google Shape;1362;p89"/>
          <p:cNvSpPr/>
          <p:nvPr/>
        </p:nvSpPr>
        <p:spPr>
          <a:xfrm>
            <a:off x="1161570" y="2359093"/>
            <a:ext cx="8450515" cy="2093268"/>
          </a:xfrm>
          <a:prstGeom prst="roundRect">
            <a:avLst>
              <a:gd fmla="val 8860" name="adj"/>
            </a:avLst>
          </a:prstGeom>
          <a:solidFill>
            <a:schemeClr val="lt1"/>
          </a:solidFill>
          <a:ln>
            <a:noFill/>
          </a:ln>
          <a:effectLst>
            <a:outerShdw blurRad="328962" sx="98628" rotWithShape="0" algn="ctr" dir="5400000" dist="50800" sy="98628">
              <a:srgbClr val="BCD5EC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89"/>
          <p:cNvSpPr txBox="1"/>
          <p:nvPr/>
        </p:nvSpPr>
        <p:spPr>
          <a:xfrm>
            <a:off x="1491624" y="2365636"/>
            <a:ext cx="7471088" cy="2086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b="1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документу, що підтверджує внесення плати за видачу ІДД </a:t>
            </a: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(внесення змін до нього), та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b="1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відомостей, що підтверджують факт та дату опублікування, розміщення або оприлюднення в інший спосіб оголошення про початок громадського обговорення у процесі видачі ІДД </a:t>
            </a: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(внесення змін до нього),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b="1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у строк, що не перевищує 15 робочих днів з дня отримання оператором установки від дозвільного органу рішення (висновку) про прийнятність заяви про отримання ІДД </a:t>
            </a: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(внесення змін до нього),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89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365" name="Google Shape;1365;p89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366" name="Google Shape;1366;p89"/>
          <p:cNvSpPr txBox="1"/>
          <p:nvPr/>
        </p:nvSpPr>
        <p:spPr>
          <a:xfrm>
            <a:off x="533405" y="1928001"/>
            <a:ext cx="572588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разі отримання від оператора установки: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89"/>
          <p:cNvSpPr/>
          <p:nvPr/>
        </p:nvSpPr>
        <p:spPr>
          <a:xfrm>
            <a:off x="-700957" y="4686046"/>
            <a:ext cx="11760842" cy="382861"/>
          </a:xfrm>
          <a:prstGeom prst="roundRect">
            <a:avLst>
              <a:gd fmla="val 50000" name="adj"/>
            </a:avLst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8" name="Google Shape;1368;p89"/>
          <p:cNvSpPr txBox="1"/>
          <p:nvPr/>
        </p:nvSpPr>
        <p:spPr>
          <a:xfrm>
            <a:off x="533404" y="4705207"/>
            <a:ext cx="1052648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дозвільний орган розпочинає адміністративне провадження з видачі ІДД (внесення змін до нього).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9" name="Google Shape;1369;p89"/>
          <p:cNvSpPr/>
          <p:nvPr/>
        </p:nvSpPr>
        <p:spPr>
          <a:xfrm>
            <a:off x="1161570" y="5297611"/>
            <a:ext cx="8450515" cy="706405"/>
          </a:xfrm>
          <a:prstGeom prst="roundRect">
            <a:avLst>
              <a:gd fmla="val 8860" name="adj"/>
            </a:avLst>
          </a:prstGeom>
          <a:solidFill>
            <a:schemeClr val="lt1"/>
          </a:solidFill>
          <a:ln>
            <a:noFill/>
          </a:ln>
          <a:effectLst>
            <a:outerShdw blurRad="328962" sx="98628" rotWithShape="0" algn="ctr" dir="5400000" dist="50800" sy="98628">
              <a:srgbClr val="BCD5EC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89"/>
          <p:cNvSpPr txBox="1"/>
          <p:nvPr/>
        </p:nvSpPr>
        <p:spPr>
          <a:xfrm>
            <a:off x="1881570" y="5347698"/>
            <a:ext cx="7081141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Заява про отримання ІДД (внесення змін до нього) вважається отриманою з дня отримання зазначених документів.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1" name="Google Shape;1371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8004839">
            <a:off x="20806" y="2782100"/>
            <a:ext cx="1493199" cy="149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2196" y="5290852"/>
            <a:ext cx="706405" cy="706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90"/>
          <p:cNvSpPr/>
          <p:nvPr/>
        </p:nvSpPr>
        <p:spPr>
          <a:xfrm>
            <a:off x="0" y="0"/>
            <a:ext cx="12192000" cy="13405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Google Shape;1378;p90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379" name="Google Shape;1379;p90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380" name="Google Shape;1380;p90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81" name="Google Shape;1381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9227" y="74154"/>
            <a:ext cx="6553546" cy="6353789"/>
          </a:xfrm>
          <a:prstGeom prst="rect">
            <a:avLst/>
          </a:prstGeom>
          <a:noFill/>
          <a:ln>
            <a:noFill/>
          </a:ln>
        </p:spPr>
      </p:pic>
      <p:sp>
        <p:nvSpPr>
          <p:cNvPr id="1382" name="Google Shape;1382;p90"/>
          <p:cNvSpPr/>
          <p:nvPr/>
        </p:nvSpPr>
        <p:spPr>
          <a:xfrm>
            <a:off x="3131127" y="2710544"/>
            <a:ext cx="5798927" cy="3717399"/>
          </a:xfrm>
          <a:prstGeom prst="roundRect">
            <a:avLst>
              <a:gd fmla="val 17141" name="adj"/>
            </a:avLst>
          </a:prstGeom>
          <a:noFill/>
          <a:ln cap="flat" cmpd="sng" w="25400">
            <a:solidFill>
              <a:srgbClr val="FFDD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91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88" name="Google Shape;1388;p91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389" name="Google Shape;1389;p91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390" name="Google Shape;1390;p91"/>
          <p:cNvSpPr txBox="1"/>
          <p:nvPr>
            <p:ph type="title"/>
          </p:nvPr>
        </p:nvSpPr>
        <p:spPr>
          <a:xfrm>
            <a:off x="533405" y="365125"/>
            <a:ext cx="7340595" cy="8635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accent2"/>
                </a:solidFill>
              </a:rPr>
              <a:t>УЗГОДЖУВАЛЬНА НАРАДА </a:t>
            </a:r>
            <a:br>
              <a:rPr lang="en-GB">
                <a:solidFill>
                  <a:schemeClr val="dk1"/>
                </a:solidFill>
              </a:rPr>
            </a:br>
            <a:r>
              <a:rPr lang="en-GB" sz="1800">
                <a:solidFill>
                  <a:schemeClr val="dk1"/>
                </a:solidFill>
              </a:rPr>
              <a:t>(Ч.5 СТ.7 ЗАКОНУ)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391" name="Google Shape;1391;p91"/>
          <p:cNvSpPr/>
          <p:nvPr/>
        </p:nvSpPr>
        <p:spPr>
          <a:xfrm>
            <a:off x="4743584" y="2185681"/>
            <a:ext cx="2706962" cy="3178574"/>
          </a:xfrm>
          <a:prstGeom prst="rect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91"/>
          <p:cNvSpPr txBox="1"/>
          <p:nvPr/>
        </p:nvSpPr>
        <p:spPr>
          <a:xfrm>
            <a:off x="4864155" y="2595185"/>
            <a:ext cx="2463690" cy="2086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Проводиться не пізніше ніж за 10 робочих днів до завершення строку видачі ІДД (внесення змін до нього) або відмови у видачі ІДД (внесенні змін до нього)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p91"/>
          <p:cNvSpPr/>
          <p:nvPr/>
        </p:nvSpPr>
        <p:spPr>
          <a:xfrm>
            <a:off x="1638301" y="2185681"/>
            <a:ext cx="2706962" cy="3178574"/>
          </a:xfrm>
          <a:prstGeom prst="rect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91"/>
          <p:cNvSpPr txBox="1"/>
          <p:nvPr/>
        </p:nvSpPr>
        <p:spPr>
          <a:xfrm>
            <a:off x="1764208" y="2816785"/>
            <a:ext cx="2463690" cy="16435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Скликається після завершення строку розгляду заяви про отримання ІДД (внесення змін до нього) компетентними органами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91"/>
          <p:cNvSpPr/>
          <p:nvPr/>
        </p:nvSpPr>
        <p:spPr>
          <a:xfrm>
            <a:off x="7846738" y="2185681"/>
            <a:ext cx="2706962" cy="3178574"/>
          </a:xfrm>
          <a:prstGeom prst="rect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91"/>
          <p:cNvSpPr txBox="1"/>
          <p:nvPr/>
        </p:nvSpPr>
        <p:spPr>
          <a:xfrm>
            <a:off x="7964101" y="2595185"/>
            <a:ext cx="2463691" cy="2086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Порядок проведення узгоджувальної наради щодо видачі інтегрованого довкіллєвого дозволу затверджено постановою Кабінету Міністрів України від 28 січня 2025 р. № 89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7" name="Google Shape;1397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8346" y="3497206"/>
            <a:ext cx="555524" cy="55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8" name="Google Shape;1398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0880" y="3497206"/>
            <a:ext cx="555524" cy="55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3"/>
          <p:cNvSpPr txBox="1"/>
          <p:nvPr>
            <p:ph type="title"/>
          </p:nvPr>
        </p:nvSpPr>
        <p:spPr>
          <a:xfrm>
            <a:off x="533405" y="365125"/>
            <a:ext cx="7340595" cy="88264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>
                <a:latin typeface="Arial Black"/>
                <a:ea typeface="Arial Black"/>
                <a:cs typeface="Arial Black"/>
                <a:sym typeface="Arial Black"/>
              </a:rPr>
              <a:t>КОГО СТОСУЄТЬСЯ ДИРЕКТИВА </a:t>
            </a:r>
            <a:r>
              <a:rPr b="1" lang="en-GB" sz="2400">
                <a:solidFill>
                  <a:srgbClr val="006CD2"/>
                </a:solidFill>
                <a:latin typeface="Arial Black"/>
                <a:ea typeface="Arial Black"/>
                <a:cs typeface="Arial Black"/>
                <a:sym typeface="Arial Black"/>
              </a:rPr>
              <a:t>2010/75/ЄС</a:t>
            </a:r>
            <a:endParaRPr>
              <a:solidFill>
                <a:srgbClr val="006CD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87" name="Google Shape;387;p13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7</a:t>
            </a:r>
            <a:endParaRPr/>
          </a:p>
        </p:txBody>
      </p:sp>
      <p:sp>
        <p:nvSpPr>
          <p:cNvPr id="388" name="Google Shape;388;p13"/>
          <p:cNvSpPr txBox="1"/>
          <p:nvPr/>
        </p:nvSpPr>
        <p:spPr>
          <a:xfrm>
            <a:off x="1286311" y="1806280"/>
            <a:ext cx="3633311" cy="2670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9438"/>
              </a:buClr>
              <a:buSzPts val="4400"/>
              <a:buFont typeface="Calibri"/>
              <a:buNone/>
            </a:pPr>
            <a:r>
              <a:rPr b="1" i="0" lang="en-GB" sz="3200" u="none" cap="none" strike="noStrike">
                <a:solidFill>
                  <a:srgbClr val="006CD2"/>
                </a:solidFill>
                <a:latin typeface="Arial Black"/>
                <a:ea typeface="Arial Black"/>
                <a:cs typeface="Arial Black"/>
                <a:sym typeface="Arial Black"/>
              </a:rPr>
              <a:t>ДОДАТОК 1</a:t>
            </a:r>
            <a:r>
              <a:rPr b="1" i="0" lang="en-GB" sz="4000" u="none" cap="none" strike="noStrike">
                <a:solidFill>
                  <a:srgbClr val="3694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Директиви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9438"/>
              </a:buClr>
              <a:buSzPts val="4400"/>
              <a:buFont typeface="Calibri"/>
              <a:buNone/>
            </a:pPr>
            <a:r>
              <a:rPr b="1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2010/75/ЄС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3"/>
          <p:cNvSpPr txBox="1"/>
          <p:nvPr>
            <p:ph idx="1" type="body"/>
          </p:nvPr>
        </p:nvSpPr>
        <p:spPr>
          <a:xfrm>
            <a:off x="5260779" y="1882059"/>
            <a:ext cx="6377769" cy="25184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5143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D2"/>
              </a:buClr>
              <a:buSzPts val="1400"/>
              <a:buFont typeface="Arial"/>
              <a:buChar char="•"/>
            </a:pPr>
            <a:r>
              <a:rPr b="1" lang="en-GB" sz="1400" u="none" cap="none" strike="noStrike">
                <a:latin typeface="Arial"/>
                <a:ea typeface="Arial"/>
                <a:cs typeface="Arial"/>
                <a:sym typeface="Arial"/>
              </a:rPr>
              <a:t>Енергетика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285750" lvl="0" marL="51435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D2"/>
              </a:buClr>
              <a:buSzPts val="1400"/>
              <a:buFont typeface="Arial"/>
              <a:buChar char="•"/>
            </a:pPr>
            <a:r>
              <a:rPr b="1" lang="en-GB" sz="1400" u="none" cap="none" strike="noStrike">
                <a:latin typeface="Arial"/>
                <a:ea typeface="Arial"/>
                <a:cs typeface="Arial"/>
                <a:sym typeface="Arial"/>
              </a:rPr>
              <a:t>Виробництво та обробка металів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285750" lvl="0" marL="51435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D2"/>
              </a:buClr>
              <a:buSzPts val="1400"/>
              <a:buFont typeface="Arial"/>
              <a:buChar char="•"/>
            </a:pPr>
            <a:r>
              <a:rPr b="1" lang="en-GB" sz="1400">
                <a:latin typeface="Arial"/>
                <a:ea typeface="Arial"/>
                <a:cs typeface="Arial"/>
                <a:sym typeface="Arial"/>
              </a:rPr>
              <a:t>Промисловість з переробки мінеральної сировини</a:t>
            </a:r>
            <a:endParaRPr/>
          </a:p>
          <a:p>
            <a:pPr indent="-285750" lvl="0" marL="51435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D2"/>
              </a:buClr>
              <a:buSzPts val="1400"/>
              <a:buFont typeface="Arial"/>
              <a:buChar char="•"/>
            </a:pPr>
            <a:r>
              <a:rPr b="1" lang="en-GB" sz="1400" u="none" cap="none" strike="noStrike">
                <a:latin typeface="Arial"/>
                <a:ea typeface="Arial"/>
                <a:cs typeface="Arial"/>
                <a:sym typeface="Arial"/>
              </a:rPr>
              <a:t>Хімічна промисловість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285750" lvl="0" marL="51435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D2"/>
              </a:buClr>
              <a:buSzPts val="1400"/>
              <a:buFont typeface="Arial"/>
              <a:buChar char="•"/>
            </a:pPr>
            <a:r>
              <a:rPr b="1" lang="en-GB" sz="1400" u="none" cap="none" strike="noStrike">
                <a:latin typeface="Arial"/>
                <a:ea typeface="Arial"/>
                <a:cs typeface="Arial"/>
                <a:sym typeface="Arial"/>
              </a:rPr>
              <a:t>Управління відходами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indent="-285750" lvl="0" marL="51435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D2"/>
              </a:buClr>
              <a:buSzPts val="1400"/>
              <a:buFont typeface="Arial"/>
              <a:buChar char="•"/>
            </a:pPr>
            <a:r>
              <a:rPr b="1" lang="en-GB" sz="1400" u="none" cap="none" strike="noStrike">
                <a:latin typeface="Arial"/>
                <a:ea typeface="Arial"/>
                <a:cs typeface="Arial"/>
                <a:sym typeface="Arial"/>
              </a:rPr>
              <a:t>Інші види діяльності (</a:t>
            </a:r>
            <a:r>
              <a:rPr b="1" lang="en-GB" sz="1400">
                <a:latin typeface="Arial"/>
                <a:ea typeface="Arial"/>
                <a:cs typeface="Arial"/>
                <a:sym typeface="Arial"/>
              </a:rPr>
              <a:t>виробництво і переробка целюлози, виробництво дубленої шкіри та хутра, </a:t>
            </a:r>
            <a:r>
              <a:rPr b="1" lang="en-GB" sz="1400" u="none" cap="none" strike="noStrike">
                <a:latin typeface="Arial"/>
                <a:ea typeface="Arial"/>
                <a:cs typeface="Arial"/>
                <a:sym typeface="Arial"/>
              </a:rPr>
              <a:t>харчова промисловість, фермерські </a:t>
            </a:r>
            <a:r>
              <a:rPr b="1" lang="en-GB" sz="1400">
                <a:latin typeface="Arial"/>
                <a:ea typeface="Arial"/>
                <a:cs typeface="Arial"/>
                <a:sym typeface="Arial"/>
              </a:rPr>
              <a:t>господарства </a:t>
            </a:r>
            <a:r>
              <a:rPr b="1" lang="en-GB" sz="1400" u="none" cap="none" strike="noStrike">
                <a:latin typeface="Arial"/>
                <a:ea typeface="Arial"/>
                <a:cs typeface="Arial"/>
                <a:sym typeface="Arial"/>
              </a:rPr>
              <a:t>тощо)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13"/>
          <p:cNvSpPr txBox="1"/>
          <p:nvPr/>
        </p:nvSpPr>
        <p:spPr>
          <a:xfrm>
            <a:off x="1515914" y="4282958"/>
            <a:ext cx="10122634" cy="1029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9438"/>
              </a:buClr>
              <a:buSzPts val="2400"/>
              <a:buFont typeface="Arial"/>
              <a:buNone/>
            </a:pPr>
            <a:r>
              <a:rPr b="0" i="0" lang="en-GB" sz="180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Окрім Додатку 1, Директива </a:t>
            </a:r>
            <a:r>
              <a:rPr b="1" i="0" lang="en-GB" sz="180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містить вимоги </a:t>
            </a:r>
            <a:r>
              <a:rPr b="0" i="0" lang="en-GB" sz="180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до регулювання ВСУ, установок спалювання та сумісного спалювання відходів, ЛОС та виробництва титану.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13"/>
          <p:cNvSpPr txBox="1"/>
          <p:nvPr/>
        </p:nvSpPr>
        <p:spPr>
          <a:xfrm>
            <a:off x="1515915" y="5277675"/>
            <a:ext cx="9887706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Додаток до Закону України 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 інтегроване запобігання та контроль промислового забруднення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від 16 липня 2024 – 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Перелік видів діяльності, провадження яких вимагає отримання інтегрованого довкіллєвого дозволу.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100" y="4728369"/>
            <a:ext cx="1098611" cy="1098611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13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394" name="Google Shape;394;p13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92"/>
          <p:cNvSpPr/>
          <p:nvPr/>
        </p:nvSpPr>
        <p:spPr>
          <a:xfrm>
            <a:off x="0" y="0"/>
            <a:ext cx="12192000" cy="13405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4" name="Google Shape;1404;p92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405" name="Google Shape;1405;p92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406" name="Google Shape;1406;p92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07" name="Google Shape;1407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3088" y="92333"/>
            <a:ext cx="6565823" cy="6306544"/>
          </a:xfrm>
          <a:prstGeom prst="rect">
            <a:avLst/>
          </a:prstGeom>
          <a:noFill/>
          <a:ln>
            <a:noFill/>
          </a:ln>
        </p:spPr>
      </p:pic>
      <p:sp>
        <p:nvSpPr>
          <p:cNvPr id="1408" name="Google Shape;1408;p92"/>
          <p:cNvSpPr/>
          <p:nvPr/>
        </p:nvSpPr>
        <p:spPr>
          <a:xfrm>
            <a:off x="4709063" y="4391025"/>
            <a:ext cx="2739487" cy="590550"/>
          </a:xfrm>
          <a:prstGeom prst="roundRect">
            <a:avLst>
              <a:gd fmla="val 50000" name="adj"/>
            </a:avLst>
          </a:prstGeom>
          <a:noFill/>
          <a:ln cap="flat" cmpd="sng" w="25400">
            <a:solidFill>
              <a:srgbClr val="FFDD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93"/>
          <p:cNvSpPr txBox="1"/>
          <p:nvPr>
            <p:ph type="title"/>
          </p:nvPr>
        </p:nvSpPr>
        <p:spPr>
          <a:xfrm>
            <a:off x="533405" y="143791"/>
            <a:ext cx="7340595" cy="10911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УЗГОДЖУВАЛЬНА НАРАДА</a:t>
            </a:r>
            <a:endParaRPr b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14" name="Google Shape;1414;p93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15" name="Google Shape;1415;p93"/>
          <p:cNvSpPr txBox="1"/>
          <p:nvPr/>
        </p:nvSpPr>
        <p:spPr>
          <a:xfrm>
            <a:off x="4165602" y="1964852"/>
            <a:ext cx="7128600" cy="35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AutoNum type="arabicPeriod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Для узгодження позицій компетентних органів щодо видачі ІДД (внесення змін до нього) та його умов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AutoNum type="arabicPeriod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Для розгляду питання щодо надання відступу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AutoNum type="arabicPeriod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На вимогу оператора установки, подану до завершення строку розгляду заяви про отримання ІДД (внесення змін до нього) компетентними органами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AutoNum type="arabicPeriod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Для визначення умов ІДД, якщо діяльність або тип виробничого процесу, що застосовуються в установці, не включені до будь-яких висновків НДТМ або якщо такі висновки не стосуються всіх потенційних впливів діяльності або виробничого процесу на довкілля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AutoNum type="arabicPeriod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За необхідності – для врахування результатів транскордонних консультацій під час видачі ІДД (внесення змін до нього) або під час прийняття рішення про відмову в його видачі (внесенні змін до нього)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AutoNum type="arabicPeriod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За необхідності – за власної ініціативи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p93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417" name="Google Shape;1417;p93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418" name="Google Shape;1418;p93"/>
          <p:cNvSpPr txBox="1"/>
          <p:nvPr/>
        </p:nvSpPr>
        <p:spPr>
          <a:xfrm>
            <a:off x="639768" y="1946603"/>
            <a:ext cx="337184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Дозвільний орган скликає узгоджувальну нараду: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9" name="Google Shape;1419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7050" y="3516263"/>
            <a:ext cx="857250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95"/>
          <p:cNvSpPr txBox="1"/>
          <p:nvPr>
            <p:ph type="title"/>
          </p:nvPr>
        </p:nvSpPr>
        <p:spPr>
          <a:xfrm>
            <a:off x="533405" y="365125"/>
            <a:ext cx="7340595" cy="85830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УЗГОДЖУВАЛЬНА НАРАДА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425" name="Google Shape;1425;p95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26" name="Google Shape;1426;p95"/>
          <p:cNvSpPr/>
          <p:nvPr/>
        </p:nvSpPr>
        <p:spPr>
          <a:xfrm>
            <a:off x="1161574" y="2678526"/>
            <a:ext cx="9741316" cy="656682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D8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 скликання узгоджувальної наради готує проект ІДД та забезпечує доступ до нього через засоби Реєстру;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7" name="Google Shape;1427;p95"/>
          <p:cNvSpPr/>
          <p:nvPr/>
        </p:nvSpPr>
        <p:spPr>
          <a:xfrm>
            <a:off x="1161572" y="3478727"/>
            <a:ext cx="9741315" cy="525242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D8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пізніше ніж за 5 робочих днів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до дня проведення узгоджувальної наради повідомляє учасників узгоджувальної наради про її скликання;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8" name="Google Shape;1428;p95"/>
          <p:cNvSpPr/>
          <p:nvPr/>
        </p:nvSpPr>
        <p:spPr>
          <a:xfrm>
            <a:off x="1161571" y="4147488"/>
            <a:ext cx="9741315" cy="656682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D8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пізніше ніж за 5 робочих днів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до дня проведення узгоджувальної наради оприлюднює повідомлення про скликання узгоджувальної наради на своєму офіційному веб-сайті та через засоби Реєстру.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p95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430" name="Google Shape;1430;p95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431" name="Google Shape;1431;p95"/>
          <p:cNvSpPr/>
          <p:nvPr/>
        </p:nvSpPr>
        <p:spPr>
          <a:xfrm>
            <a:off x="502794" y="2752722"/>
            <a:ext cx="525243" cy="525243"/>
          </a:xfrm>
          <a:prstGeom prst="ellipse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2" name="Google Shape;1432;p95"/>
          <p:cNvSpPr/>
          <p:nvPr/>
        </p:nvSpPr>
        <p:spPr>
          <a:xfrm>
            <a:off x="502794" y="3478725"/>
            <a:ext cx="525243" cy="525243"/>
          </a:xfrm>
          <a:prstGeom prst="ellipse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3" name="Google Shape;1433;p95"/>
          <p:cNvSpPr/>
          <p:nvPr/>
        </p:nvSpPr>
        <p:spPr>
          <a:xfrm>
            <a:off x="502793" y="4137534"/>
            <a:ext cx="525243" cy="525243"/>
          </a:xfrm>
          <a:prstGeom prst="ellipse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4" name="Google Shape;1434;p95"/>
          <p:cNvSpPr txBox="1"/>
          <p:nvPr>
            <p:ph idx="1" type="body"/>
          </p:nvPr>
        </p:nvSpPr>
        <p:spPr>
          <a:xfrm>
            <a:off x="1161571" y="2234367"/>
            <a:ext cx="2743200" cy="4429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>
                <a:latin typeface="Arial Black"/>
                <a:ea typeface="Arial Black"/>
                <a:cs typeface="Arial Black"/>
                <a:sym typeface="Arial Black"/>
              </a:rPr>
              <a:t>Дозвільний орган:</a:t>
            </a:r>
            <a:endParaRPr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t/>
            </a:r>
            <a:endParaRPr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8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p6"/>
          <p:cNvSpPr txBox="1"/>
          <p:nvPr>
            <p:ph type="title"/>
          </p:nvPr>
        </p:nvSpPr>
        <p:spPr>
          <a:xfrm>
            <a:off x="533405" y="332925"/>
            <a:ext cx="8591545" cy="106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/>
              <a:t>УЗГОДЖУВАЛЬНА НАРАДА</a:t>
            </a:r>
            <a:endParaRPr/>
          </a:p>
        </p:txBody>
      </p:sp>
      <p:sp>
        <p:nvSpPr>
          <p:cNvPr id="1440" name="Google Shape;1440;p6"/>
          <p:cNvSpPr txBox="1"/>
          <p:nvPr>
            <p:ph idx="1" type="body"/>
          </p:nvPr>
        </p:nvSpPr>
        <p:spPr>
          <a:xfrm>
            <a:off x="638173" y="3033605"/>
            <a:ext cx="5086831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600"/>
              <a:t>В узгоджувальній нараді беруть участь представники дозвільного органу, компетентних органів та оператора установки, а також представники інших органів виконавчої влади, органів місцевого самоврядування та громадськості, які подали зауваження і пропозиції згідно із Законом.</a:t>
            </a:r>
            <a:endParaRPr/>
          </a:p>
        </p:txBody>
      </p:sp>
      <p:sp>
        <p:nvSpPr>
          <p:cNvPr id="1441" name="Google Shape;1441;p6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442" name="Google Shape;1442;p6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443" name="Google Shape;1443;p6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44" name="Google Shape;1444;p6"/>
          <p:cNvSpPr txBox="1"/>
          <p:nvPr/>
        </p:nvSpPr>
        <p:spPr>
          <a:xfrm>
            <a:off x="6466997" y="2309705"/>
            <a:ext cx="5086829" cy="3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разі неможливості взяти участь в узгоджувальній нараді представники компетентних органів, оператора установки, органів виконавчої влади, органів місцевого самоврядування та/або громадськості повідомляють про це дозвільний орган </a:t>
            </a: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пізніше ніж за 3 робочих дні</a:t>
            </a: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до дня проведення узгоджувальної наради. У такому випадку </a:t>
            </a: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пізніше ніж на наступний робочий день </a:t>
            </a: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після отримання повідомлення про неможливість участі дозвільний орган інформує відповідних представників про іншу дату проведення узгоджувальної наради. Проведення узгоджувальної наради може бути перенесено не більше одного разу.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45" name="Google Shape;1445;p6"/>
          <p:cNvCxnSpPr/>
          <p:nvPr/>
        </p:nvCxnSpPr>
        <p:spPr>
          <a:xfrm>
            <a:off x="6096000" y="2209800"/>
            <a:ext cx="0" cy="3433655"/>
          </a:xfrm>
          <a:prstGeom prst="straightConnector1">
            <a:avLst/>
          </a:prstGeom>
          <a:noFill/>
          <a:ln cap="flat" cmpd="sng" w="19050">
            <a:solidFill>
              <a:srgbClr val="262626"/>
            </a:solidFill>
            <a:prstDash val="lg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9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96"/>
          <p:cNvSpPr/>
          <p:nvPr/>
        </p:nvSpPr>
        <p:spPr>
          <a:xfrm>
            <a:off x="0" y="1272618"/>
            <a:ext cx="12192000" cy="4976969"/>
          </a:xfrm>
          <a:prstGeom prst="rect">
            <a:avLst/>
          </a:prstGeom>
          <a:gradFill>
            <a:gsLst>
              <a:gs pos="0">
                <a:srgbClr val="E5F0FA">
                  <a:alpha val="72549"/>
                </a:srgbClr>
              </a:gs>
              <a:gs pos="100000">
                <a:schemeClr val="lt1"/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1" name="Google Shape;1451;p96"/>
          <p:cNvSpPr txBox="1"/>
          <p:nvPr>
            <p:ph type="title"/>
          </p:nvPr>
        </p:nvSpPr>
        <p:spPr>
          <a:xfrm>
            <a:off x="533405" y="365125"/>
            <a:ext cx="7340595" cy="9074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УЗГОДЖУВАЛЬНА НАРАДА</a:t>
            </a:r>
            <a:endParaRPr/>
          </a:p>
        </p:txBody>
      </p:sp>
      <p:sp>
        <p:nvSpPr>
          <p:cNvPr id="1452" name="Google Shape;1452;p96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453" name="Google Shape;1453;p96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454" name="Google Shape;1454;p96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55" name="Google Shape;1455;p96"/>
          <p:cNvSpPr/>
          <p:nvPr/>
        </p:nvSpPr>
        <p:spPr>
          <a:xfrm>
            <a:off x="0" y="2236329"/>
            <a:ext cx="12192000" cy="547431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6" name="Google Shape;1456;p96"/>
          <p:cNvSpPr txBox="1"/>
          <p:nvPr/>
        </p:nvSpPr>
        <p:spPr>
          <a:xfrm>
            <a:off x="770465" y="2304830"/>
            <a:ext cx="1031527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Узгоджувальна нарада проводиться у змішаному форматі (у режимі онлайн) та безпосередньо у приміщенні дозвільного органу.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7" name="Google Shape;1457;p96"/>
          <p:cNvSpPr/>
          <p:nvPr/>
        </p:nvSpPr>
        <p:spPr>
          <a:xfrm>
            <a:off x="2" y="2955282"/>
            <a:ext cx="12191996" cy="420120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8" name="Google Shape;1458;p96"/>
          <p:cNvSpPr txBox="1"/>
          <p:nvPr/>
        </p:nvSpPr>
        <p:spPr>
          <a:xfrm>
            <a:off x="770464" y="3054093"/>
            <a:ext cx="103152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 узгоджувальній нараді головує представник дозвільного органу.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9" name="Google Shape;1459;p96"/>
          <p:cNvSpPr/>
          <p:nvPr/>
        </p:nvSpPr>
        <p:spPr>
          <a:xfrm>
            <a:off x="-1" y="3542428"/>
            <a:ext cx="12191997" cy="401143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0" name="Google Shape;1460;p96"/>
          <p:cNvSpPr txBox="1"/>
          <p:nvPr/>
        </p:nvSpPr>
        <p:spPr>
          <a:xfrm>
            <a:off x="770464" y="3603572"/>
            <a:ext cx="1031527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 результатами узгоджувальної наради складається протокол, підготовку якого забезпечує дозвільний орган.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1" name="Google Shape;1461;p96"/>
          <p:cNvSpPr/>
          <p:nvPr/>
        </p:nvSpPr>
        <p:spPr>
          <a:xfrm>
            <a:off x="-1" y="4110597"/>
            <a:ext cx="12191997" cy="401142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2" name="Google Shape;1462;p96"/>
          <p:cNvSpPr txBox="1"/>
          <p:nvPr/>
        </p:nvSpPr>
        <p:spPr>
          <a:xfrm>
            <a:off x="770462" y="4172507"/>
            <a:ext cx="1031527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Протокол узгоджувальної наради може бути в паперовій або електронній формі.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3" name="Google Shape;1463;p96"/>
          <p:cNvSpPr/>
          <p:nvPr/>
        </p:nvSpPr>
        <p:spPr>
          <a:xfrm>
            <a:off x="-1" y="4678765"/>
            <a:ext cx="12191996" cy="630667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p96"/>
          <p:cNvSpPr txBox="1"/>
          <p:nvPr/>
        </p:nvSpPr>
        <p:spPr>
          <a:xfrm>
            <a:off x="767402" y="4775583"/>
            <a:ext cx="1040553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Дозвільний орган оприлюднює протокол узгоджувальної наради через засоби Реєстру </a:t>
            </a:r>
            <a:r>
              <a:rPr b="1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не пізніше ніж через 3 робочих дні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 дня її проведення.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97"/>
          <p:cNvSpPr/>
          <p:nvPr/>
        </p:nvSpPr>
        <p:spPr>
          <a:xfrm>
            <a:off x="0" y="0"/>
            <a:ext cx="12192000" cy="13405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0" name="Google Shape;1470;p97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471" name="Google Shape;1471;p97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472" name="Google Shape;1472;p97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73" name="Google Shape;1473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1270" y="114300"/>
            <a:ext cx="6575071" cy="6306544"/>
          </a:xfrm>
          <a:prstGeom prst="rect">
            <a:avLst/>
          </a:prstGeom>
          <a:noFill/>
          <a:ln>
            <a:noFill/>
          </a:ln>
        </p:spPr>
      </p:pic>
      <p:sp>
        <p:nvSpPr>
          <p:cNvPr id="1474" name="Google Shape;1474;p97"/>
          <p:cNvSpPr/>
          <p:nvPr/>
        </p:nvSpPr>
        <p:spPr>
          <a:xfrm>
            <a:off x="4567990" y="4904874"/>
            <a:ext cx="4271210" cy="786063"/>
          </a:xfrm>
          <a:prstGeom prst="roundRect">
            <a:avLst>
              <a:gd fmla="val 50000" name="adj"/>
            </a:avLst>
          </a:prstGeom>
          <a:noFill/>
          <a:ln cap="flat" cmpd="sng" w="25400">
            <a:solidFill>
              <a:srgbClr val="FFDD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8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p98"/>
          <p:cNvSpPr txBox="1"/>
          <p:nvPr>
            <p:ph type="title"/>
          </p:nvPr>
        </p:nvSpPr>
        <p:spPr>
          <a:xfrm>
            <a:off x="533405" y="365125"/>
            <a:ext cx="7340595" cy="9074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accent2"/>
                </a:solidFill>
              </a:rPr>
              <a:t>ЗГОДА ОПЕРАТОРА УСТАНОВКИ З УМОВАМИ ІДД </a:t>
            </a:r>
            <a:r>
              <a:rPr lang="en-GB" sz="1800"/>
              <a:t>(АБЗ.4 Ч.5 СТ.7 ЗАКОНУ)</a:t>
            </a:r>
            <a:endParaRPr sz="1800"/>
          </a:p>
        </p:txBody>
      </p:sp>
      <p:sp>
        <p:nvSpPr>
          <p:cNvPr id="1480" name="Google Shape;1480;p98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481" name="Google Shape;1481;p98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482" name="Google Shape;1482;p98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83" name="Google Shape;1483;p98"/>
          <p:cNvSpPr/>
          <p:nvPr/>
        </p:nvSpPr>
        <p:spPr>
          <a:xfrm>
            <a:off x="884255" y="2111153"/>
            <a:ext cx="10010570" cy="605648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4" name="Google Shape;1484;p98"/>
          <p:cNvSpPr txBox="1"/>
          <p:nvPr/>
        </p:nvSpPr>
        <p:spPr>
          <a:xfrm>
            <a:off x="1395662" y="2271570"/>
            <a:ext cx="9247930" cy="3366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Виключно у разі проведення узгоджувальної наради.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5" name="Google Shape;1485;p98"/>
          <p:cNvSpPr/>
          <p:nvPr/>
        </p:nvSpPr>
        <p:spPr>
          <a:xfrm>
            <a:off x="570142" y="1937405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6" name="Google Shape;1486;p98"/>
          <p:cNvSpPr/>
          <p:nvPr/>
        </p:nvSpPr>
        <p:spPr>
          <a:xfrm>
            <a:off x="810431" y="3051438"/>
            <a:ext cx="10084393" cy="1125201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7" name="Google Shape;1487;p98"/>
          <p:cNvSpPr txBox="1"/>
          <p:nvPr/>
        </p:nvSpPr>
        <p:spPr>
          <a:xfrm>
            <a:off x="1395662" y="3199427"/>
            <a:ext cx="92478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Оператор установки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протягом 3-х робочих днів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 дня оприлюднення протоколу узгоджувальної наради надає дозвільному органу через засоби Реєстру письмову згоду оператора установки з умовами ІДД.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8" name="Google Shape;1488;p98"/>
          <p:cNvSpPr/>
          <p:nvPr/>
        </p:nvSpPr>
        <p:spPr>
          <a:xfrm>
            <a:off x="570143" y="2883064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9" name="Google Shape;1489;p98"/>
          <p:cNvSpPr/>
          <p:nvPr/>
        </p:nvSpPr>
        <p:spPr>
          <a:xfrm>
            <a:off x="810431" y="4562073"/>
            <a:ext cx="10084392" cy="927730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0" name="Google Shape;1490;p98"/>
          <p:cNvSpPr txBox="1"/>
          <p:nvPr/>
        </p:nvSpPr>
        <p:spPr>
          <a:xfrm>
            <a:off x="1395661" y="4674904"/>
            <a:ext cx="9247930" cy="600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Якщо оператор установки не надав письмової згоди з умовами ІДД, дозвільний орган відмовляє йому у видачі ІДД (внесенні змін до нього) на підставі п.3 ч.1 ст.14 Закону.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1" name="Google Shape;1491;p98"/>
          <p:cNvSpPr/>
          <p:nvPr/>
        </p:nvSpPr>
        <p:spPr>
          <a:xfrm>
            <a:off x="570142" y="4393698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2" name="Google Shape;1492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255" y="1955659"/>
            <a:ext cx="431179" cy="431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3" name="Google Shape;1493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255" y="2923177"/>
            <a:ext cx="431179" cy="431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4" name="Google Shape;1494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255" y="4433811"/>
            <a:ext cx="431179" cy="431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99"/>
          <p:cNvSpPr/>
          <p:nvPr/>
        </p:nvSpPr>
        <p:spPr>
          <a:xfrm>
            <a:off x="0" y="0"/>
            <a:ext cx="12192000" cy="13405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99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501" name="Google Shape;1501;p99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502" name="Google Shape;1502;p99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03" name="Google Shape;1503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5659" y="114300"/>
            <a:ext cx="6540682" cy="6281795"/>
          </a:xfrm>
          <a:prstGeom prst="rect">
            <a:avLst/>
          </a:prstGeom>
          <a:noFill/>
          <a:ln>
            <a:noFill/>
          </a:ln>
        </p:spPr>
      </p:pic>
      <p:sp>
        <p:nvSpPr>
          <p:cNvPr id="1504" name="Google Shape;1504;p99"/>
          <p:cNvSpPr/>
          <p:nvPr/>
        </p:nvSpPr>
        <p:spPr>
          <a:xfrm>
            <a:off x="4505325" y="5600700"/>
            <a:ext cx="3143250" cy="885610"/>
          </a:xfrm>
          <a:prstGeom prst="roundRect">
            <a:avLst>
              <a:gd fmla="val 50000" name="adj"/>
            </a:avLst>
          </a:prstGeom>
          <a:noFill/>
          <a:ln cap="flat" cmpd="sng" w="25400">
            <a:solidFill>
              <a:srgbClr val="FFDD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8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100"/>
          <p:cNvSpPr txBox="1"/>
          <p:nvPr>
            <p:ph type="title"/>
          </p:nvPr>
        </p:nvSpPr>
        <p:spPr>
          <a:xfrm>
            <a:off x="533405" y="143791"/>
            <a:ext cx="7340595" cy="10911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ВИДАЧА ІДД</a:t>
            </a:r>
            <a:endParaRPr b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10" name="Google Shape;1510;p100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11" name="Google Shape;1511;p100"/>
          <p:cNvSpPr txBox="1"/>
          <p:nvPr/>
        </p:nvSpPr>
        <p:spPr>
          <a:xfrm>
            <a:off x="4165602" y="1964852"/>
            <a:ext cx="7128501" cy="2914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за результатами розгляду заяви про отримання ІДД (внесення змін до нього) та доданих до неї документів;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за результатами розгляду висновків та пропозицій компетентних органів;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за результатами розгляду зауважень і пропозицій інших органів виконавчої влади, органів місцевого самоврядування (у разі подання);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на підставі протоколів узгоджувальної наради (у разі проведення);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 урахуванням результатів громадського обговорення;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 урахуванням результатів транскордонних консультацій (у разі проведення).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100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513" name="Google Shape;1513;p100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514" name="Google Shape;1514;p100"/>
          <p:cNvSpPr txBox="1"/>
          <p:nvPr/>
        </p:nvSpPr>
        <p:spPr>
          <a:xfrm>
            <a:off x="639768" y="1946603"/>
            <a:ext cx="337184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Дозвільний орган </a:t>
            </a:r>
            <a:r>
              <a:rPr b="1" i="0" lang="en-GB" sz="2400" u="none" cap="none" strike="noStrike">
                <a:solidFill>
                  <a:srgbClr val="00B050"/>
                </a:solidFill>
                <a:latin typeface="Arial Black"/>
                <a:ea typeface="Arial Black"/>
                <a:cs typeface="Arial Black"/>
                <a:sym typeface="Arial Black"/>
              </a:rPr>
              <a:t>видає ІДД </a:t>
            </a:r>
            <a:r>
              <a:rPr b="1" i="0" lang="en-GB" sz="24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(вносить зміни до нього):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5" name="Google Shape;1515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2300" y="3516263"/>
            <a:ext cx="849313" cy="849313"/>
          </a:xfrm>
          <a:prstGeom prst="rect">
            <a:avLst/>
          </a:prstGeom>
          <a:noFill/>
          <a:ln>
            <a:noFill/>
          </a:ln>
        </p:spPr>
      </p:pic>
      <p:sp>
        <p:nvSpPr>
          <p:cNvPr id="1516" name="Google Shape;1516;p100"/>
          <p:cNvSpPr txBox="1"/>
          <p:nvPr>
            <p:ph idx="1" type="body"/>
          </p:nvPr>
        </p:nvSpPr>
        <p:spPr>
          <a:xfrm>
            <a:off x="4513800" y="5085924"/>
            <a:ext cx="6840000" cy="346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b="1" lang="en-GB" sz="1600"/>
              <a:t>Під час видачі ІДД (внесення змін до нього) дозвільний орган враховує результати ОВД.</a:t>
            </a:r>
            <a:endParaRPr b="1" sz="1400"/>
          </a:p>
        </p:txBody>
      </p:sp>
      <p:pic>
        <p:nvPicPr>
          <p:cNvPr id="1517" name="Google Shape;1517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0286" y="5099895"/>
            <a:ext cx="523514" cy="523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101"/>
          <p:cNvSpPr/>
          <p:nvPr/>
        </p:nvSpPr>
        <p:spPr>
          <a:xfrm>
            <a:off x="1001406" y="2098099"/>
            <a:ext cx="10091057" cy="72445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101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524" name="Google Shape;1524;p101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525" name="Google Shape;1525;p101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26" name="Google Shape;1526;p101"/>
          <p:cNvSpPr txBox="1"/>
          <p:nvPr/>
        </p:nvSpPr>
        <p:spPr>
          <a:xfrm>
            <a:off x="1442652" y="2167352"/>
            <a:ext cx="920856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ІДД видається протягом 30 робочих днів з дня завершення розгляду заяви про отримання ІДД (внесення змін до нього) та доданих до неї документів компетентними органами.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101"/>
          <p:cNvSpPr txBox="1"/>
          <p:nvPr>
            <p:ph idx="1" type="body"/>
          </p:nvPr>
        </p:nvSpPr>
        <p:spPr>
          <a:xfrm>
            <a:off x="1709351" y="4890177"/>
            <a:ext cx="9208564" cy="609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i="1" lang="en-GB" sz="1400"/>
              <a:t>Вимоги до форми і змісту інтегрованого довкіллєвого дозволу затверджено постановою Кабінету Міністрів України від 15 липня 2025 р. № 884</a:t>
            </a:r>
            <a:endParaRPr/>
          </a:p>
        </p:txBody>
      </p:sp>
      <p:sp>
        <p:nvSpPr>
          <p:cNvPr id="1528" name="Google Shape;1528;p101"/>
          <p:cNvSpPr txBox="1"/>
          <p:nvPr/>
        </p:nvSpPr>
        <p:spPr>
          <a:xfrm flipH="1">
            <a:off x="1442652" y="4770872"/>
            <a:ext cx="474056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GB" sz="5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101"/>
          <p:cNvSpPr/>
          <p:nvPr/>
        </p:nvSpPr>
        <p:spPr>
          <a:xfrm>
            <a:off x="1001406" y="4025779"/>
            <a:ext cx="10091057" cy="795552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101"/>
          <p:cNvSpPr txBox="1"/>
          <p:nvPr/>
        </p:nvSpPr>
        <p:spPr>
          <a:xfrm>
            <a:off x="1442652" y="4160292"/>
            <a:ext cx="920856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 разі проведення транскордонних консультацій ІДД видається протягом 25 робочих днів з дня їх завершення.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101"/>
          <p:cNvSpPr txBox="1"/>
          <p:nvPr/>
        </p:nvSpPr>
        <p:spPr>
          <a:xfrm>
            <a:off x="533405" y="426792"/>
            <a:ext cx="7340595" cy="80811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i="0" lang="en-GB" sz="2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ВИДАЧА ІДД</a:t>
            </a:r>
            <a:endParaRPr b="0" i="0" sz="24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32" name="Google Shape;1532;p101"/>
          <p:cNvSpPr/>
          <p:nvPr/>
        </p:nvSpPr>
        <p:spPr>
          <a:xfrm>
            <a:off x="1001406" y="2973682"/>
            <a:ext cx="10091057" cy="900251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101"/>
          <p:cNvSpPr txBox="1"/>
          <p:nvPr/>
        </p:nvSpPr>
        <p:spPr>
          <a:xfrm>
            <a:off x="1442652" y="3042936"/>
            <a:ext cx="920856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 разі розгляду питання про надання відступу ІДД видається протягом 45 робочих днів з дня завершення розгляду заяви про отримання ІДД (внесення змін до нього) та доданих до неї документів компетентними органами.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4"/>
          <p:cNvSpPr txBox="1"/>
          <p:nvPr/>
        </p:nvSpPr>
        <p:spPr>
          <a:xfrm>
            <a:off x="4212535" y="1342056"/>
            <a:ext cx="376693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ДИРЕКТИВА 2010/75/ЄС ПРО ПРОМИСЛОВЕ ЗАБРУДНЕННЯ (ІНТЕГРОВАНЕ ЗАПОБІГАННЯ ТА КОНТРОЛЬ ПРОМИСЛОВОГО ЗАБРУДНЕННЯ)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14"/>
          <p:cNvSpPr txBox="1"/>
          <p:nvPr>
            <p:ph type="title"/>
          </p:nvPr>
        </p:nvSpPr>
        <p:spPr>
          <a:xfrm>
            <a:off x="533405" y="442064"/>
            <a:ext cx="7340595" cy="41676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>
                <a:latin typeface="Arial Black"/>
                <a:ea typeface="Arial Black"/>
                <a:cs typeface="Arial Black"/>
                <a:sym typeface="Arial Black"/>
              </a:rPr>
              <a:t>ЄВРОПЕЙСЬКЕ ЗАКОНОДАВСТВО</a:t>
            </a:r>
            <a:endParaRPr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01" name="Google Shape;401;p14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2" name="Google Shape;402;p14"/>
          <p:cNvSpPr txBox="1"/>
          <p:nvPr>
            <p:ph idx="1" type="body"/>
          </p:nvPr>
        </p:nvSpPr>
        <p:spPr>
          <a:xfrm>
            <a:off x="7267521" y="5745096"/>
            <a:ext cx="2653748" cy="7507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50"/>
              <a:buFont typeface="Arial"/>
              <a:buNone/>
            </a:pPr>
            <a:r>
              <a:rPr b="1" lang="en-GB" sz="1850" u="none" cap="none" strike="noStrike">
                <a:solidFill>
                  <a:srgbClr val="006CD2"/>
                </a:solidFill>
                <a:latin typeface="Arial"/>
                <a:ea typeface="Arial"/>
                <a:cs typeface="Arial"/>
                <a:sym typeface="Arial"/>
              </a:rPr>
              <a:t>ВИСНОВКИ НДТМ</a:t>
            </a:r>
            <a:endParaRPr b="1" sz="1850" u="none" cap="none" strike="noStrike">
              <a:solidFill>
                <a:srgbClr val="006CD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50"/>
              <a:buFont typeface="Arial"/>
              <a:buNone/>
            </a:pPr>
            <a:r>
              <a:rPr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(BAT Conclusions)</a:t>
            </a:r>
            <a:endParaRPr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14"/>
          <p:cNvSpPr txBox="1"/>
          <p:nvPr/>
        </p:nvSpPr>
        <p:spPr>
          <a:xfrm>
            <a:off x="331020" y="3718443"/>
            <a:ext cx="2055278" cy="1092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ДИРЕКТИВА 2008/50/ЄС </a:t>
            </a: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ЯКІСТЬ ПОВІТРЯ ТА ЧИСТОТУ ПОВІТРЯ В ЄВРОПІ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14"/>
          <p:cNvSpPr txBox="1"/>
          <p:nvPr/>
        </p:nvSpPr>
        <p:spPr>
          <a:xfrm>
            <a:off x="8176990" y="1516438"/>
            <a:ext cx="2832652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ДИРЕКТИВА 2004/107/ЄС </a:t>
            </a:r>
            <a:endParaRPr b="1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ЩОДО МИШ‘ЯКУ, КАДМІЮ, РТУТІ, НІКЕЛЮ ТА ПОЛІЦИКЛІЧНИХ АРОМАТИЧНИХ ВУГЛЕВОДНІВ У ПОВІТРІ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4"/>
          <p:cNvSpPr txBox="1"/>
          <p:nvPr/>
        </p:nvSpPr>
        <p:spPr>
          <a:xfrm>
            <a:off x="4458510" y="4319318"/>
            <a:ext cx="2415133" cy="1492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ДИРЕКТИВА 2015/2193/ЄС </a:t>
            </a: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 ОБМЕЖЕННЯ ВИКИДІВ ДЕЯКИХ ЗАБРУДНЮЮЧИХ РЕЧОВИН В АТМОСФЕРНЕ ПОВІТРЯ ВІД УСТАНОВОК ДЛЯ СПАЛЮВАННЯ СЕРЕДНЬОЇ ПОТУЖНОСТІ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14"/>
          <p:cNvSpPr txBox="1"/>
          <p:nvPr/>
        </p:nvSpPr>
        <p:spPr>
          <a:xfrm>
            <a:off x="9436550" y="3048610"/>
            <a:ext cx="2653748" cy="1492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ДИРЕКТИВА 2004/42/ЄС  </a:t>
            </a:r>
            <a:endParaRPr b="1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 ОБМЕЖЕННЯ ЧАСТКИ ЛЕТЮЧИХ ОРГАНІЧНИХ СПОЛУК У ФАРБАХ, ЛАКАХ ТА ПРОДУКЦІЇ ДЛЯ ПОЛІРУВАННЯ ТРАНСПОРТНИХ ЗАСОБІВ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14"/>
          <p:cNvSpPr txBox="1"/>
          <p:nvPr/>
        </p:nvSpPr>
        <p:spPr>
          <a:xfrm>
            <a:off x="964278" y="2099874"/>
            <a:ext cx="2055278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ДИРЕКТИВА 2000/60/ЄС </a:t>
            </a: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 ВСТАНОВЛЕННЯ РАМОК ДІЯЛЬНОСТІ СПІВТОВАРИСТВА В ГАЛУЗІ ВОДНОЇ ПОЛІТИКИ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4"/>
          <p:cNvSpPr txBox="1"/>
          <p:nvPr/>
        </p:nvSpPr>
        <p:spPr>
          <a:xfrm>
            <a:off x="2626727" y="4760392"/>
            <a:ext cx="1759226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ДИРЕКТИВА 2008/98/ЄС </a:t>
            </a: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 ВІДХОДИ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4"/>
          <p:cNvSpPr txBox="1"/>
          <p:nvPr/>
        </p:nvSpPr>
        <p:spPr>
          <a:xfrm>
            <a:off x="7106750" y="3877482"/>
            <a:ext cx="2111819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ДИРЕКТИВА 2003/4/ЕС </a:t>
            </a: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 ДОСТУП ГРОМАДСЬКОСТІ ДО ІНФОРМАЦІЇ ПРО НАВКОЛИШНЄ ПРИРОДНЕ СЕРЕДОВИЩЕ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0" name="Google Shape;410;p14"/>
          <p:cNvCxnSpPr/>
          <p:nvPr/>
        </p:nvCxnSpPr>
        <p:spPr>
          <a:xfrm>
            <a:off x="3512194" y="2696060"/>
            <a:ext cx="569522" cy="365076"/>
          </a:xfrm>
          <a:prstGeom prst="straightConnector1">
            <a:avLst/>
          </a:prstGeom>
          <a:noFill/>
          <a:ln cap="flat" cmpd="sng" w="19050">
            <a:solidFill>
              <a:srgbClr val="006CD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11" name="Google Shape;411;p14"/>
          <p:cNvCxnSpPr/>
          <p:nvPr/>
        </p:nvCxnSpPr>
        <p:spPr>
          <a:xfrm flipH="1">
            <a:off x="2641203" y="2746194"/>
            <a:ext cx="535800" cy="986100"/>
          </a:xfrm>
          <a:prstGeom prst="straightConnector1">
            <a:avLst/>
          </a:prstGeom>
          <a:noFill/>
          <a:ln cap="flat" cmpd="sng" w="19050">
            <a:solidFill>
              <a:srgbClr val="006CD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12" name="Google Shape;412;p14"/>
          <p:cNvCxnSpPr/>
          <p:nvPr/>
        </p:nvCxnSpPr>
        <p:spPr>
          <a:xfrm rot="10800000">
            <a:off x="5114788" y="3130991"/>
            <a:ext cx="3836700" cy="202800"/>
          </a:xfrm>
          <a:prstGeom prst="straightConnector1">
            <a:avLst/>
          </a:prstGeom>
          <a:noFill/>
          <a:ln cap="flat" cmpd="sng" w="19050">
            <a:solidFill>
              <a:srgbClr val="006CD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13" name="Google Shape;413;p14"/>
          <p:cNvCxnSpPr/>
          <p:nvPr/>
        </p:nvCxnSpPr>
        <p:spPr>
          <a:xfrm rot="10800000">
            <a:off x="2849667" y="4190647"/>
            <a:ext cx="529800" cy="234600"/>
          </a:xfrm>
          <a:prstGeom prst="straightConnector1">
            <a:avLst/>
          </a:prstGeom>
          <a:noFill/>
          <a:ln cap="flat" cmpd="sng" w="19050">
            <a:solidFill>
              <a:srgbClr val="006CD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14" name="Google Shape;414;p14"/>
          <p:cNvCxnSpPr/>
          <p:nvPr/>
        </p:nvCxnSpPr>
        <p:spPr>
          <a:xfrm flipH="1" rot="10800000">
            <a:off x="3796955" y="3549206"/>
            <a:ext cx="488327" cy="615513"/>
          </a:xfrm>
          <a:prstGeom prst="straightConnector1">
            <a:avLst/>
          </a:prstGeom>
          <a:noFill/>
          <a:ln cap="flat" cmpd="sng" w="19050">
            <a:solidFill>
              <a:srgbClr val="006CD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15" name="Google Shape;415;p14"/>
          <p:cNvCxnSpPr/>
          <p:nvPr/>
        </p:nvCxnSpPr>
        <p:spPr>
          <a:xfrm flipH="1">
            <a:off x="4805705" y="2218243"/>
            <a:ext cx="2809200" cy="365400"/>
          </a:xfrm>
          <a:prstGeom prst="straightConnector1">
            <a:avLst/>
          </a:prstGeom>
          <a:noFill/>
          <a:ln cap="flat" cmpd="sng" w="19050">
            <a:solidFill>
              <a:srgbClr val="006CD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16" name="Google Shape;416;p14"/>
          <p:cNvCxnSpPr/>
          <p:nvPr/>
        </p:nvCxnSpPr>
        <p:spPr>
          <a:xfrm flipH="1" rot="10800000">
            <a:off x="3505337" y="2090247"/>
            <a:ext cx="4208882" cy="326502"/>
          </a:xfrm>
          <a:prstGeom prst="straightConnector1">
            <a:avLst/>
          </a:prstGeom>
          <a:noFill/>
          <a:ln cap="flat" cmpd="sng" w="19050">
            <a:solidFill>
              <a:srgbClr val="006CD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17" name="Google Shape;417;p14"/>
          <p:cNvCxnSpPr/>
          <p:nvPr/>
        </p:nvCxnSpPr>
        <p:spPr>
          <a:xfrm flipH="1">
            <a:off x="3884340" y="3862276"/>
            <a:ext cx="2730742" cy="477817"/>
          </a:xfrm>
          <a:prstGeom prst="straightConnector1">
            <a:avLst/>
          </a:prstGeom>
          <a:noFill/>
          <a:ln cap="flat" cmpd="sng" w="19050">
            <a:solidFill>
              <a:srgbClr val="006CD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18" name="Google Shape;418;p14"/>
          <p:cNvCxnSpPr/>
          <p:nvPr/>
        </p:nvCxnSpPr>
        <p:spPr>
          <a:xfrm rot="10800000">
            <a:off x="4824685" y="3553210"/>
            <a:ext cx="1785460" cy="248686"/>
          </a:xfrm>
          <a:prstGeom prst="straightConnector1">
            <a:avLst/>
          </a:prstGeom>
          <a:noFill/>
          <a:ln cap="flat" cmpd="sng" w="19050">
            <a:solidFill>
              <a:srgbClr val="006CD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19" name="Google Shape;419;p14"/>
          <p:cNvCxnSpPr/>
          <p:nvPr/>
        </p:nvCxnSpPr>
        <p:spPr>
          <a:xfrm flipH="1">
            <a:off x="7060288" y="3333791"/>
            <a:ext cx="1891200" cy="498900"/>
          </a:xfrm>
          <a:prstGeom prst="straightConnector1">
            <a:avLst/>
          </a:prstGeom>
          <a:noFill/>
          <a:ln cap="flat" cmpd="sng" w="19050">
            <a:solidFill>
              <a:srgbClr val="006CD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20" name="Google Shape;420;p14"/>
          <p:cNvCxnSpPr/>
          <p:nvPr/>
        </p:nvCxnSpPr>
        <p:spPr>
          <a:xfrm rot="10800000">
            <a:off x="8001640" y="2416749"/>
            <a:ext cx="944712" cy="757257"/>
          </a:xfrm>
          <a:prstGeom prst="straightConnector1">
            <a:avLst/>
          </a:prstGeom>
          <a:noFill/>
          <a:ln cap="flat" cmpd="sng" w="19050">
            <a:solidFill>
              <a:srgbClr val="006CD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21" name="Google Shape;421;p14"/>
          <p:cNvCxnSpPr/>
          <p:nvPr/>
        </p:nvCxnSpPr>
        <p:spPr>
          <a:xfrm rot="10800000">
            <a:off x="4702675" y="3640583"/>
            <a:ext cx="30154" cy="188880"/>
          </a:xfrm>
          <a:prstGeom prst="straightConnector1">
            <a:avLst/>
          </a:prstGeom>
          <a:noFill/>
          <a:ln cap="flat" cmpd="sng" w="19050">
            <a:solidFill>
              <a:srgbClr val="006CD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22" name="Google Shape;422;p14"/>
          <p:cNvCxnSpPr/>
          <p:nvPr/>
        </p:nvCxnSpPr>
        <p:spPr>
          <a:xfrm rot="10800000">
            <a:off x="4838938" y="3524540"/>
            <a:ext cx="790571" cy="511057"/>
          </a:xfrm>
          <a:prstGeom prst="straightConnector1">
            <a:avLst/>
          </a:prstGeom>
          <a:noFill/>
          <a:ln cap="flat" cmpd="sng" w="19050">
            <a:solidFill>
              <a:srgbClr val="79BC45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23" name="Google Shape;423;p14"/>
          <p:cNvCxnSpPr/>
          <p:nvPr/>
        </p:nvCxnSpPr>
        <p:spPr>
          <a:xfrm rot="10800000">
            <a:off x="4838718" y="3524301"/>
            <a:ext cx="790571" cy="511057"/>
          </a:xfrm>
          <a:prstGeom prst="straightConnector1">
            <a:avLst/>
          </a:prstGeom>
          <a:noFill/>
          <a:ln cap="flat" cmpd="sng" w="19050">
            <a:solidFill>
              <a:srgbClr val="006CD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24" name="Google Shape;424;p14"/>
          <p:cNvCxnSpPr/>
          <p:nvPr/>
        </p:nvCxnSpPr>
        <p:spPr>
          <a:xfrm rot="10800000">
            <a:off x="5629023" y="4026968"/>
            <a:ext cx="1339652" cy="310294"/>
          </a:xfrm>
          <a:prstGeom prst="straightConnector1">
            <a:avLst/>
          </a:prstGeom>
          <a:noFill/>
          <a:ln cap="flat" cmpd="sng" w="19050">
            <a:solidFill>
              <a:srgbClr val="006CD2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425" name="Google Shape;425;p14"/>
          <p:cNvCxnSpPr/>
          <p:nvPr/>
        </p:nvCxnSpPr>
        <p:spPr>
          <a:xfrm rot="10800000">
            <a:off x="6947944" y="4336122"/>
            <a:ext cx="307685" cy="1700407"/>
          </a:xfrm>
          <a:prstGeom prst="straightConnector1">
            <a:avLst/>
          </a:prstGeom>
          <a:noFill/>
          <a:ln cap="flat" cmpd="sng" w="19050">
            <a:solidFill>
              <a:srgbClr val="006CD2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426" name="Google Shape;426;p14"/>
          <p:cNvSpPr txBox="1"/>
          <p:nvPr>
            <p:ph idx="2" type="body"/>
          </p:nvPr>
        </p:nvSpPr>
        <p:spPr>
          <a:xfrm>
            <a:off x="533405" y="927431"/>
            <a:ext cx="7340600" cy="3063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GB" sz="1800">
                <a:solidFill>
                  <a:srgbClr val="006CD2"/>
                </a:solidFill>
                <a:latin typeface="Arial Black"/>
                <a:ea typeface="Arial Black"/>
                <a:cs typeface="Arial Black"/>
                <a:sym typeface="Arial Black"/>
              </a:rPr>
              <a:t>У СФЕРІ ПРОМИСЛОВОГО ЗАБРУДНЕННЯ</a:t>
            </a:r>
            <a:endParaRPr/>
          </a:p>
        </p:txBody>
      </p:sp>
      <p:sp>
        <p:nvSpPr>
          <p:cNvPr id="427" name="Google Shape;427;p14"/>
          <p:cNvSpPr/>
          <p:nvPr/>
        </p:nvSpPr>
        <p:spPr>
          <a:xfrm>
            <a:off x="3094788" y="2330977"/>
            <a:ext cx="384946" cy="369286"/>
          </a:xfrm>
          <a:prstGeom prst="ellipse">
            <a:avLst/>
          </a:prstGeom>
          <a:noFill/>
          <a:ln cap="flat" cmpd="sng" w="19050">
            <a:solidFill>
              <a:srgbClr val="006CD2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sx="107000" rotWithShape="0" algn="ctr" sy="107000">
              <a:schemeClr val="accent6">
                <a:alpha val="37254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1676" y="2406517"/>
            <a:ext cx="234347" cy="234347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4"/>
          <p:cNvSpPr/>
          <p:nvPr/>
        </p:nvSpPr>
        <p:spPr>
          <a:xfrm>
            <a:off x="4134402" y="2643470"/>
            <a:ext cx="909488" cy="872489"/>
          </a:xfrm>
          <a:prstGeom prst="ellipse">
            <a:avLst/>
          </a:prstGeom>
          <a:noFill/>
          <a:ln cap="flat" cmpd="sng" w="19050">
            <a:solidFill>
              <a:srgbClr val="006CD2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sx="107000" rotWithShape="0" algn="ctr" sy="107000">
              <a:schemeClr val="accent6">
                <a:alpha val="37254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14"/>
          <p:cNvSpPr/>
          <p:nvPr/>
        </p:nvSpPr>
        <p:spPr>
          <a:xfrm>
            <a:off x="7692514" y="2008562"/>
            <a:ext cx="435029" cy="417332"/>
          </a:xfrm>
          <a:prstGeom prst="ellipse">
            <a:avLst/>
          </a:prstGeom>
          <a:noFill/>
          <a:ln cap="flat" cmpd="sng" w="19050">
            <a:solidFill>
              <a:srgbClr val="006CD2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sx="107000" rotWithShape="0" algn="ctr" sy="107000">
              <a:schemeClr val="accent6">
                <a:alpha val="37254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02242" y="2069407"/>
            <a:ext cx="255848" cy="25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43460" y="2835842"/>
            <a:ext cx="479822" cy="479822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4"/>
          <p:cNvSpPr/>
          <p:nvPr/>
        </p:nvSpPr>
        <p:spPr>
          <a:xfrm>
            <a:off x="4572204" y="3869324"/>
            <a:ext cx="411330" cy="394597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006CD2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sx="107000" rotWithShape="0" algn="ctr" sy="107000">
              <a:schemeClr val="accent6">
                <a:alpha val="37254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4"/>
          <p:cNvSpPr/>
          <p:nvPr/>
        </p:nvSpPr>
        <p:spPr>
          <a:xfrm>
            <a:off x="6637357" y="3719591"/>
            <a:ext cx="411330" cy="394597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006CD2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sx="107000" rotWithShape="0" algn="ctr" sy="107000">
              <a:schemeClr val="accent6">
                <a:alpha val="37254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" name="Google Shape;435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95641" y="3760001"/>
            <a:ext cx="293331" cy="293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23299" y="3916889"/>
            <a:ext cx="308278" cy="308278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14"/>
          <p:cNvSpPr/>
          <p:nvPr/>
        </p:nvSpPr>
        <p:spPr>
          <a:xfrm>
            <a:off x="8973663" y="3061136"/>
            <a:ext cx="435029" cy="417332"/>
          </a:xfrm>
          <a:prstGeom prst="ellipse">
            <a:avLst/>
          </a:prstGeom>
          <a:noFill/>
          <a:ln cap="flat" cmpd="sng" w="19050">
            <a:solidFill>
              <a:srgbClr val="006CD2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sx="107000" rotWithShape="0" algn="ctr" sy="107000">
              <a:schemeClr val="accent6">
                <a:alpha val="37254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053991" y="3123392"/>
            <a:ext cx="283436" cy="28343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14"/>
          <p:cNvSpPr/>
          <p:nvPr/>
        </p:nvSpPr>
        <p:spPr>
          <a:xfrm>
            <a:off x="3449920" y="4224882"/>
            <a:ext cx="411330" cy="394597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006CD2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sx="107000" rotWithShape="0" algn="ctr" sy="107000">
              <a:schemeClr val="accent6">
                <a:alpha val="37254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4"/>
          <p:cNvSpPr/>
          <p:nvPr/>
        </p:nvSpPr>
        <p:spPr>
          <a:xfrm>
            <a:off x="2436488" y="3787518"/>
            <a:ext cx="411330" cy="394597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006CD2"/>
            </a:solidFill>
            <a:prstDash val="solid"/>
            <a:round/>
            <a:headEnd len="sm" w="sm" type="none"/>
            <a:tailEnd len="sm" w="sm" type="none"/>
          </a:ln>
          <a:effectLst>
            <a:outerShdw blurRad="127000" sx="107000" rotWithShape="0" algn="ctr" sy="107000">
              <a:schemeClr val="accent6">
                <a:alpha val="37254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524373" y="3848057"/>
            <a:ext cx="236706" cy="236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533080" y="4299571"/>
            <a:ext cx="245217" cy="245217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14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444" name="Google Shape;444;p14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7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102"/>
          <p:cNvSpPr txBox="1"/>
          <p:nvPr>
            <p:ph type="title"/>
          </p:nvPr>
        </p:nvSpPr>
        <p:spPr>
          <a:xfrm>
            <a:off x="533405" y="143791"/>
            <a:ext cx="7340595" cy="10911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ВІДМОВА У ВИДАЧІ ІДД</a:t>
            </a:r>
            <a:endParaRPr b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39" name="Google Shape;1539;p102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40" name="Google Shape;1540;p102"/>
          <p:cNvSpPr txBox="1"/>
          <p:nvPr/>
        </p:nvSpPr>
        <p:spPr>
          <a:xfrm>
            <a:off x="4165602" y="1964852"/>
            <a:ext cx="7128501" cy="2914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за результатами розгляду заяви про отримання ІДД (внесення змін до нього) та доданих до неї документів;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за результатами розгляду висновків та пропозицій компетентних органів;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за результатами розгляду зауважень і пропозицій інших органів виконавчої влади, органів місцевого самоврядування (у разі подання);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на підставі протоколів узгоджувальної наради (у разі проведення);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 урахуванням результатів громадського обговорення;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 урахуванням результатів транскордонних консультацій (у разі проведення).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102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542" name="Google Shape;1542;p102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543" name="Google Shape;1543;p102"/>
          <p:cNvSpPr txBox="1"/>
          <p:nvPr/>
        </p:nvSpPr>
        <p:spPr>
          <a:xfrm>
            <a:off x="639768" y="1946603"/>
            <a:ext cx="337184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Дозвільний орган приймає рішення </a:t>
            </a:r>
            <a:r>
              <a:rPr b="1" i="0" lang="en-GB" sz="24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про відмову у видачі ІДД </a:t>
            </a:r>
            <a:r>
              <a:rPr b="1" i="0" lang="en-GB" sz="24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(внесенні змін до нього):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102"/>
          <p:cNvSpPr txBox="1"/>
          <p:nvPr>
            <p:ph idx="1" type="body"/>
          </p:nvPr>
        </p:nvSpPr>
        <p:spPr>
          <a:xfrm>
            <a:off x="4513800" y="5085923"/>
            <a:ext cx="6840000" cy="523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b="1" lang="en-GB" sz="1600"/>
              <a:t>Під час прийняття рішення про відмову у видачі ІДД (внесенні змін до нього) дозвільний орган враховує результати ОВД.</a:t>
            </a:r>
            <a:endParaRPr/>
          </a:p>
        </p:txBody>
      </p:sp>
      <p:pic>
        <p:nvPicPr>
          <p:cNvPr id="1545" name="Google Shape;1545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0286" y="5099895"/>
            <a:ext cx="523514" cy="523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Google Shape;1546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1981" y="4227469"/>
            <a:ext cx="779632" cy="779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0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p103"/>
          <p:cNvSpPr/>
          <p:nvPr/>
        </p:nvSpPr>
        <p:spPr>
          <a:xfrm>
            <a:off x="6375140" y="1756324"/>
            <a:ext cx="4528788" cy="1740476"/>
          </a:xfrm>
          <a:prstGeom prst="rect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2" name="Google Shape;1552;p103"/>
          <p:cNvSpPr/>
          <p:nvPr/>
        </p:nvSpPr>
        <p:spPr>
          <a:xfrm>
            <a:off x="6375140" y="3978957"/>
            <a:ext cx="4528788" cy="1740475"/>
          </a:xfrm>
          <a:prstGeom prst="rect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3" name="Google Shape;1553;p103"/>
          <p:cNvSpPr/>
          <p:nvPr/>
        </p:nvSpPr>
        <p:spPr>
          <a:xfrm>
            <a:off x="1288074" y="3978957"/>
            <a:ext cx="4528788" cy="1740475"/>
          </a:xfrm>
          <a:prstGeom prst="rect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4" name="Google Shape;1554;p103"/>
          <p:cNvSpPr txBox="1"/>
          <p:nvPr>
            <p:ph type="title"/>
          </p:nvPr>
        </p:nvSpPr>
        <p:spPr>
          <a:xfrm>
            <a:off x="533405" y="365126"/>
            <a:ext cx="7340595" cy="90903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accent2"/>
                </a:solidFill>
              </a:rPr>
              <a:t>ПІДСТАВИ ВІДМОВИ </a:t>
            </a:r>
            <a:r>
              <a:rPr lang="en-GB">
                <a:solidFill>
                  <a:schemeClr val="dk1"/>
                </a:solidFill>
              </a:rPr>
              <a:t>У ВИДАЧІ ІДД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55" name="Google Shape;1555;p103"/>
          <p:cNvSpPr txBox="1"/>
          <p:nvPr>
            <p:ph idx="1" type="body"/>
          </p:nvPr>
        </p:nvSpPr>
        <p:spPr>
          <a:xfrm>
            <a:off x="6609490" y="2002431"/>
            <a:ext cx="4019496" cy="12482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600">
                <a:solidFill>
                  <a:schemeClr val="dk1"/>
                </a:solidFill>
              </a:rPr>
              <a:t>Заява про отримання ІДД (внесення змін до нього) та додані до неї документи, подані оператором установки, не відповідають вимогам до форми і змісту, визначеним законодавством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1556" name="Google Shape;1556;p103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557" name="Google Shape;1557;p103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558" name="Google Shape;1558;p103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59" name="Google Shape;1559;p103"/>
          <p:cNvSpPr/>
          <p:nvPr/>
        </p:nvSpPr>
        <p:spPr>
          <a:xfrm>
            <a:off x="1288074" y="1756323"/>
            <a:ext cx="4528788" cy="1740475"/>
          </a:xfrm>
          <a:prstGeom prst="rect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0" name="Google Shape;1560;p103"/>
          <p:cNvSpPr txBox="1"/>
          <p:nvPr/>
        </p:nvSpPr>
        <p:spPr>
          <a:xfrm>
            <a:off x="1563014" y="2078311"/>
            <a:ext cx="4019496" cy="10964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Оператор установки подав неповний пакет документів, необхідних для отримання ІДД (внесення змін до нього), визначених цим Законом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1" name="Google Shape;1561;p103"/>
          <p:cNvSpPr txBox="1"/>
          <p:nvPr/>
        </p:nvSpPr>
        <p:spPr>
          <a:xfrm>
            <a:off x="1563014" y="4324577"/>
            <a:ext cx="4019496" cy="1076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Оператор установки не надав письмової згоди з умовами інтегрованого довкіллєвого дозволу у випадках, передбачених ч.5 ст.7 Закону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2" name="Google Shape;1562;p103"/>
          <p:cNvSpPr txBox="1"/>
          <p:nvPr/>
        </p:nvSpPr>
        <p:spPr>
          <a:xfrm>
            <a:off x="6629786" y="4285859"/>
            <a:ext cx="4019496" cy="11535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заяві про отримання ІДД (внесення змін до нього) та доданих до неї документах, поданих оператором установки, виявлено недостовірну інформацію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104"/>
          <p:cNvSpPr/>
          <p:nvPr/>
        </p:nvSpPr>
        <p:spPr>
          <a:xfrm>
            <a:off x="4265436" y="2588303"/>
            <a:ext cx="3638354" cy="2347285"/>
          </a:xfrm>
          <a:prstGeom prst="rect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8" name="Google Shape;1568;p104"/>
          <p:cNvSpPr/>
          <p:nvPr/>
        </p:nvSpPr>
        <p:spPr>
          <a:xfrm>
            <a:off x="8134020" y="2588303"/>
            <a:ext cx="2873635" cy="2347285"/>
          </a:xfrm>
          <a:prstGeom prst="rect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9" name="Google Shape;1569;p104"/>
          <p:cNvSpPr txBox="1"/>
          <p:nvPr>
            <p:ph type="title"/>
          </p:nvPr>
        </p:nvSpPr>
        <p:spPr>
          <a:xfrm>
            <a:off x="533405" y="365126"/>
            <a:ext cx="7340595" cy="90903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accent2"/>
                </a:solidFill>
              </a:rPr>
              <a:t>ПІДСТАВИ ВІДМОВИ </a:t>
            </a:r>
            <a:r>
              <a:rPr lang="en-GB">
                <a:solidFill>
                  <a:schemeClr val="dk1"/>
                </a:solidFill>
              </a:rPr>
              <a:t>У ВИДАЧІ ІДД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70" name="Google Shape;1570;p104"/>
          <p:cNvSpPr txBox="1"/>
          <p:nvPr>
            <p:ph idx="1" type="body"/>
          </p:nvPr>
        </p:nvSpPr>
        <p:spPr>
          <a:xfrm>
            <a:off x="4499785" y="2834412"/>
            <a:ext cx="3229197" cy="18233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600">
                <a:solidFill>
                  <a:schemeClr val="dk1"/>
                </a:solidFill>
              </a:rPr>
              <a:t>До власника установки, оператора установки або осіб, які перебувають під їхнім контролем, застосовані спеціальні економічні та інші обмежувальні заходи (санкції) відповідно до Закону України «Про санкції»</a:t>
            </a:r>
            <a:endParaRPr/>
          </a:p>
        </p:txBody>
      </p:sp>
      <p:sp>
        <p:nvSpPr>
          <p:cNvPr id="1571" name="Google Shape;1571;p104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572" name="Google Shape;1572;p104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573" name="Google Shape;1573;p104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74" name="Google Shape;1574;p104"/>
          <p:cNvSpPr/>
          <p:nvPr/>
        </p:nvSpPr>
        <p:spPr>
          <a:xfrm>
            <a:off x="1161571" y="2588305"/>
            <a:ext cx="2873635" cy="2347283"/>
          </a:xfrm>
          <a:prstGeom prst="rect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5" name="Google Shape;1575;p104"/>
          <p:cNvSpPr txBox="1"/>
          <p:nvPr/>
        </p:nvSpPr>
        <p:spPr>
          <a:xfrm>
            <a:off x="1551095" y="3086600"/>
            <a:ext cx="2094586" cy="13506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Експлуатація установки не відповідає вимогам цього Закону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6" name="Google Shape;1576;p104"/>
          <p:cNvSpPr txBox="1"/>
          <p:nvPr/>
        </p:nvSpPr>
        <p:spPr>
          <a:xfrm>
            <a:off x="8581367" y="3350827"/>
            <a:ext cx="1978939" cy="8222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Оператор установки порушив процедуру отримання ІДД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0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105"/>
          <p:cNvSpPr/>
          <p:nvPr/>
        </p:nvSpPr>
        <p:spPr>
          <a:xfrm>
            <a:off x="-700958" y="2141769"/>
            <a:ext cx="10860823" cy="603936"/>
          </a:xfrm>
          <a:prstGeom prst="roundRect">
            <a:avLst>
              <a:gd fmla="val 50000" name="adj"/>
            </a:avLst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2" name="Google Shape;1582;p105"/>
          <p:cNvSpPr txBox="1"/>
          <p:nvPr>
            <p:ph type="title"/>
          </p:nvPr>
        </p:nvSpPr>
        <p:spPr>
          <a:xfrm>
            <a:off x="533405" y="143791"/>
            <a:ext cx="7340595" cy="10911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ІНФОРМУВАННЯ ПРО ВИДАЧУ ІДД</a:t>
            </a:r>
            <a:endParaRPr b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83" name="Google Shape;1583;p105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84" name="Google Shape;1584;p105"/>
          <p:cNvSpPr/>
          <p:nvPr/>
        </p:nvSpPr>
        <p:spPr>
          <a:xfrm>
            <a:off x="1709351" y="2938423"/>
            <a:ext cx="8450515" cy="1607694"/>
          </a:xfrm>
          <a:prstGeom prst="roundRect">
            <a:avLst>
              <a:gd fmla="val 8860" name="adj"/>
            </a:avLst>
          </a:prstGeom>
          <a:solidFill>
            <a:schemeClr val="lt1"/>
          </a:solidFill>
          <a:ln>
            <a:noFill/>
          </a:ln>
          <a:effectLst>
            <a:outerShdw blurRad="328962" sx="98628" rotWithShape="0" algn="ctr" dir="5400000" dist="50800" sy="98628">
              <a:srgbClr val="BCD5EC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5" name="Google Shape;1585;p105"/>
          <p:cNvSpPr txBox="1"/>
          <p:nvPr/>
        </p:nvSpPr>
        <p:spPr>
          <a:xfrm>
            <a:off x="2045146" y="3031306"/>
            <a:ext cx="7471088" cy="1421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b="1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виданий ІДД та будь-які зміни, внесені до нього;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b="1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протокол узгоджувальної наради </a:t>
            </a: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(з письмовою згодою оператора установки з умовами ІДД - у разі надання);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b="1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звіт про громадське обговорення;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b="1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рішення про відмову у видачі ІДД (внесенні змін до нього</a:t>
            </a: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) – у разі прийняття такого рішення.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6" name="Google Shape;1586;p105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587" name="Google Shape;1587;p105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588" name="Google Shape;1588;p105"/>
          <p:cNvSpPr txBox="1"/>
          <p:nvPr/>
        </p:nvSpPr>
        <p:spPr>
          <a:xfrm>
            <a:off x="1709351" y="2160930"/>
            <a:ext cx="825379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Дозвільний орган інформує оператора установки про видачу ІДД через засоби Реєстру та одночасно оприлюднює у такий самий спосіб: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9" name="Google Shape;1589;p105"/>
          <p:cNvSpPr txBox="1"/>
          <p:nvPr/>
        </p:nvSpPr>
        <p:spPr>
          <a:xfrm>
            <a:off x="1976050" y="4681685"/>
            <a:ext cx="8183815" cy="609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None/>
            </a:pPr>
            <a:r>
              <a:rPr b="0" i="1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Оператор установки забезпечує оприлюднення інформації про отримання ІДД у спосіб, передбачений ч.3 ст.6 Закону, протягом 10 робочих днів з дня отримання ІДД.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0" name="Google Shape;1590;p105"/>
          <p:cNvSpPr txBox="1"/>
          <p:nvPr/>
        </p:nvSpPr>
        <p:spPr>
          <a:xfrm flipH="1">
            <a:off x="1709351" y="4619530"/>
            <a:ext cx="474056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GB" sz="5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4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35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596" name="Google Shape;1596;p35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597" name="Google Shape;1597;p35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98" name="Google Shape;1598;p35"/>
          <p:cNvSpPr txBox="1"/>
          <p:nvPr/>
        </p:nvSpPr>
        <p:spPr>
          <a:xfrm>
            <a:off x="4223123" y="2413337"/>
            <a:ext cx="374575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n-GB" sz="7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Q&amp;A</a:t>
            </a:r>
            <a:endParaRPr b="0" i="0" sz="72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2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36"/>
          <p:cNvSpPr txBox="1"/>
          <p:nvPr>
            <p:ph type="ctrTitle"/>
          </p:nvPr>
        </p:nvSpPr>
        <p:spPr>
          <a:xfrm>
            <a:off x="741390" y="2645227"/>
            <a:ext cx="8466110" cy="15476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</a:pPr>
            <a:r>
              <a:rPr lang="en-GB"/>
              <a:t>Порядок застосування </a:t>
            </a:r>
            <a:br>
              <a:rPr lang="en-GB"/>
            </a:br>
            <a:r>
              <a:rPr lang="en-GB"/>
              <a:t>висновків НДТМ</a:t>
            </a:r>
            <a:endParaRPr/>
          </a:p>
        </p:txBody>
      </p:sp>
      <p:pic>
        <p:nvPicPr>
          <p:cNvPr descr="A close-up of a logo&#10;&#10;AI-generated content may be incorrect." id="1604" name="Google Shape;1604;p36"/>
          <p:cNvPicPr preferRelativeResize="0"/>
          <p:nvPr/>
        </p:nvPicPr>
        <p:blipFill rotWithShape="1">
          <a:blip r:embed="rId3">
            <a:alphaModFix/>
          </a:blip>
          <a:srcRect b="0" l="0" r="0" t="3906"/>
          <a:stretch/>
        </p:blipFill>
        <p:spPr>
          <a:xfrm>
            <a:off x="673721" y="5208998"/>
            <a:ext cx="6385573" cy="164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84123" y="5578506"/>
            <a:ext cx="1612180" cy="454993"/>
          </a:xfrm>
          <a:prstGeom prst="rect">
            <a:avLst/>
          </a:prstGeom>
          <a:noFill/>
          <a:ln>
            <a:noFill/>
          </a:ln>
        </p:spPr>
      </p:pic>
      <p:sp>
        <p:nvSpPr>
          <p:cNvPr id="1606" name="Google Shape;1606;p36"/>
          <p:cNvSpPr txBox="1"/>
          <p:nvPr>
            <p:ph idx="1" type="subTitle"/>
          </p:nvPr>
        </p:nvSpPr>
        <p:spPr>
          <a:xfrm>
            <a:off x="741389" y="4460631"/>
            <a:ext cx="6642733" cy="37806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accent2"/>
                </a:solidFill>
              </a:rPr>
              <a:t>Світлана Сушко, </a:t>
            </a:r>
            <a:r>
              <a:rPr lang="en-GB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експерт з наближення законодавства щодо зменшення промислового забруднення</a:t>
            </a:r>
            <a:endParaRPr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0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p108"/>
          <p:cNvSpPr/>
          <p:nvPr/>
        </p:nvSpPr>
        <p:spPr>
          <a:xfrm>
            <a:off x="5599522" y="269832"/>
            <a:ext cx="6032905" cy="4154022"/>
          </a:xfrm>
          <a:prstGeom prst="roundRect">
            <a:avLst>
              <a:gd fmla="val 7145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2" name="Google Shape;1612;p108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613" name="Google Shape;1613;p108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614" name="Google Shape;1614;p108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15" name="Google Shape;1615;p108"/>
          <p:cNvSpPr txBox="1"/>
          <p:nvPr>
            <p:ph idx="1" type="body"/>
          </p:nvPr>
        </p:nvSpPr>
        <p:spPr>
          <a:xfrm>
            <a:off x="1001406" y="1681216"/>
            <a:ext cx="3571875" cy="67150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BAT, BREFs, BAT Conclusions (BATС) and BAT-AELs</a:t>
            </a:r>
            <a:endParaRPr/>
          </a:p>
        </p:txBody>
      </p:sp>
      <p:sp>
        <p:nvSpPr>
          <p:cNvPr id="1616" name="Google Shape;1616;p108"/>
          <p:cNvSpPr txBox="1"/>
          <p:nvPr>
            <p:ph idx="3" type="body"/>
          </p:nvPr>
        </p:nvSpPr>
        <p:spPr>
          <a:xfrm>
            <a:off x="1001406" y="3211739"/>
            <a:ext cx="4929187" cy="12714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4000">
                <a:latin typeface="Arial Black"/>
                <a:ea typeface="Arial Black"/>
                <a:cs typeface="Arial Black"/>
                <a:sym typeface="Arial Black"/>
              </a:rPr>
              <a:t>Скорочення </a:t>
            </a:r>
            <a:endParaRPr sz="4000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4000">
                <a:latin typeface="Arial Black"/>
                <a:ea typeface="Arial Black"/>
                <a:cs typeface="Arial Black"/>
                <a:sym typeface="Arial Black"/>
              </a:rPr>
              <a:t>і їх значення:</a:t>
            </a:r>
            <a:endParaRPr sz="40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617" name="Google Shape;1617;p108"/>
          <p:cNvSpPr txBox="1"/>
          <p:nvPr/>
        </p:nvSpPr>
        <p:spPr>
          <a:xfrm>
            <a:off x="5911584" y="569433"/>
            <a:ext cx="5279010" cy="3554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BREF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(Best Available Techniques (BAT) Reference Document) – довідковий референтний документ з найкращих доступних технологій та методів управління.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BAT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Найкращі доступні технології та методи управління (НДТМ).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Висновки щодо найкращих доступних технологій (</a:t>
            </a:r>
            <a:r>
              <a:rPr b="0" i="0" lang="en-GB" sz="15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BATС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): частина BREF, що має бути прийнята через виконавчі акти (implementing acts) – Висновки НДТМ. Визначальні при встановленні умов дозволу.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Граничні значення викидів (ELV) встановлені, щоб викиди не перевищували граничні значення викидів найкращих доступних технологій (</a:t>
            </a:r>
            <a:r>
              <a:rPr b="0" i="0" lang="en-GB" sz="15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BAT - AEL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p109"/>
          <p:cNvSpPr txBox="1"/>
          <p:nvPr>
            <p:ph type="title"/>
          </p:nvPr>
        </p:nvSpPr>
        <p:spPr>
          <a:xfrm>
            <a:off x="533405" y="365125"/>
            <a:ext cx="7340595" cy="90611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ЩО ТАКЕ </a:t>
            </a:r>
            <a:r>
              <a:rPr lang="en-GB">
                <a:solidFill>
                  <a:schemeClr val="accent2"/>
                </a:solidFill>
              </a:rPr>
              <a:t>BREF 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623" name="Google Shape;1623;p109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624" name="Google Shape;1624;p109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625" name="Google Shape;1625;p109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26" name="Google Shape;1626;p109"/>
          <p:cNvPicPr preferRelativeResize="0"/>
          <p:nvPr/>
        </p:nvPicPr>
        <p:blipFill rotWithShape="1">
          <a:blip r:embed="rId3">
            <a:alphaModFix/>
          </a:blip>
          <a:srcRect b="10535" l="34804" r="20894" t="27263"/>
          <a:stretch/>
        </p:blipFill>
        <p:spPr>
          <a:xfrm>
            <a:off x="6770119" y="1562407"/>
            <a:ext cx="5199449" cy="4562717"/>
          </a:xfrm>
          <a:prstGeom prst="round2DiagRect">
            <a:avLst>
              <a:gd fmla="val 8819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627" name="Google Shape;1627;p109"/>
          <p:cNvSpPr txBox="1"/>
          <p:nvPr/>
        </p:nvSpPr>
        <p:spPr>
          <a:xfrm>
            <a:off x="470227" y="5286025"/>
            <a:ext cx="5468525" cy="7067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*Перші BREF були створені відповідно до </a:t>
            </a:r>
            <a:r>
              <a:rPr b="1" i="0" lang="en-GB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Директиви 2008/1/EC</a:t>
            </a:r>
            <a:r>
              <a:rPr b="0" i="0" lang="en-GB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яка кодифікувала правила дозволу на промислові установки, як викладено в </a:t>
            </a:r>
            <a:r>
              <a:rPr b="1" i="0" lang="en-GB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Директиві 96/61/EC </a:t>
            </a:r>
            <a:r>
              <a:rPr b="0" i="0" lang="en-GB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 комплексне запобігання та контроль забруднення (IPPC). </a:t>
            </a:r>
            <a:endParaRPr b="1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Google Shape;1628;p109"/>
          <p:cNvSpPr txBox="1"/>
          <p:nvPr/>
        </p:nvSpPr>
        <p:spPr>
          <a:xfrm>
            <a:off x="407051" y="3156385"/>
            <a:ext cx="5688949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Reference Document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довідковий референтний документ з найкращих доступних технологій та методів управління, опублікований у відкритих джерелах, отриманий в результаті серії обмінів інформацією між різними зацікавленими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сторонами, включаючи регулюючий орган, промисловість, науковців та екологічні неурядові організації.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9" name="Google Shape;1629;p109"/>
          <p:cNvSpPr txBox="1"/>
          <p:nvPr/>
        </p:nvSpPr>
        <p:spPr>
          <a:xfrm>
            <a:off x="407051" y="1525849"/>
            <a:ext cx="559487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BREF </a:t>
            </a:r>
            <a:b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0" lang="en-GB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Best Available Techniques (BAT) Reference Document) </a:t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0" name="Google Shape;1630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405" y="2429299"/>
            <a:ext cx="527200" cy="52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4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110"/>
          <p:cNvSpPr/>
          <p:nvPr/>
        </p:nvSpPr>
        <p:spPr>
          <a:xfrm>
            <a:off x="-715715" y="1563710"/>
            <a:ext cx="5666856" cy="410800"/>
          </a:xfrm>
          <a:prstGeom prst="roundRect">
            <a:avLst>
              <a:gd fmla="val 50000" name="adj"/>
            </a:avLst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110"/>
          <p:cNvSpPr txBox="1"/>
          <p:nvPr>
            <p:ph type="title"/>
          </p:nvPr>
        </p:nvSpPr>
        <p:spPr>
          <a:xfrm>
            <a:off x="533405" y="365125"/>
            <a:ext cx="7340595" cy="9074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ЗВІДКИ БЕРУТЬСЯ </a:t>
            </a:r>
            <a:r>
              <a:rPr lang="en-GB">
                <a:solidFill>
                  <a:schemeClr val="accent2"/>
                </a:solidFill>
              </a:rPr>
              <a:t>BREFs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637" name="Google Shape;1637;p110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38" name="Google Shape;1638;p110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639" name="Google Shape;1639;p110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pic>
        <p:nvPicPr>
          <p:cNvPr id="1640" name="Google Shape;1640;p110"/>
          <p:cNvPicPr preferRelativeResize="0"/>
          <p:nvPr/>
        </p:nvPicPr>
        <p:blipFill rotWithShape="1">
          <a:blip r:embed="rId3">
            <a:alphaModFix/>
          </a:blip>
          <a:srcRect b="27962" l="11826" r="27020" t="23824"/>
          <a:stretch/>
        </p:blipFill>
        <p:spPr>
          <a:xfrm>
            <a:off x="6683554" y="3134397"/>
            <a:ext cx="5508445" cy="2714237"/>
          </a:xfrm>
          <a:prstGeom prst="round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1641" name="Google Shape;1641;p110"/>
          <p:cNvSpPr txBox="1"/>
          <p:nvPr/>
        </p:nvSpPr>
        <p:spPr>
          <a:xfrm>
            <a:off x="571477" y="4182325"/>
            <a:ext cx="5157942" cy="17415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Створено в 1997 році для організації обміну інформацією між Європейською комісією, державами-членами ЄС, промисловістю та екологічними неурядовими організаціями щодо найкращих доступних технологій (BAT), які використовуються для контролю промислового забруднення.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110"/>
          <p:cNvSpPr txBox="1"/>
          <p:nvPr/>
        </p:nvSpPr>
        <p:spPr>
          <a:xfrm>
            <a:off x="414495" y="1563709"/>
            <a:ext cx="429131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EUROPEAN IPPC BUREAU –</a:t>
            </a:r>
            <a:endParaRPr b="0" i="0" sz="20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643" name="Google Shape;1643;p110"/>
          <p:cNvSpPr txBox="1"/>
          <p:nvPr/>
        </p:nvSpPr>
        <p:spPr>
          <a:xfrm>
            <a:off x="533405" y="1992270"/>
            <a:ext cx="10754383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Європейське бюро інтегрованого запобігання та контролю забруднення (EIPPCB) є частиною відділу циркулярної економіки та промислового лідерства Директорату B (</a:t>
            </a:r>
            <a:r>
              <a:rPr b="0" i="0" lang="en-GB" sz="16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Directorate B - Growth and Innovation</a:t>
            </a:r>
            <a:r>
              <a:rPr b="0" i="0" lang="en-GB" sz="16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Зростання та інновації, одного з шести наукових директоратів Об’єднаного дослідницького центру Європейської Комісії (</a:t>
            </a:r>
            <a:r>
              <a:rPr b="0" i="0" lang="en-GB" sz="1600" u="sng" cap="none" strike="noStrike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European Commission's Joint Research Centre, </a:t>
            </a:r>
            <a:r>
              <a:rPr b="0" i="0" lang="en-GB" sz="16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JRC)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4" name="Google Shape;1644;p1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1477" y="3195823"/>
            <a:ext cx="859858" cy="859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8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p111"/>
          <p:cNvSpPr/>
          <p:nvPr/>
        </p:nvSpPr>
        <p:spPr>
          <a:xfrm>
            <a:off x="6391562" y="2209944"/>
            <a:ext cx="5115400" cy="98798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111"/>
          <p:cNvSpPr/>
          <p:nvPr/>
        </p:nvSpPr>
        <p:spPr>
          <a:xfrm>
            <a:off x="6391562" y="3268650"/>
            <a:ext cx="5115400" cy="8114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111"/>
          <p:cNvSpPr/>
          <p:nvPr/>
        </p:nvSpPr>
        <p:spPr>
          <a:xfrm>
            <a:off x="6405012" y="4156877"/>
            <a:ext cx="5115400" cy="12165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111"/>
          <p:cNvSpPr/>
          <p:nvPr/>
        </p:nvSpPr>
        <p:spPr>
          <a:xfrm>
            <a:off x="6409510" y="5447607"/>
            <a:ext cx="5115400" cy="6511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111"/>
          <p:cNvSpPr/>
          <p:nvPr/>
        </p:nvSpPr>
        <p:spPr>
          <a:xfrm>
            <a:off x="533405" y="2970458"/>
            <a:ext cx="5115400" cy="20980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111"/>
          <p:cNvSpPr/>
          <p:nvPr/>
        </p:nvSpPr>
        <p:spPr>
          <a:xfrm>
            <a:off x="533405" y="5131804"/>
            <a:ext cx="5115400" cy="738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111"/>
          <p:cNvSpPr/>
          <p:nvPr/>
        </p:nvSpPr>
        <p:spPr>
          <a:xfrm>
            <a:off x="533405" y="2212447"/>
            <a:ext cx="5115400" cy="6904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111"/>
          <p:cNvSpPr txBox="1"/>
          <p:nvPr>
            <p:ph type="title"/>
          </p:nvPr>
        </p:nvSpPr>
        <p:spPr>
          <a:xfrm>
            <a:off x="533405" y="365125"/>
            <a:ext cx="7340595" cy="91967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accent2"/>
                </a:solidFill>
              </a:rPr>
              <a:t>СЕВІЛЬСЬКИЙ</a:t>
            </a:r>
            <a:r>
              <a:rPr lang="en-GB"/>
              <a:t> ПРОЦЕС </a:t>
            </a:r>
            <a:endParaRPr/>
          </a:p>
        </p:txBody>
      </p:sp>
      <p:sp>
        <p:nvSpPr>
          <p:cNvPr id="1657" name="Google Shape;1657;p111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658" name="Google Shape;1658;p111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659" name="Google Shape;1659;p111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60" name="Google Shape;1660;p111"/>
          <p:cNvSpPr txBox="1"/>
          <p:nvPr/>
        </p:nvSpPr>
        <p:spPr>
          <a:xfrm>
            <a:off x="3143794" y="1300349"/>
            <a:ext cx="8302989" cy="6495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це процес залучення зацікавлених сторін у Європейському Союзі з метою встановлення екологічних стандартів, зокрема тих, що стосуються промислових викидів.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111"/>
          <p:cNvSpPr txBox="1"/>
          <p:nvPr/>
        </p:nvSpPr>
        <p:spPr>
          <a:xfrm>
            <a:off x="1279043" y="2334449"/>
            <a:ext cx="41566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Розроблення, оновлення та перегляд BREFs на постійній основі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111"/>
          <p:cNvSpPr txBox="1"/>
          <p:nvPr/>
        </p:nvSpPr>
        <p:spPr>
          <a:xfrm>
            <a:off x="1330204" y="3025977"/>
            <a:ext cx="4156663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Розташоване в м. Севілья (Іспанія), Європейське Бюро IPPC працює згідно зі статтею 13(1) Директиви про промислові викиди (2010/75/EU), координуючи обмін інформацією, яка є фундаментом для розроблення, перегляду та оновлення Довідкового референтного документу з найкращих доступних технологій та методів управління (BREF)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111"/>
          <p:cNvSpPr txBox="1"/>
          <p:nvPr/>
        </p:nvSpPr>
        <p:spPr>
          <a:xfrm>
            <a:off x="7114731" y="2210411"/>
            <a:ext cx="4207366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Робота за галузевим принципом (вид діяльності) у робочих групах - Technical Working Groups (TWG) , що складаються з представників країн ЄС (кількість учасників 200-300 осіб)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4" name="Google Shape;1664;p111"/>
          <p:cNvSpPr txBox="1"/>
          <p:nvPr/>
        </p:nvSpPr>
        <p:spPr>
          <a:xfrm>
            <a:off x="7114013" y="3332338"/>
            <a:ext cx="4207366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Перегляд BREF відбувається приблизно раз на 8 років і є багаторічним, масштабним  та трудомістким процесом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5" name="Google Shape;1665;p111"/>
          <p:cNvSpPr txBox="1"/>
          <p:nvPr/>
        </p:nvSpPr>
        <p:spPr>
          <a:xfrm>
            <a:off x="7128181" y="4167589"/>
            <a:ext cx="4207366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Промисловість є джерелом інформації для BREF – подання інформації щодо прикладних технологій та методів управління, і даних про продуктивність через національних учасників TWG та галузеві асоціації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6" name="Google Shape;1666;p111"/>
          <p:cNvSpPr txBox="1"/>
          <p:nvPr/>
        </p:nvSpPr>
        <p:spPr>
          <a:xfrm>
            <a:off x="7128181" y="5632527"/>
            <a:ext cx="43186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Документ BREF містить від 250 до 1000 сторінок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7" name="Google Shape;1667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7046" y="2346881"/>
            <a:ext cx="498357" cy="49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8" name="Google Shape;1668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038" y="3673428"/>
            <a:ext cx="507444" cy="507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9" name="Google Shape;1669;p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7119" y="5244593"/>
            <a:ext cx="442778" cy="442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0" name="Google Shape;1670;p1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04743" y="3444764"/>
            <a:ext cx="400323" cy="400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1" name="Google Shape;1671;p1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87986" y="2509847"/>
            <a:ext cx="417798" cy="417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2" name="Google Shape;1672;p1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18911" y="4501496"/>
            <a:ext cx="455010" cy="455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3" name="Google Shape;1673;p1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543990" y="5561561"/>
            <a:ext cx="449711" cy="449711"/>
          </a:xfrm>
          <a:prstGeom prst="rect">
            <a:avLst/>
          </a:prstGeom>
          <a:noFill/>
          <a:ln>
            <a:noFill/>
          </a:ln>
        </p:spPr>
      </p:pic>
      <p:sp>
        <p:nvSpPr>
          <p:cNvPr id="1674" name="Google Shape;1674;p111"/>
          <p:cNvSpPr txBox="1"/>
          <p:nvPr/>
        </p:nvSpPr>
        <p:spPr>
          <a:xfrm>
            <a:off x="1303611" y="5244593"/>
            <a:ext cx="41566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 червня 2023 року – Україна отримала статус спостерігача у Севільському процесі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5" name="Google Shape;1675;p111"/>
          <p:cNvSpPr txBox="1"/>
          <p:nvPr/>
        </p:nvSpPr>
        <p:spPr>
          <a:xfrm>
            <a:off x="2716117" y="1306103"/>
            <a:ext cx="37498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—</a:t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5"/>
          <p:cNvSpPr txBox="1"/>
          <p:nvPr>
            <p:ph type="title"/>
          </p:nvPr>
        </p:nvSpPr>
        <p:spPr>
          <a:xfrm>
            <a:off x="533405" y="365125"/>
            <a:ext cx="7340595" cy="88673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ДИРЕКТИВА 2024/1785/ ЄС</a:t>
            </a:r>
            <a:endParaRPr/>
          </a:p>
        </p:txBody>
      </p:sp>
      <p:sp>
        <p:nvSpPr>
          <p:cNvPr id="450" name="Google Shape;450;p15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1" name="Google Shape;451;p15"/>
          <p:cNvSpPr/>
          <p:nvPr/>
        </p:nvSpPr>
        <p:spPr>
          <a:xfrm>
            <a:off x="1910406" y="1944994"/>
            <a:ext cx="9040623" cy="1408416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Оновлення завершене в 2024 році Директивою (ЄС) 2024/1785, охоплює більше галузей промисловості, встановлює більш суворі обмеження викидів та переглядає звітність щодо забруднюючих речовин. Мета полягає в запобіганні або зменшенні забруднення від промислових викидів та тваринництва, сприянні ефективному використанню ресурсів та підтримці циркулярної економіки.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5"/>
          <p:cNvSpPr/>
          <p:nvPr/>
        </p:nvSpPr>
        <p:spPr>
          <a:xfrm>
            <a:off x="2612571" y="3592896"/>
            <a:ext cx="8338457" cy="511628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Остаточний текст оновленої IED підписано 24 квітня 2024 року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15"/>
          <p:cNvSpPr/>
          <p:nvPr/>
        </p:nvSpPr>
        <p:spPr>
          <a:xfrm>
            <a:off x="1910405" y="4344010"/>
            <a:ext cx="9040623" cy="511628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Опублікований в Офіційному віснику ЄС 15 липня 2024 року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5"/>
          <p:cNvSpPr/>
          <p:nvPr/>
        </p:nvSpPr>
        <p:spPr>
          <a:xfrm>
            <a:off x="1567544" y="5095124"/>
            <a:ext cx="9383484" cy="707572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Держави-члени ЄС мають до 1 липня 2026 року перенести директиву в національне законодавство.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427825">
            <a:off x="-69982" y="2634458"/>
            <a:ext cx="2512395" cy="2512395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15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457" name="Google Shape;457;p15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9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112"/>
          <p:cNvSpPr/>
          <p:nvPr/>
        </p:nvSpPr>
        <p:spPr>
          <a:xfrm flipH="1">
            <a:off x="0" y="1262913"/>
            <a:ext cx="12192000" cy="4976969"/>
          </a:xfrm>
          <a:prstGeom prst="rect">
            <a:avLst/>
          </a:prstGeom>
          <a:gradFill>
            <a:gsLst>
              <a:gs pos="0">
                <a:srgbClr val="E5F0FA"/>
              </a:gs>
              <a:gs pos="26000">
                <a:srgbClr val="E5F0FA"/>
              </a:gs>
              <a:gs pos="100000">
                <a:schemeClr val="lt1"/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p112"/>
          <p:cNvSpPr txBox="1"/>
          <p:nvPr>
            <p:ph type="title"/>
          </p:nvPr>
        </p:nvSpPr>
        <p:spPr>
          <a:xfrm>
            <a:off x="533405" y="365125"/>
            <a:ext cx="7340595" cy="8977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СТРУКТУРА </a:t>
            </a:r>
            <a:r>
              <a:rPr lang="en-GB">
                <a:solidFill>
                  <a:schemeClr val="accent2"/>
                </a:solidFill>
              </a:rPr>
              <a:t>BREF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682" name="Google Shape;1682;p112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683" name="Google Shape;1683;p112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684" name="Google Shape;1684;p112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85" name="Google Shape;1685;p112"/>
          <p:cNvPicPr preferRelativeResize="0"/>
          <p:nvPr/>
        </p:nvPicPr>
        <p:blipFill rotWithShape="1">
          <a:blip r:embed="rId3">
            <a:alphaModFix/>
          </a:blip>
          <a:srcRect b="7844" l="41973" r="20710" t="23257"/>
          <a:stretch/>
        </p:blipFill>
        <p:spPr>
          <a:xfrm>
            <a:off x="8090262" y="1362612"/>
            <a:ext cx="4101737" cy="4733387"/>
          </a:xfrm>
          <a:prstGeom prst="rect">
            <a:avLst/>
          </a:prstGeom>
          <a:noFill/>
          <a:ln>
            <a:noFill/>
          </a:ln>
        </p:spPr>
      </p:pic>
      <p:sp>
        <p:nvSpPr>
          <p:cNvPr id="1686" name="Google Shape;1686;p112"/>
          <p:cNvSpPr txBox="1"/>
          <p:nvPr/>
        </p:nvSpPr>
        <p:spPr>
          <a:xfrm>
            <a:off x="948654" y="2527858"/>
            <a:ext cx="2929542" cy="3527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Передмова та сфера дії</a:t>
            </a:r>
            <a:b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Загальна інформація про галузь</a:t>
            </a:r>
            <a:b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Прикладні процеси та технології</a:t>
            </a:r>
            <a:b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Поточний рівень викидів та рівні споживання</a:t>
            </a:r>
            <a:b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Методи управління, які слід враховувати при визначенні висновків НДТМ</a:t>
            </a:r>
            <a:b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Висновки НДТМ</a:t>
            </a:r>
            <a:b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7" name="Google Shape;1687;p112"/>
          <p:cNvSpPr txBox="1"/>
          <p:nvPr/>
        </p:nvSpPr>
        <p:spPr>
          <a:xfrm>
            <a:off x="4362319" y="2533712"/>
            <a:ext cx="3467361" cy="27698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Перспективні технології</a:t>
            </a:r>
            <a:b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Заключні зауваження та рекомендації щодо подальшої роботи</a:t>
            </a:r>
            <a:b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Список літератури</a:t>
            </a:r>
            <a:b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Словник термінів і скорочень</a:t>
            </a:r>
            <a:b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Додатки </a:t>
            </a:r>
            <a:r>
              <a:rPr b="0" i="1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(в залежності від сектору та наявності інформації)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8" name="Google Shape;1688;p112"/>
          <p:cNvCxnSpPr/>
          <p:nvPr/>
        </p:nvCxnSpPr>
        <p:spPr>
          <a:xfrm>
            <a:off x="467203" y="2700556"/>
            <a:ext cx="210524" cy="0"/>
          </a:xfrm>
          <a:prstGeom prst="straightConnector1">
            <a:avLst/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689" name="Google Shape;1689;p112"/>
          <p:cNvCxnSpPr/>
          <p:nvPr/>
        </p:nvCxnSpPr>
        <p:spPr>
          <a:xfrm>
            <a:off x="467203" y="3179658"/>
            <a:ext cx="210524" cy="0"/>
          </a:xfrm>
          <a:prstGeom prst="straightConnector1">
            <a:avLst/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690" name="Google Shape;1690;p112"/>
          <p:cNvCxnSpPr/>
          <p:nvPr/>
        </p:nvCxnSpPr>
        <p:spPr>
          <a:xfrm>
            <a:off x="467203" y="3658902"/>
            <a:ext cx="210524" cy="0"/>
          </a:xfrm>
          <a:prstGeom prst="straightConnector1">
            <a:avLst/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691" name="Google Shape;1691;p112"/>
          <p:cNvCxnSpPr/>
          <p:nvPr/>
        </p:nvCxnSpPr>
        <p:spPr>
          <a:xfrm>
            <a:off x="467203" y="4212501"/>
            <a:ext cx="210524" cy="0"/>
          </a:xfrm>
          <a:prstGeom prst="straightConnector1">
            <a:avLst/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692" name="Google Shape;1692;p112"/>
          <p:cNvCxnSpPr/>
          <p:nvPr/>
        </p:nvCxnSpPr>
        <p:spPr>
          <a:xfrm>
            <a:off x="467203" y="5040095"/>
            <a:ext cx="210524" cy="0"/>
          </a:xfrm>
          <a:prstGeom prst="straightConnector1">
            <a:avLst/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693" name="Google Shape;1693;p112"/>
          <p:cNvCxnSpPr/>
          <p:nvPr/>
        </p:nvCxnSpPr>
        <p:spPr>
          <a:xfrm>
            <a:off x="467203" y="5724829"/>
            <a:ext cx="210524" cy="0"/>
          </a:xfrm>
          <a:prstGeom prst="straightConnector1">
            <a:avLst/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694" name="Google Shape;1694;p112"/>
          <p:cNvCxnSpPr/>
          <p:nvPr/>
        </p:nvCxnSpPr>
        <p:spPr>
          <a:xfrm>
            <a:off x="3993178" y="2662198"/>
            <a:ext cx="210524" cy="0"/>
          </a:xfrm>
          <a:prstGeom prst="straightConnector1">
            <a:avLst/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695" name="Google Shape;1695;p112"/>
          <p:cNvCxnSpPr/>
          <p:nvPr/>
        </p:nvCxnSpPr>
        <p:spPr>
          <a:xfrm>
            <a:off x="3993178" y="3247051"/>
            <a:ext cx="210524" cy="0"/>
          </a:xfrm>
          <a:prstGeom prst="straightConnector1">
            <a:avLst/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696" name="Google Shape;1696;p112"/>
          <p:cNvCxnSpPr/>
          <p:nvPr/>
        </p:nvCxnSpPr>
        <p:spPr>
          <a:xfrm>
            <a:off x="3993178" y="3889622"/>
            <a:ext cx="210524" cy="0"/>
          </a:xfrm>
          <a:prstGeom prst="straightConnector1">
            <a:avLst/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697" name="Google Shape;1697;p112"/>
          <p:cNvCxnSpPr/>
          <p:nvPr/>
        </p:nvCxnSpPr>
        <p:spPr>
          <a:xfrm>
            <a:off x="4008487" y="4419239"/>
            <a:ext cx="210524" cy="0"/>
          </a:xfrm>
          <a:prstGeom prst="straightConnector1">
            <a:avLst/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698" name="Google Shape;1698;p112"/>
          <p:cNvCxnSpPr/>
          <p:nvPr/>
        </p:nvCxnSpPr>
        <p:spPr>
          <a:xfrm>
            <a:off x="4008487" y="4994277"/>
            <a:ext cx="210524" cy="0"/>
          </a:xfrm>
          <a:prstGeom prst="straightConnector1">
            <a:avLst/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1699" name="Google Shape;1699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405" y="1611628"/>
            <a:ext cx="609685" cy="609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3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p113"/>
          <p:cNvSpPr/>
          <p:nvPr/>
        </p:nvSpPr>
        <p:spPr>
          <a:xfrm>
            <a:off x="4393659" y="3318196"/>
            <a:ext cx="3404682" cy="2277546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5" name="Google Shape;1705;p113"/>
          <p:cNvSpPr/>
          <p:nvPr/>
        </p:nvSpPr>
        <p:spPr>
          <a:xfrm>
            <a:off x="8288624" y="3300796"/>
            <a:ext cx="3404682" cy="2312346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Google Shape;1706;p113"/>
          <p:cNvSpPr/>
          <p:nvPr/>
        </p:nvSpPr>
        <p:spPr>
          <a:xfrm>
            <a:off x="544790" y="3318196"/>
            <a:ext cx="3404682" cy="2277546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7" name="Google Shape;1707;p113"/>
          <p:cNvSpPr txBox="1"/>
          <p:nvPr>
            <p:ph type="title"/>
          </p:nvPr>
        </p:nvSpPr>
        <p:spPr>
          <a:xfrm>
            <a:off x="533405" y="365126"/>
            <a:ext cx="7340595" cy="91503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ЩО ТАКЕ </a:t>
            </a:r>
            <a:r>
              <a:rPr lang="en-GB">
                <a:solidFill>
                  <a:schemeClr val="accent2"/>
                </a:solidFill>
              </a:rPr>
              <a:t>НДТМ (BAT) 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708" name="Google Shape;1708;p113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709" name="Google Shape;1709;p113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710" name="Google Shape;1710;p113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11" name="Google Shape;1711;p113"/>
          <p:cNvSpPr txBox="1"/>
          <p:nvPr/>
        </p:nvSpPr>
        <p:spPr>
          <a:xfrm>
            <a:off x="544789" y="2465323"/>
            <a:ext cx="3404683" cy="8528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НАЙКРАЩІ</a:t>
            </a:r>
            <a:endParaRPr b="0" i="0" sz="2000" u="none" cap="none" strike="noStrike">
              <a:solidFill>
                <a:srgbClr val="1DAF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2" name="Google Shape;1712;p113"/>
          <p:cNvSpPr txBox="1"/>
          <p:nvPr/>
        </p:nvSpPr>
        <p:spPr>
          <a:xfrm>
            <a:off x="4393659" y="2447922"/>
            <a:ext cx="3404682" cy="8528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ДОСТУПНІ</a:t>
            </a:r>
            <a:endParaRPr b="0" i="0" sz="2000" u="none" cap="none" strike="noStrike">
              <a:solidFill>
                <a:srgbClr val="1DAF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3" name="Google Shape;1713;p113"/>
          <p:cNvSpPr txBox="1"/>
          <p:nvPr/>
        </p:nvSpPr>
        <p:spPr>
          <a:xfrm>
            <a:off x="8242528" y="2447925"/>
            <a:ext cx="3450777" cy="852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ТЕХНОЛОГІЇ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ТА МЕТОДИ УПРАВЛІННЯ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4" name="Google Shape;1714;p113"/>
          <p:cNvSpPr txBox="1"/>
          <p:nvPr/>
        </p:nvSpPr>
        <p:spPr>
          <a:xfrm>
            <a:off x="619324" y="3870446"/>
            <a:ext cx="3255613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Найкращі – найбільш ефективні з точки зору захисту навколишнього природного середовища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5" name="Google Shape;1715;p113"/>
          <p:cNvSpPr txBox="1"/>
          <p:nvPr/>
        </p:nvSpPr>
        <p:spPr>
          <a:xfrm>
            <a:off x="4479578" y="3567493"/>
            <a:ext cx="3255613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Розроблені у масштабі, необхідному для впровадження у відповідному промисловому секторі, за практично здійсненних економічних та технічних умов та з врахуванням витрат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6" name="Google Shape;1716;p113"/>
          <p:cNvSpPr txBox="1"/>
          <p:nvPr/>
        </p:nvSpPr>
        <p:spPr>
          <a:xfrm>
            <a:off x="8449365" y="3444382"/>
            <a:ext cx="3028256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Технології та методи управління – технології, що застосовуються, а також технології яким чином установку спроектовано і збудовано. Питання експлуатації та виведення х експлуатації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7" name="Google Shape;1717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6221" y="2012204"/>
            <a:ext cx="548136" cy="54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8" name="Google Shape;1718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59775" y="1934355"/>
            <a:ext cx="548136" cy="54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9" name="Google Shape;1719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33317" y="2012204"/>
            <a:ext cx="548136" cy="548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3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37"/>
          <p:cNvSpPr txBox="1"/>
          <p:nvPr>
            <p:ph type="title"/>
          </p:nvPr>
        </p:nvSpPr>
        <p:spPr>
          <a:xfrm>
            <a:off x="533405" y="365126"/>
            <a:ext cx="7340595" cy="58737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ЩО ТАКЕ </a:t>
            </a:r>
            <a:r>
              <a:rPr lang="en-GB">
                <a:solidFill>
                  <a:schemeClr val="accent2"/>
                </a:solidFill>
              </a:rPr>
              <a:t>ВИСНОВКИ НДТМ </a:t>
            </a:r>
            <a:endParaRPr/>
          </a:p>
        </p:txBody>
      </p:sp>
      <p:sp>
        <p:nvSpPr>
          <p:cNvPr id="1725" name="Google Shape;1725;p37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726" name="Google Shape;1726;p37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727" name="Google Shape;1727;p37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28" name="Google Shape;1728;p37"/>
          <p:cNvSpPr txBox="1"/>
          <p:nvPr>
            <p:ph idx="2" type="body"/>
          </p:nvPr>
        </p:nvSpPr>
        <p:spPr>
          <a:xfrm>
            <a:off x="533405" y="952500"/>
            <a:ext cx="7340600" cy="320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</a:pPr>
            <a:r>
              <a:rPr lang="en-GB"/>
              <a:t>(ВАТ СONCLUSIONS, BATC)</a:t>
            </a:r>
            <a:endParaRPr/>
          </a:p>
        </p:txBody>
      </p:sp>
      <p:pic>
        <p:nvPicPr>
          <p:cNvPr id="1729" name="Google Shape;1729;p37"/>
          <p:cNvPicPr preferRelativeResize="0"/>
          <p:nvPr/>
        </p:nvPicPr>
        <p:blipFill rotWithShape="1">
          <a:blip r:embed="rId3">
            <a:alphaModFix/>
          </a:blip>
          <a:srcRect b="17647" l="29473" r="8027" t="20331"/>
          <a:stretch/>
        </p:blipFill>
        <p:spPr>
          <a:xfrm>
            <a:off x="4857614" y="1475252"/>
            <a:ext cx="7252007" cy="4497832"/>
          </a:xfrm>
          <a:prstGeom prst="round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1730" name="Google Shape;1730;p37"/>
          <p:cNvSpPr txBox="1"/>
          <p:nvPr/>
        </p:nvSpPr>
        <p:spPr>
          <a:xfrm>
            <a:off x="407987" y="1661411"/>
            <a:ext cx="4011613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GB" sz="15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ВИСНОВКИ НДТМ </a:t>
            </a:r>
            <a:r>
              <a:rPr b="1" i="0" lang="en-GB" sz="15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запроваджено Директивою про промислові викиди з 2010 року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1" name="Google Shape;1731;p37"/>
          <p:cNvSpPr txBox="1"/>
          <p:nvPr/>
        </p:nvSpPr>
        <p:spPr>
          <a:xfrm>
            <a:off x="407987" y="2620751"/>
            <a:ext cx="4011600" cy="3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Висновки НДТМ –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це документ, що містить частини BREF щодо найкращих доступних технологій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Документ містить близько </a:t>
            </a:r>
            <a:r>
              <a:rPr b="0" i="0" lang="en-GB" sz="15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30 сторінок</a:t>
            </a:r>
            <a:endParaRPr b="0" i="0" sz="1500" u="none" cap="none" strike="noStrike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Висновки НДТМ – 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схвалений Європейською Комісією обов’язковий до застосування нормативно-правовий акт прямої дії для країн ЄС, що містить перелік найкращих доступних технологій та методів управління для видів діяльності Додатку 1 Директиви 2010/75/ЄС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32" name="Google Shape;1732;p37"/>
          <p:cNvCxnSpPr/>
          <p:nvPr/>
        </p:nvCxnSpPr>
        <p:spPr>
          <a:xfrm>
            <a:off x="504830" y="2524125"/>
            <a:ext cx="3819520" cy="0"/>
          </a:xfrm>
          <a:prstGeom prst="straightConnector1">
            <a:avLst/>
          </a:prstGeom>
          <a:noFill/>
          <a:ln cap="flat" cmpd="sng" w="254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33" name="Google Shape;1733;p37"/>
          <p:cNvCxnSpPr/>
          <p:nvPr/>
        </p:nvCxnSpPr>
        <p:spPr>
          <a:xfrm>
            <a:off x="4648205" y="1390650"/>
            <a:ext cx="0" cy="4657725"/>
          </a:xfrm>
          <a:prstGeom prst="straightConnector1">
            <a:avLst/>
          </a:prstGeom>
          <a:noFill/>
          <a:ln cap="flat" cmpd="sng" w="254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7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p115"/>
          <p:cNvSpPr txBox="1"/>
          <p:nvPr>
            <p:ph type="title"/>
          </p:nvPr>
        </p:nvSpPr>
        <p:spPr>
          <a:xfrm>
            <a:off x="533405" y="365125"/>
            <a:ext cx="7340595" cy="9016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accent2"/>
                </a:solidFill>
              </a:rPr>
              <a:t>ВИСНОВКИ НДТМ </a:t>
            </a:r>
            <a:r>
              <a:rPr lang="en-GB"/>
              <a:t>(ВАТС)</a:t>
            </a:r>
            <a:endParaRPr/>
          </a:p>
        </p:txBody>
      </p:sp>
      <p:sp>
        <p:nvSpPr>
          <p:cNvPr id="1739" name="Google Shape;1739;p115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740" name="Google Shape;1740;p115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741" name="Google Shape;1741;p115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42" name="Google Shape;1742;p115"/>
          <p:cNvSpPr txBox="1"/>
          <p:nvPr/>
        </p:nvSpPr>
        <p:spPr>
          <a:xfrm>
            <a:off x="1676400" y="1563466"/>
            <a:ext cx="9350052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Висновки НДТМ (BATС) є остаточною оцінкою найкращих доступних технологій і є частиною кожного BREF. Вони визначають контрольні межі, які використовуються для встановлення умов дозволу для установок, на які поширюється дія IED.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3" name="Google Shape;1743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886" y="1651038"/>
            <a:ext cx="609685" cy="609685"/>
          </a:xfrm>
          <a:prstGeom prst="rect">
            <a:avLst/>
          </a:prstGeom>
          <a:noFill/>
          <a:ln>
            <a:noFill/>
          </a:ln>
        </p:spPr>
      </p:pic>
      <p:sp>
        <p:nvSpPr>
          <p:cNvPr id="1744" name="Google Shape;1744;p115"/>
          <p:cNvSpPr txBox="1"/>
          <p:nvPr/>
        </p:nvSpPr>
        <p:spPr>
          <a:xfrm>
            <a:off x="3313465" y="2877408"/>
            <a:ext cx="7712988" cy="26314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Arial"/>
              <a:buChar char="•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Опис кожного висновку;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6212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Arial"/>
              <a:buChar char="•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Оцінка його належного застосування;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6212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Arial"/>
              <a:buChar char="•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Рівні викидів, пов'язані з найкращими доступними технологіями (BAT-AELs);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6212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Arial"/>
              <a:buChar char="•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Вимоги до моніторингу;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6212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Arial"/>
              <a:buChar char="•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Відповідні рівні споживання;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6212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Arial"/>
              <a:buChar char="•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Відповідні заходи з рекультивації ділянки, де це необхідно.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5" name="Google Shape;1745;p115"/>
          <p:cNvSpPr txBox="1"/>
          <p:nvPr/>
        </p:nvSpPr>
        <p:spPr>
          <a:xfrm>
            <a:off x="499205" y="3911854"/>
            <a:ext cx="193674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ВИСНОВКИ </a:t>
            </a:r>
            <a:r>
              <a:rPr b="0" i="0" lang="en-GB" sz="15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BAT</a:t>
            </a:r>
            <a:r>
              <a:rPr b="0" i="0" lang="en-GB" sz="1500" u="none" cap="none" strike="noStrike">
                <a:solidFill>
                  <a:srgbClr val="1DAF5E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ВКЛЮЧАЮТЬ: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6" name="Google Shape;1746;p115"/>
          <p:cNvSpPr/>
          <p:nvPr/>
        </p:nvSpPr>
        <p:spPr>
          <a:xfrm>
            <a:off x="2732141" y="2669200"/>
            <a:ext cx="525050" cy="3047907"/>
          </a:xfrm>
          <a:prstGeom prst="leftBrace">
            <a:avLst>
              <a:gd fmla="val 60818" name="adj1"/>
              <a:gd fmla="val 50000" name="adj2"/>
            </a:avLst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0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p116"/>
          <p:cNvSpPr txBox="1"/>
          <p:nvPr>
            <p:ph type="title"/>
          </p:nvPr>
        </p:nvSpPr>
        <p:spPr>
          <a:xfrm>
            <a:off x="533405" y="365125"/>
            <a:ext cx="7340595" cy="5873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СТРУКТУРА ВАТС </a:t>
            </a:r>
            <a:r>
              <a:rPr lang="en-GB">
                <a:solidFill>
                  <a:schemeClr val="accent2"/>
                </a:solidFill>
              </a:rPr>
              <a:t>(ВИСНОВКИ НДТМ)</a:t>
            </a:r>
            <a:endParaRPr/>
          </a:p>
        </p:txBody>
      </p:sp>
      <p:sp>
        <p:nvSpPr>
          <p:cNvPr id="1752" name="Google Shape;1752;p116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753" name="Google Shape;1753;p116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754" name="Google Shape;1754;p116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55" name="Google Shape;1755;p116"/>
          <p:cNvSpPr txBox="1"/>
          <p:nvPr>
            <p:ph idx="2" type="body"/>
          </p:nvPr>
        </p:nvSpPr>
        <p:spPr>
          <a:xfrm>
            <a:off x="533405" y="850493"/>
            <a:ext cx="7340600" cy="3063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</a:pPr>
            <a:r>
              <a:rPr lang="en-GB"/>
              <a:t>ПРИКЛАД: ВИРОБНИЦТВО СКЛА</a:t>
            </a:r>
            <a:endParaRPr/>
          </a:p>
        </p:txBody>
      </p:sp>
      <p:pic>
        <p:nvPicPr>
          <p:cNvPr id="1756" name="Google Shape;1756;p116"/>
          <p:cNvPicPr preferRelativeResize="0"/>
          <p:nvPr/>
        </p:nvPicPr>
        <p:blipFill rotWithShape="1">
          <a:blip r:embed="rId3">
            <a:alphaModFix/>
          </a:blip>
          <a:srcRect b="5658" l="30249" r="27127" t="16460"/>
          <a:stretch/>
        </p:blipFill>
        <p:spPr>
          <a:xfrm>
            <a:off x="533405" y="1227019"/>
            <a:ext cx="4791219" cy="4924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7" name="Google Shape;1757;p116"/>
          <p:cNvPicPr preferRelativeResize="0"/>
          <p:nvPr/>
        </p:nvPicPr>
        <p:blipFill rotWithShape="1">
          <a:blip r:embed="rId4">
            <a:alphaModFix/>
          </a:blip>
          <a:srcRect b="9289" l="30884" r="11475" t="13456"/>
          <a:stretch/>
        </p:blipFill>
        <p:spPr>
          <a:xfrm>
            <a:off x="5071671" y="1227019"/>
            <a:ext cx="6531371" cy="4924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p117"/>
          <p:cNvSpPr/>
          <p:nvPr/>
        </p:nvSpPr>
        <p:spPr>
          <a:xfrm flipH="1">
            <a:off x="0" y="1262913"/>
            <a:ext cx="12192000" cy="4976969"/>
          </a:xfrm>
          <a:prstGeom prst="rect">
            <a:avLst/>
          </a:prstGeom>
          <a:gradFill>
            <a:gsLst>
              <a:gs pos="0">
                <a:srgbClr val="E5F0FA"/>
              </a:gs>
              <a:gs pos="26000">
                <a:srgbClr val="E5F0FA"/>
              </a:gs>
              <a:gs pos="100000">
                <a:schemeClr val="lt1"/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3" name="Google Shape;1763;p117"/>
          <p:cNvSpPr txBox="1"/>
          <p:nvPr>
            <p:ph type="title"/>
          </p:nvPr>
        </p:nvSpPr>
        <p:spPr>
          <a:xfrm>
            <a:off x="533405" y="365125"/>
            <a:ext cx="7340595" cy="8977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accent2"/>
                </a:solidFill>
              </a:rPr>
              <a:t>BREF &amp; BATC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764" name="Google Shape;1764;p117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765" name="Google Shape;1765;p117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766" name="Google Shape;1766;p117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767" name="Google Shape;1767;p117"/>
          <p:cNvPicPr preferRelativeResize="0"/>
          <p:nvPr/>
        </p:nvPicPr>
        <p:blipFill rotWithShape="1">
          <a:blip r:embed="rId3">
            <a:alphaModFix/>
          </a:blip>
          <a:srcRect b="7888" l="10196" r="11338" t="18074"/>
          <a:stretch/>
        </p:blipFill>
        <p:spPr>
          <a:xfrm>
            <a:off x="5129069" y="1272437"/>
            <a:ext cx="7062931" cy="4649207"/>
          </a:xfrm>
          <a:prstGeom prst="round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1768" name="Google Shape;1768;p117"/>
          <p:cNvSpPr txBox="1"/>
          <p:nvPr/>
        </p:nvSpPr>
        <p:spPr>
          <a:xfrm>
            <a:off x="7989609" y="5935037"/>
            <a:ext cx="4202391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1" lang="en-GB" sz="1100" u="sng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https://eippcb.jrc.ec.europa.eu/reference</a:t>
            </a:r>
            <a:r>
              <a:rPr b="0" i="1" lang="en-GB" sz="11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1" sz="11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9" name="Google Shape;1769;p117"/>
          <p:cNvSpPr/>
          <p:nvPr/>
        </p:nvSpPr>
        <p:spPr>
          <a:xfrm>
            <a:off x="-238125" y="1784456"/>
            <a:ext cx="5070332" cy="1897350"/>
          </a:xfrm>
          <a:prstGeom prst="ellipse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en-GB" sz="2800" u="none" cap="none" strike="noStrike">
                <a:solidFill>
                  <a:srgbClr val="262626"/>
                </a:solidFill>
                <a:latin typeface="Arial Black"/>
                <a:ea typeface="Arial Black"/>
                <a:cs typeface="Arial Black"/>
                <a:sym typeface="Arial Black"/>
              </a:rPr>
              <a:t>BREF – 32 (+2*)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en-GB" sz="2800" u="none" cap="none" strike="noStrike">
                <a:solidFill>
                  <a:srgbClr val="262626"/>
                </a:solidFill>
                <a:latin typeface="Arial Black"/>
                <a:ea typeface="Arial Black"/>
                <a:cs typeface="Arial Black"/>
                <a:sym typeface="Arial Black"/>
              </a:rPr>
              <a:t>NEW BREF - 3**</a:t>
            </a:r>
            <a:endParaRPr b="1" i="0" sz="2800" u="none" cap="none" strike="noStrike">
              <a:solidFill>
                <a:srgbClr val="26262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en-GB" sz="2800" u="none" cap="none" strike="noStrike">
                <a:solidFill>
                  <a:srgbClr val="262626"/>
                </a:solidFill>
                <a:latin typeface="Arial Black"/>
                <a:ea typeface="Arial Black"/>
                <a:cs typeface="Arial Black"/>
                <a:sym typeface="Arial Black"/>
              </a:rPr>
              <a:t>BATC – 22 </a:t>
            </a:r>
            <a:endParaRPr b="1" i="0" sz="2800" u="none" cap="none" strike="noStrike">
              <a:solidFill>
                <a:srgbClr val="26262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en-GB" sz="2800" u="none" cap="none" strike="noStrike">
                <a:solidFill>
                  <a:srgbClr val="262626"/>
                </a:solidFill>
                <a:latin typeface="Arial Black"/>
                <a:ea typeface="Arial Black"/>
                <a:cs typeface="Arial Black"/>
                <a:sym typeface="Arial Black"/>
              </a:rPr>
              <a:t>REF - 2***</a:t>
            </a:r>
            <a:endParaRPr b="1" i="0" sz="2800" u="none" cap="none" strike="noStrike">
              <a:solidFill>
                <a:srgbClr val="26262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70" name="Google Shape;1770;p117"/>
          <p:cNvSpPr txBox="1"/>
          <p:nvPr/>
        </p:nvSpPr>
        <p:spPr>
          <a:xfrm>
            <a:off x="542075" y="3394649"/>
            <a:ext cx="4586994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Управління відходами добувної промисловості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   Пошук та та видобуток вуглеводнів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1" name="Google Shape;1771;p117"/>
          <p:cNvSpPr txBox="1"/>
          <p:nvPr/>
        </p:nvSpPr>
        <p:spPr>
          <a:xfrm>
            <a:off x="542075" y="4146936"/>
            <a:ext cx="4586994" cy="1892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**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Полігони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Неорганічні хімічні речовини великого обсягу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Видобуток (екстракція) руд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***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Економічний та крос-секторальний вплив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Моніторинг викидів в повітря та воду від установок IED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5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p118"/>
          <p:cNvSpPr txBox="1"/>
          <p:nvPr>
            <p:ph type="title"/>
          </p:nvPr>
        </p:nvSpPr>
        <p:spPr>
          <a:xfrm>
            <a:off x="533405" y="365125"/>
            <a:ext cx="7340595" cy="91967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accent2"/>
                </a:solidFill>
              </a:rPr>
              <a:t>ВПРОВАДЖЕННЯ </a:t>
            </a:r>
            <a:r>
              <a:rPr lang="en-GB">
                <a:solidFill>
                  <a:schemeClr val="dk1"/>
                </a:solidFill>
              </a:rPr>
              <a:t>ВИСНОВКІВ </a:t>
            </a:r>
            <a:br>
              <a:rPr lang="en-GB">
                <a:solidFill>
                  <a:schemeClr val="dk1"/>
                </a:solidFill>
              </a:rPr>
            </a:br>
            <a:r>
              <a:rPr lang="en-GB">
                <a:solidFill>
                  <a:schemeClr val="dk1"/>
                </a:solidFill>
              </a:rPr>
              <a:t>НДТМ (ВАТС) В ЄС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77" name="Google Shape;1777;p118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778" name="Google Shape;1778;p118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779" name="Google Shape;1779;p118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780" name="Google Shape;1780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2647" y="1856609"/>
            <a:ext cx="5517095" cy="1870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1" name="Google Shape;1781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2646" y="3736027"/>
            <a:ext cx="5517096" cy="1870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2" name="Google Shape;1782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84038" y="1856609"/>
            <a:ext cx="5517095" cy="1870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3" name="Google Shape;1783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84037" y="3736027"/>
            <a:ext cx="5517095" cy="1870814"/>
          </a:xfrm>
          <a:prstGeom prst="rect">
            <a:avLst/>
          </a:prstGeom>
          <a:noFill/>
          <a:ln>
            <a:noFill/>
          </a:ln>
        </p:spPr>
      </p:pic>
      <p:sp>
        <p:nvSpPr>
          <p:cNvPr id="1784" name="Google Shape;1784;p118"/>
          <p:cNvSpPr txBox="1"/>
          <p:nvPr/>
        </p:nvSpPr>
        <p:spPr>
          <a:xfrm>
            <a:off x="6648449" y="4320624"/>
            <a:ext cx="4524375" cy="10991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Інтегрований дозвіл оновлюється відповідно до нових/оновлених висновків НДТМ (BATC), протягом 4 років (4 роки - вступ в силу висновки НДТМ)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5" name="Google Shape;1785;p118"/>
          <p:cNvSpPr txBox="1"/>
          <p:nvPr/>
        </p:nvSpPr>
        <p:spPr>
          <a:xfrm>
            <a:off x="716252" y="2361672"/>
            <a:ext cx="4749884" cy="1246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Відповідність (BATC compliance) має бути забезпечена протягом 4 років після публікації Рішень Європейської Комісії щодо висновків НДТМ (BATC)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6" name="Google Shape;1786;p118"/>
          <p:cNvSpPr txBox="1"/>
          <p:nvPr/>
        </p:nvSpPr>
        <p:spPr>
          <a:xfrm>
            <a:off x="6648449" y="2448960"/>
            <a:ext cx="4524375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Оператори установок надають дозвільному органу оцінку відповідності висновкам НДТМ (BATC compliance assessment)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7" name="Google Shape;1787;p118"/>
          <p:cNvSpPr txBox="1"/>
          <p:nvPr/>
        </p:nvSpPr>
        <p:spPr>
          <a:xfrm>
            <a:off x="716252" y="4326799"/>
            <a:ext cx="4749884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 разі невідповідності рівням викидів, що відповідають НДТМ (BAT-AEL) – оператор установки готує заявку на відступ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8" name="Google Shape;1788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83487" y="3661775"/>
            <a:ext cx="528297" cy="528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9" name="Google Shape;1789;p1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83487" y="1752730"/>
            <a:ext cx="534587" cy="53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0" name="Google Shape;1790;p1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58293" y="1723753"/>
            <a:ext cx="534587" cy="53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1" name="Google Shape;1791;p1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58293" y="3641841"/>
            <a:ext cx="650220" cy="650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5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119"/>
          <p:cNvSpPr/>
          <p:nvPr/>
        </p:nvSpPr>
        <p:spPr>
          <a:xfrm>
            <a:off x="-2087303" y="1792210"/>
            <a:ext cx="4174606" cy="4174606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457200" sx="104000" rotWithShape="0" algn="ctr" sy="104000">
              <a:srgbClr val="87C4FF">
                <a:alpha val="2431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p119"/>
          <p:cNvSpPr txBox="1"/>
          <p:nvPr>
            <p:ph type="title"/>
          </p:nvPr>
        </p:nvSpPr>
        <p:spPr>
          <a:xfrm>
            <a:off x="533405" y="365126"/>
            <a:ext cx="7340595" cy="89806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ВПРОВАДЖЕННЯ </a:t>
            </a:r>
            <a:r>
              <a:rPr b="1" lang="en-GB" sz="2400">
                <a:latin typeface="Montserrat ExtraBold"/>
                <a:ea typeface="Montserrat ExtraBold"/>
                <a:cs typeface="Montserrat ExtraBold"/>
                <a:sym typeface="Montserrat ExtraBold"/>
              </a:rPr>
              <a:t>ВИСНОВКІВ </a:t>
            </a:r>
            <a:br>
              <a:rPr b="1" lang="en-GB" sz="2400"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b="1" lang="en-GB" sz="2400">
                <a:latin typeface="Montserrat ExtraBold"/>
                <a:ea typeface="Montserrat ExtraBold"/>
                <a:cs typeface="Montserrat ExtraBold"/>
                <a:sym typeface="Montserrat ExtraBold"/>
              </a:rPr>
              <a:t>НДТМ (ВАТС) В Україні</a:t>
            </a:r>
            <a:endParaRPr>
              <a:solidFill>
                <a:srgbClr val="006CD2"/>
              </a:solidFill>
            </a:endParaRPr>
          </a:p>
        </p:txBody>
      </p:sp>
      <p:sp>
        <p:nvSpPr>
          <p:cNvPr id="1798" name="Google Shape;1798;p119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9" name="Google Shape;1799;p119"/>
          <p:cNvSpPr/>
          <p:nvPr/>
        </p:nvSpPr>
        <p:spPr>
          <a:xfrm>
            <a:off x="2596293" y="2326976"/>
            <a:ext cx="8795954" cy="745240"/>
          </a:xfrm>
          <a:prstGeom prst="roundRect">
            <a:avLst>
              <a:gd fmla="val 50000" name="adj"/>
            </a:avLst>
          </a:prstGeom>
          <a:solidFill>
            <a:schemeClr val="lt1">
              <a:alpha val="13333"/>
            </a:schemeClr>
          </a:solidFill>
          <a:ln>
            <a:noFill/>
          </a:ln>
          <a:effectLst>
            <a:outerShdw blurRad="50800" rotWithShape="0" algn="t" dir="5400000" dist="38100">
              <a:schemeClr val="accent4">
                <a:alpha val="4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p119"/>
          <p:cNvSpPr/>
          <p:nvPr/>
        </p:nvSpPr>
        <p:spPr>
          <a:xfrm>
            <a:off x="2596293" y="3226057"/>
            <a:ext cx="8795954" cy="1729609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1" name="Google Shape;1801;p119"/>
          <p:cNvSpPr txBox="1"/>
          <p:nvPr/>
        </p:nvSpPr>
        <p:spPr>
          <a:xfrm>
            <a:off x="3025263" y="2428433"/>
            <a:ext cx="7938012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виконання ЗУ </a:t>
            </a: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«Про інтегроване запобігання та контроль промислового забруднення» від 8 серпня 2024 року затверджена: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2" name="Google Shape;1802;p119"/>
          <p:cNvSpPr txBox="1"/>
          <p:nvPr/>
        </p:nvSpPr>
        <p:spPr>
          <a:xfrm>
            <a:off x="3025264" y="3379897"/>
            <a:ext cx="7938012" cy="1421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Постанова Кабінету Міністрів України від 24.01.2025 № 72 «Про затвердження </a:t>
            </a: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Порядку розроблення, затвердження висновків найкращих доступних технологій та методів управління, </a:t>
            </a: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залучення інших органів виконавчої влади до їх розроблення та інформування про них, а також оприлюднення довідкових референтних документів з найкращих доступних технологій та методів управління (BREFs)»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3" name="Google Shape;1803;p119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804" name="Google Shape;1804;p119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pic>
        <p:nvPicPr>
          <p:cNvPr id="1805" name="Google Shape;1805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848" y="3113292"/>
            <a:ext cx="1071723" cy="1071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9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p120"/>
          <p:cNvSpPr txBox="1"/>
          <p:nvPr>
            <p:ph type="title"/>
          </p:nvPr>
        </p:nvSpPr>
        <p:spPr>
          <a:xfrm>
            <a:off x="533405" y="269832"/>
            <a:ext cx="7340595" cy="9588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dk2"/>
                </a:solidFill>
              </a:rPr>
              <a:t>Основні положення </a:t>
            </a:r>
            <a:r>
              <a:rPr lang="en-GB"/>
              <a:t>Порядку розроблення, затвердження </a:t>
            </a:r>
            <a:br>
              <a:rPr lang="en-GB"/>
            </a:br>
            <a:r>
              <a:rPr lang="en-GB"/>
              <a:t>висновків НДТМ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811" name="Google Shape;1811;p120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812" name="Google Shape;1812;p120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813" name="Google Shape;1813;p120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814" name="Google Shape;1814;p120"/>
          <p:cNvPicPr preferRelativeResize="0"/>
          <p:nvPr/>
        </p:nvPicPr>
        <p:blipFill rotWithShape="1">
          <a:blip r:embed="rId3">
            <a:alphaModFix/>
          </a:blip>
          <a:srcRect b="0" l="3526" r="1231" t="0"/>
          <a:stretch/>
        </p:blipFill>
        <p:spPr>
          <a:xfrm>
            <a:off x="7618274" y="1316341"/>
            <a:ext cx="4497526" cy="4868302"/>
          </a:xfrm>
          <a:prstGeom prst="rect">
            <a:avLst/>
          </a:prstGeom>
          <a:noFill/>
          <a:ln>
            <a:noFill/>
          </a:ln>
        </p:spPr>
      </p:pic>
      <p:sp>
        <p:nvSpPr>
          <p:cNvPr id="1815" name="Google Shape;1815;p120"/>
          <p:cNvSpPr/>
          <p:nvPr/>
        </p:nvSpPr>
        <p:spPr>
          <a:xfrm>
            <a:off x="-485775" y="1974280"/>
            <a:ext cx="7782272" cy="522662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" dir="5400000" dist="38100">
              <a:schemeClr val="accent6">
                <a:alpha val="4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120"/>
          <p:cNvSpPr txBox="1"/>
          <p:nvPr/>
        </p:nvSpPr>
        <p:spPr>
          <a:xfrm>
            <a:off x="238125" y="2118926"/>
            <a:ext cx="6648450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Висновки НДТМ розробляються як переклад офіційних висновків ЄС.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7" name="Google Shape;1817;p120"/>
          <p:cNvSpPr/>
          <p:nvPr/>
        </p:nvSpPr>
        <p:spPr>
          <a:xfrm>
            <a:off x="-485775" y="2583307"/>
            <a:ext cx="7782272" cy="522661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" dir="5400000" dist="38100">
              <a:schemeClr val="accent6">
                <a:alpha val="4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Google Shape;1818;p120"/>
          <p:cNvSpPr txBox="1"/>
          <p:nvPr/>
        </p:nvSpPr>
        <p:spPr>
          <a:xfrm>
            <a:off x="238125" y="2756038"/>
            <a:ext cx="6648450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Переклад фінансується з бюджету, донорських коштів та техдопомоги.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9" name="Google Shape;1819;p120"/>
          <p:cNvSpPr/>
          <p:nvPr/>
        </p:nvSpPr>
        <p:spPr>
          <a:xfrm>
            <a:off x="-400050" y="3194582"/>
            <a:ext cx="7696547" cy="74524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" dir="5400000" dist="38100">
              <a:schemeClr val="accent6">
                <a:alpha val="4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0" name="Google Shape;1820;p120"/>
          <p:cNvSpPr txBox="1"/>
          <p:nvPr/>
        </p:nvSpPr>
        <p:spPr>
          <a:xfrm>
            <a:off x="238125" y="3355529"/>
            <a:ext cx="6648450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Документи мають бути ідентичними висновкам ЄС (структура, зміст, таблиці, графіка).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1" name="Google Shape;1821;p120"/>
          <p:cNvSpPr/>
          <p:nvPr/>
        </p:nvSpPr>
        <p:spPr>
          <a:xfrm>
            <a:off x="-400050" y="4024307"/>
            <a:ext cx="7696547" cy="74524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" dir="5400000" dist="38100">
              <a:schemeClr val="accent6">
                <a:alpha val="4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Google Shape;1822;p120"/>
          <p:cNvSpPr txBox="1"/>
          <p:nvPr/>
        </p:nvSpPr>
        <p:spPr>
          <a:xfrm>
            <a:off x="238125" y="4185254"/>
            <a:ext cx="6648450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Проекти обговорюються у робочих групах за участі влади, бізнесу та громадськості (до 45 днів).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Google Shape;1823;p120"/>
          <p:cNvSpPr/>
          <p:nvPr/>
        </p:nvSpPr>
        <p:spPr>
          <a:xfrm>
            <a:off x="-400050" y="4859985"/>
            <a:ext cx="7696547" cy="74524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" dir="5400000" dist="38100">
              <a:schemeClr val="accent6">
                <a:alpha val="4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120"/>
          <p:cNvSpPr txBox="1"/>
          <p:nvPr/>
        </p:nvSpPr>
        <p:spPr>
          <a:xfrm>
            <a:off x="238125" y="5020932"/>
            <a:ext cx="6648450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Затвердження Міністерства та оприлюднення у держреєстрі та на сайті Міністерства.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8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p121"/>
          <p:cNvSpPr/>
          <p:nvPr/>
        </p:nvSpPr>
        <p:spPr>
          <a:xfrm>
            <a:off x="613061" y="3273682"/>
            <a:ext cx="4602353" cy="1555494"/>
          </a:xfrm>
          <a:prstGeom prst="roundRect">
            <a:avLst>
              <a:gd fmla="val 5195" name="adj"/>
            </a:avLst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121"/>
          <p:cNvSpPr txBox="1"/>
          <p:nvPr>
            <p:ph type="title"/>
          </p:nvPr>
        </p:nvSpPr>
        <p:spPr>
          <a:xfrm>
            <a:off x="533405" y="365126"/>
            <a:ext cx="7340595" cy="91122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ПЕРЕКЛАД ДОВІДКОВИХ ДОКУМЕНТІВ (BREF) ТА ВИСНОВКІВ НДТМ (ВАТС) </a:t>
            </a:r>
            <a:r>
              <a:rPr lang="en-GB">
                <a:solidFill>
                  <a:schemeClr val="dk2"/>
                </a:solidFill>
              </a:rPr>
              <a:t>УКРАЇНСЬКОЮ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831" name="Google Shape;1831;p121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03.09.2025</a:t>
            </a:r>
            <a:endParaRPr/>
          </a:p>
        </p:txBody>
      </p:sp>
      <p:sp>
        <p:nvSpPr>
          <p:cNvPr id="1832" name="Google Shape;1832;p121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833" name="Google Shape;1833;p121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34" name="Google Shape;1834;p121"/>
          <p:cNvSpPr txBox="1"/>
          <p:nvPr/>
        </p:nvSpPr>
        <p:spPr>
          <a:xfrm>
            <a:off x="677904" y="3442430"/>
            <a:ext cx="4243500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ПЕРЕКЛАДЕНО УКРАЇНСЬКОЮ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5" name="Google Shape;1835;p121"/>
          <p:cNvSpPr txBox="1"/>
          <p:nvPr/>
        </p:nvSpPr>
        <p:spPr>
          <a:xfrm>
            <a:off x="677904" y="3684783"/>
            <a:ext cx="184015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GB" sz="8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6" name="Google Shape;1836;p121"/>
          <p:cNvSpPr txBox="1"/>
          <p:nvPr/>
        </p:nvSpPr>
        <p:spPr>
          <a:xfrm>
            <a:off x="2375181" y="3838954"/>
            <a:ext cx="290001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Документів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GIZ «BAT for Ukraine»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7" name="Google Shape;1837;p121"/>
          <p:cNvSpPr txBox="1"/>
          <p:nvPr/>
        </p:nvSpPr>
        <p:spPr>
          <a:xfrm>
            <a:off x="6663131" y="2022789"/>
            <a:ext cx="4928718" cy="35393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Галузеві BREF: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Промисловість з переробки чорних металів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Виробництво чавуну та сталі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Промисловість з переробки кольорових металів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Ковальська та ливарна промисловість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Поверхнева обробка металів та пластмас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Виробництво цементу, вапна та оксиду магнію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Виробництво скла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Керамічна промисловість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Горизонтальні BREF: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Енергоефективність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Моніторинг викидів від установок, що підпадають під дію ЗУ</a:t>
            </a:r>
            <a:endParaRPr/>
          </a:p>
        </p:txBody>
      </p:sp>
      <p:pic>
        <p:nvPicPr>
          <p:cNvPr id="1838" name="Google Shape;1838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1012" y="2137619"/>
            <a:ext cx="938357" cy="938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IZ Ukraine EN">
  <a:themeElements>
    <a:clrScheme name="GIZ UA">
      <a:dk1>
        <a:srgbClr val="000000"/>
      </a:dk1>
      <a:lt1>
        <a:srgbClr val="FFFFFF"/>
      </a:lt1>
      <a:dk2>
        <a:srgbClr val="006CD2"/>
      </a:dk2>
      <a:lt2>
        <a:srgbClr val="FFDD00"/>
      </a:lt2>
      <a:accent1>
        <a:srgbClr val="80B5E8"/>
      </a:accent1>
      <a:accent2>
        <a:srgbClr val="006CD2"/>
      </a:accent2>
      <a:accent3>
        <a:srgbClr val="FFDD00"/>
      </a:accent3>
      <a:accent4>
        <a:srgbClr val="006CD2"/>
      </a:accent4>
      <a:accent5>
        <a:srgbClr val="E2EDF7"/>
      </a:accent5>
      <a:accent6>
        <a:srgbClr val="BFBFBF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GIZ Ukraine EN">
  <a:themeElements>
    <a:clrScheme name="GIZ UA">
      <a:dk1>
        <a:srgbClr val="000000"/>
      </a:dk1>
      <a:lt1>
        <a:srgbClr val="FFFFFF"/>
      </a:lt1>
      <a:dk2>
        <a:srgbClr val="006CD2"/>
      </a:dk2>
      <a:lt2>
        <a:srgbClr val="FFDD00"/>
      </a:lt2>
      <a:accent1>
        <a:srgbClr val="80B5E8"/>
      </a:accent1>
      <a:accent2>
        <a:srgbClr val="006CD2"/>
      </a:accent2>
      <a:accent3>
        <a:srgbClr val="FFDD00"/>
      </a:accent3>
      <a:accent4>
        <a:srgbClr val="006CD2"/>
      </a:accent4>
      <a:accent5>
        <a:srgbClr val="E2EDF7"/>
      </a:accent5>
      <a:accent6>
        <a:srgbClr val="BFBFBF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2025-06-16T09:12:24Z</dcterms:created>
  <dc:creator>Vidsota, Alona GIZ UA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0x010100B26882857273BF46A2A0979F73005E8400857C3CCBC01C3142B4DDC4961F2A1C12</vt:lpwstr>
  </property>
  <property fmtid="{D5CDD505-2E9C-101B-9397-08002B2CF9AE}" pid="3" name="_dlc_DocIdItemGuid">
    <vt:lpwstr>d9b7f649-5988-446b-80b0-94d59a006fe5</vt:lpwstr>
  </property>
  <property fmtid="{D5CDD505-2E9C-101B-9397-08002B2CF9AE}" pid="4" name="RelatedOrganisations">
    <vt:lpwstr/>
  </property>
  <property fmtid="{D5CDD505-2E9C-101B-9397-08002B2CF9AE}" pid="5" name="RelatedAdditionalKeywords">
    <vt:lpwstr/>
  </property>
  <property fmtid="{D5CDD505-2E9C-101B-9397-08002B2CF9AE}" pid="6" name="RelatedRegions">
    <vt:lpwstr/>
  </property>
  <property fmtid="{D5CDD505-2E9C-101B-9397-08002B2CF9AE}" pid="7" name="RelatedSectorNetworks">
    <vt:lpwstr/>
  </property>
  <property fmtid="{D5CDD505-2E9C-101B-9397-08002B2CF9AE}" pid="8" name="RelatedTopics">
    <vt:lpwstr/>
  </property>
</Properties>
</file>