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</p:sldIdLst>
  <p:sldSz cy="6858000" cx="12192000"/>
  <p:notesSz cx="6858000" cy="9144000"/>
  <p:embeddedFontLst>
    <p:embeddedFont>
      <p:font typeface="Arial Black"/>
      <p:regular r:id="rId95"/>
    </p:embeddedFont>
    <p:embeddedFont>
      <p:font typeface="Montserrat ExtraBold"/>
      <p:bold r:id="rId96"/>
      <p:boldItalic r:id="rId9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98" roundtripDataSignature="AMtx7mi3y9cPQ98Bktr/u2udSGtPiii5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95" Type="http://schemas.openxmlformats.org/officeDocument/2006/relationships/font" Target="fonts/ArialBlack-regular.fntdata"/><Relationship Id="rId94" Type="http://schemas.openxmlformats.org/officeDocument/2006/relationships/slide" Target="slides/slide90.xml"/><Relationship Id="rId97" Type="http://schemas.openxmlformats.org/officeDocument/2006/relationships/font" Target="fonts/MontserratExtraBold-boldItalic.fntdata"/><Relationship Id="rId96" Type="http://schemas.openxmlformats.org/officeDocument/2006/relationships/font" Target="fonts/MontserratExtraBold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98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slide" Target="slides/slide87.xml"/><Relationship Id="rId90" Type="http://schemas.openxmlformats.org/officeDocument/2006/relationships/slide" Target="slides/slide86.xml"/><Relationship Id="rId93" Type="http://schemas.openxmlformats.org/officeDocument/2006/relationships/slide" Target="slides/slide89.xml"/><Relationship Id="rId92" Type="http://schemas.openxmlformats.org/officeDocument/2006/relationships/slide" Target="slides/slide8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84" Type="http://schemas.openxmlformats.org/officeDocument/2006/relationships/slide" Target="slides/slide80.xml"/><Relationship Id="rId83" Type="http://schemas.openxmlformats.org/officeDocument/2006/relationships/slide" Target="slides/slide79.xml"/><Relationship Id="rId86" Type="http://schemas.openxmlformats.org/officeDocument/2006/relationships/slide" Target="slides/slide82.xml"/><Relationship Id="rId85" Type="http://schemas.openxmlformats.org/officeDocument/2006/relationships/slide" Target="slides/slide81.xml"/><Relationship Id="rId88" Type="http://schemas.openxmlformats.org/officeDocument/2006/relationships/slide" Target="slides/slide84.xml"/><Relationship Id="rId87" Type="http://schemas.openxmlformats.org/officeDocument/2006/relationships/slide" Target="slides/slide83.xml"/><Relationship Id="rId89" Type="http://schemas.openxmlformats.org/officeDocument/2006/relationships/slide" Target="slides/slide85.xml"/><Relationship Id="rId80" Type="http://schemas.openxmlformats.org/officeDocument/2006/relationships/slide" Target="slides/slide76.xml"/><Relationship Id="rId82" Type="http://schemas.openxmlformats.org/officeDocument/2006/relationships/slide" Target="slides/slide78.xml"/><Relationship Id="rId81" Type="http://schemas.openxmlformats.org/officeDocument/2006/relationships/slide" Target="slides/slide7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slide" Target="slides/slide69.xml"/><Relationship Id="rId72" Type="http://schemas.openxmlformats.org/officeDocument/2006/relationships/slide" Target="slides/slide68.xml"/><Relationship Id="rId75" Type="http://schemas.openxmlformats.org/officeDocument/2006/relationships/slide" Target="slides/slide71.xml"/><Relationship Id="rId74" Type="http://schemas.openxmlformats.org/officeDocument/2006/relationships/slide" Target="slides/slide70.xml"/><Relationship Id="rId77" Type="http://schemas.openxmlformats.org/officeDocument/2006/relationships/slide" Target="slides/slide73.xml"/><Relationship Id="rId76" Type="http://schemas.openxmlformats.org/officeDocument/2006/relationships/slide" Target="slides/slide72.xml"/><Relationship Id="rId79" Type="http://schemas.openxmlformats.org/officeDocument/2006/relationships/slide" Target="slides/slide75.xml"/><Relationship Id="rId78" Type="http://schemas.openxmlformats.org/officeDocument/2006/relationships/slide" Target="slides/slide74.xml"/><Relationship Id="rId71" Type="http://schemas.openxmlformats.org/officeDocument/2006/relationships/slide" Target="slides/slide67.xml"/><Relationship Id="rId70" Type="http://schemas.openxmlformats.org/officeDocument/2006/relationships/slide" Target="slides/slide66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0" Type="http://schemas.openxmlformats.org/officeDocument/2006/relationships/slide" Target="slides/slide56.xml"/><Relationship Id="rId69" Type="http://schemas.openxmlformats.org/officeDocument/2006/relationships/slide" Target="slides/slide6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9" Type="http://schemas.openxmlformats.org/officeDocument/2006/relationships/slide" Target="slides/slide55.xml"/><Relationship Id="rId58" Type="http://schemas.openxmlformats.org/officeDocument/2006/relationships/slide" Target="slides/slide5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" name="Google Shape;15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3" name="Google Shape;313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5" name="Google Shape;37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" name="Google Shape;160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5" name="Google Shape;405;p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3" name="Google Shape;413;p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1" name="Google Shape;431;p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6" name="Google Shape;496;p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2" name="Google Shape;532;p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0" name="Google Shape;17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7" name="Google Shape;567;p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5" name="Google Shape;575;p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6" name="Google Shape;626;p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6" name="Google Shape;646;p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2" name="Google Shape;662;p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6" name="Google Shape;186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8" name="Google Shape;678;p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2" name="Google Shape;752;p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0" name="Google Shape;760;p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9" name="Google Shape;779;p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780d40b02b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6" name="Google Shape;206;g3780d40b02b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7" name="Google Shape;807;p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9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9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3" name="Google Shape;833;p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9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9" name="Google Shape;85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0" name="Google Shape;870;p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9" name="Google Shape;899;p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9" name="Google Shape;929;p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p1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0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8" name="Google Shape;958;p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0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1" name="Google Shape;971;p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0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7" name="Google Shape;987;p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10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1" name="Google Shape;1001;p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0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5" name="Google Shape;1015;p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10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3" name="Google Shape;1023;p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0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1" name="Google Shape;1031;p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0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2" name="Google Shape;1042;p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5" name="Google Shape;1055;p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9" name="Google Shape;1069;p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0" name="Google Shape;1100;p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4" name="Google Shape;1124;p1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1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4" name="Google Shape;1144;p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1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2" name="Google Shape;1182;p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6" name="Google Shape;1196;p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16" name="Google Shape;1216;p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0" name="Google Shape;1230;p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9" name="Google Shape;1249;p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3" name="Google Shape;1263;p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1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2" name="Google Shape;1282;p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1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0" name="Google Shape;1290;p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8" name="Google Shape;1298;p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1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1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6" name="Google Shape;1326;p1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1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9" name="Google Shape;1339;p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1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1" name="Google Shape;1351;p1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1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4" name="Google Shape;1364;p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0" name="Google Shape;26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4" name="Google Shape;137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://www.giz.de/ukraine" TargetMode="External"/><Relationship Id="rId4" Type="http://schemas.openxmlformats.org/officeDocument/2006/relationships/hyperlink" Target="http://www.facebook.com/gizukraine" TargetMode="External"/><Relationship Id="rId5" Type="http://schemas.openxmlformats.org/officeDocument/2006/relationships/image" Target="../media/image6.png"/><Relationship Id="rId6" Type="http://schemas.openxmlformats.org/officeDocument/2006/relationships/hyperlink" Target="http://www.linkedin.com/company/giz-ukraine" TargetMode="External"/><Relationship Id="rId7" Type="http://schemas.openxmlformats.org/officeDocument/2006/relationships/image" Target="../media/image18.png"/><Relationship Id="rId8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Energy Cluster " showMasterSp="0">
  <p:cSld name="Title - Energy Cluster 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8513" y="158787"/>
            <a:ext cx="11884736" cy="501596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3"/>
          <p:cNvSpPr txBox="1"/>
          <p:nvPr>
            <p:ph type="ctrTitle"/>
          </p:nvPr>
        </p:nvSpPr>
        <p:spPr>
          <a:xfrm>
            <a:off x="876300" y="2645227"/>
            <a:ext cx="8331200" cy="87619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3"/>
          <p:cNvSpPr txBox="1"/>
          <p:nvPr>
            <p:ph idx="1" type="subTitle"/>
          </p:nvPr>
        </p:nvSpPr>
        <p:spPr>
          <a:xfrm>
            <a:off x="876300" y="3631385"/>
            <a:ext cx="4680000" cy="557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3"/>
          <p:cNvSpPr/>
          <p:nvPr/>
        </p:nvSpPr>
        <p:spPr>
          <a:xfrm>
            <a:off x="7154690" y="4888930"/>
            <a:ext cx="4878559" cy="295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5506417"/>
            <a:ext cx="3022401" cy="78397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3"/>
          <p:cNvSpPr txBox="1"/>
          <p:nvPr>
            <p:ph idx="2" type="body"/>
          </p:nvPr>
        </p:nvSpPr>
        <p:spPr>
          <a:xfrm>
            <a:off x="5751500" y="3631385"/>
            <a:ext cx="3456000" cy="557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7" name="Google Shape;2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9852" y="520105"/>
            <a:ext cx="1522012" cy="1516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SDG Cluster" showMasterSp="0">
  <p:cSld name="Title - SDG Cluster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8513" y="158787"/>
            <a:ext cx="11884736" cy="501596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5"/>
          <p:cNvSpPr txBox="1"/>
          <p:nvPr>
            <p:ph type="ctrTitle"/>
          </p:nvPr>
        </p:nvSpPr>
        <p:spPr>
          <a:xfrm>
            <a:off x="876300" y="2645227"/>
            <a:ext cx="8331200" cy="87619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45"/>
          <p:cNvSpPr txBox="1"/>
          <p:nvPr>
            <p:ph idx="1" type="subTitle"/>
          </p:nvPr>
        </p:nvSpPr>
        <p:spPr>
          <a:xfrm>
            <a:off x="876300" y="3631385"/>
            <a:ext cx="4680000" cy="557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45"/>
          <p:cNvSpPr/>
          <p:nvPr/>
        </p:nvSpPr>
        <p:spPr>
          <a:xfrm>
            <a:off x="7154690" y="4888930"/>
            <a:ext cx="4878559" cy="295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5506417"/>
            <a:ext cx="3022401" cy="78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5"/>
          <p:cNvSpPr txBox="1"/>
          <p:nvPr>
            <p:ph idx="2" type="body"/>
          </p:nvPr>
        </p:nvSpPr>
        <p:spPr>
          <a:xfrm>
            <a:off x="5751500" y="3631385"/>
            <a:ext cx="3456000" cy="557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33" name="Google Shape;133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9852" y="520105"/>
            <a:ext cx="1522012" cy="1516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RS Cluster " showMasterSp="0">
  <p:cSld name="Title - RS Cluster 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8513" y="158787"/>
            <a:ext cx="11884736" cy="501596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46"/>
          <p:cNvSpPr txBox="1"/>
          <p:nvPr>
            <p:ph type="ctrTitle"/>
          </p:nvPr>
        </p:nvSpPr>
        <p:spPr>
          <a:xfrm>
            <a:off x="876300" y="2645227"/>
            <a:ext cx="8331200" cy="87619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46"/>
          <p:cNvSpPr txBox="1"/>
          <p:nvPr>
            <p:ph idx="1" type="subTitle"/>
          </p:nvPr>
        </p:nvSpPr>
        <p:spPr>
          <a:xfrm>
            <a:off x="876300" y="3631385"/>
            <a:ext cx="4680000" cy="557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46"/>
          <p:cNvSpPr/>
          <p:nvPr/>
        </p:nvSpPr>
        <p:spPr>
          <a:xfrm>
            <a:off x="7154690" y="4888930"/>
            <a:ext cx="4878559" cy="295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5506417"/>
            <a:ext cx="3022401" cy="78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6"/>
          <p:cNvSpPr txBox="1"/>
          <p:nvPr>
            <p:ph idx="2" type="body"/>
          </p:nvPr>
        </p:nvSpPr>
        <p:spPr>
          <a:xfrm>
            <a:off x="5751500" y="3631385"/>
            <a:ext cx="3456000" cy="557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41" name="Google Shape;141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9852" y="520105"/>
            <a:ext cx="1522012" cy="1516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MLG Cluster" showMasterSp="0">
  <p:cSld name="Title - MLG Cluster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8513" y="158787"/>
            <a:ext cx="11884736" cy="501596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7"/>
          <p:cNvSpPr txBox="1"/>
          <p:nvPr>
            <p:ph type="ctrTitle"/>
          </p:nvPr>
        </p:nvSpPr>
        <p:spPr>
          <a:xfrm>
            <a:off x="876300" y="2645227"/>
            <a:ext cx="8331200" cy="87619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47"/>
          <p:cNvSpPr txBox="1"/>
          <p:nvPr>
            <p:ph idx="1" type="subTitle"/>
          </p:nvPr>
        </p:nvSpPr>
        <p:spPr>
          <a:xfrm>
            <a:off x="876300" y="3631385"/>
            <a:ext cx="4680000" cy="557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47"/>
          <p:cNvSpPr/>
          <p:nvPr/>
        </p:nvSpPr>
        <p:spPr>
          <a:xfrm>
            <a:off x="7154690" y="4888930"/>
            <a:ext cx="4878559" cy="295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5506417"/>
            <a:ext cx="3022401" cy="78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47"/>
          <p:cNvSpPr txBox="1"/>
          <p:nvPr>
            <p:ph idx="2" type="body"/>
          </p:nvPr>
        </p:nvSpPr>
        <p:spPr>
          <a:xfrm>
            <a:off x="5751500" y="3631385"/>
            <a:ext cx="3456000" cy="557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49" name="Google Shape;149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9852" y="520105"/>
            <a:ext cx="1522012" cy="1516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wave">
  <p:cSld name="Title and Content - wav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in Bild, das Screenshot, Grafiken, Electric Blue (Farbe), Design enthält.&#10;&#10;Automatisch generierte Beschreibung" id="29" name="Google Shape;29;p28"/>
          <p:cNvPicPr preferRelativeResize="0"/>
          <p:nvPr/>
        </p:nvPicPr>
        <p:blipFill rotWithShape="1">
          <a:blip r:embed="rId2">
            <a:alphaModFix/>
          </a:blip>
          <a:srcRect b="214" l="356" r="334" t="11688"/>
          <a:stretch/>
        </p:blipFill>
        <p:spPr>
          <a:xfrm>
            <a:off x="0" y="1410962"/>
            <a:ext cx="12192000" cy="491146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8"/>
          <p:cNvSpPr txBox="1"/>
          <p:nvPr>
            <p:ph type="title"/>
          </p:nvPr>
        </p:nvSpPr>
        <p:spPr>
          <a:xfrm>
            <a:off x="533405" y="365126"/>
            <a:ext cx="8114200" cy="4222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8"/>
          <p:cNvSpPr txBox="1"/>
          <p:nvPr>
            <p:ph idx="1" type="body"/>
          </p:nvPr>
        </p:nvSpPr>
        <p:spPr>
          <a:xfrm>
            <a:off x="533405" y="1703991"/>
            <a:ext cx="10588785" cy="44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" name="Google Shape;35;p28"/>
          <p:cNvSpPr txBox="1"/>
          <p:nvPr>
            <p:ph idx="2" type="body"/>
          </p:nvPr>
        </p:nvSpPr>
        <p:spPr>
          <a:xfrm>
            <a:off x="533405" y="850493"/>
            <a:ext cx="8114206" cy="306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6" name="Google Shape;36;p28"/>
          <p:cNvPicPr preferRelativeResize="0"/>
          <p:nvPr/>
        </p:nvPicPr>
        <p:blipFill rotWithShape="1">
          <a:blip r:embed="rId3">
            <a:alphaModFix/>
          </a:blip>
          <a:srcRect b="15508" l="4511" r="10471" t="30168"/>
          <a:stretch/>
        </p:blipFill>
        <p:spPr>
          <a:xfrm>
            <a:off x="8290157" y="0"/>
            <a:ext cx="3901843" cy="1701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/>
          <p:nvPr>
            <p:ph type="title"/>
          </p:nvPr>
        </p:nvSpPr>
        <p:spPr>
          <a:xfrm>
            <a:off x="533405" y="365126"/>
            <a:ext cx="7340595" cy="4222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4"/>
          <p:cNvSpPr txBox="1"/>
          <p:nvPr>
            <p:ph idx="1" type="body"/>
          </p:nvPr>
        </p:nvSpPr>
        <p:spPr>
          <a:xfrm>
            <a:off x="533405" y="1703991"/>
            <a:ext cx="10588785" cy="44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302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4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4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ild, das Screenshot, Blau, Reihe, parallel enthält.&#10;&#10;Automatisch generierte Beschreibung" id="43" name="Google Shape;43;p24"/>
          <p:cNvPicPr preferRelativeResize="0"/>
          <p:nvPr/>
        </p:nvPicPr>
        <p:blipFill rotWithShape="1">
          <a:blip r:embed="rId2">
            <a:alphaModFix/>
          </a:blip>
          <a:srcRect b="0" l="0" r="27031" t="0"/>
          <a:stretch/>
        </p:blipFill>
        <p:spPr>
          <a:xfrm>
            <a:off x="8009466" y="0"/>
            <a:ext cx="4182534" cy="127150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4"/>
          <p:cNvSpPr txBox="1"/>
          <p:nvPr>
            <p:ph idx="2" type="body"/>
          </p:nvPr>
        </p:nvSpPr>
        <p:spPr>
          <a:xfrm>
            <a:off x="533405" y="850493"/>
            <a:ext cx="7340600" cy="306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two columns">
  <p:cSld name="Title and Content - two column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/>
          <p:nvPr>
            <p:ph type="title"/>
          </p:nvPr>
        </p:nvSpPr>
        <p:spPr>
          <a:xfrm>
            <a:off x="533405" y="365126"/>
            <a:ext cx="7340595" cy="4222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6"/>
          <p:cNvSpPr txBox="1"/>
          <p:nvPr>
            <p:ph idx="1" type="body"/>
          </p:nvPr>
        </p:nvSpPr>
        <p:spPr>
          <a:xfrm>
            <a:off x="533404" y="1703388"/>
            <a:ext cx="5544000" cy="44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ild, das Screenshot, Blau, Reihe, parallel enthält.&#10;&#10;Automatisch generierte Beschreibung" id="51" name="Google Shape;51;p26"/>
          <p:cNvPicPr preferRelativeResize="0"/>
          <p:nvPr/>
        </p:nvPicPr>
        <p:blipFill rotWithShape="1">
          <a:blip r:embed="rId2">
            <a:alphaModFix/>
          </a:blip>
          <a:srcRect b="0" l="0" r="27031" t="0"/>
          <a:stretch/>
        </p:blipFill>
        <p:spPr>
          <a:xfrm>
            <a:off x="8009466" y="0"/>
            <a:ext cx="4182534" cy="127150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6"/>
          <p:cNvSpPr txBox="1"/>
          <p:nvPr>
            <p:ph idx="2" type="body"/>
          </p:nvPr>
        </p:nvSpPr>
        <p:spPr>
          <a:xfrm>
            <a:off x="533405" y="850493"/>
            <a:ext cx="7340600" cy="306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3" type="body"/>
          </p:nvPr>
        </p:nvSpPr>
        <p:spPr>
          <a:xfrm>
            <a:off x="6375400" y="1703388"/>
            <a:ext cx="5543550" cy="44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Blue">
  <p:cSld name="Title and Content - Blu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/>
          <p:nvPr/>
        </p:nvSpPr>
        <p:spPr>
          <a:xfrm>
            <a:off x="0" y="1265103"/>
            <a:ext cx="12191999" cy="4976209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5"/>
          <p:cNvSpPr txBox="1"/>
          <p:nvPr>
            <p:ph type="title"/>
          </p:nvPr>
        </p:nvSpPr>
        <p:spPr>
          <a:xfrm>
            <a:off x="533405" y="365126"/>
            <a:ext cx="7340595" cy="4222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5"/>
          <p:cNvSpPr txBox="1"/>
          <p:nvPr>
            <p:ph idx="1" type="body"/>
          </p:nvPr>
        </p:nvSpPr>
        <p:spPr>
          <a:xfrm>
            <a:off x="533405" y="1703991"/>
            <a:ext cx="10588785" cy="44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302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2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ild, das Screenshot, Blau, Reihe, parallel enthält.&#10;&#10;Automatisch generierte Beschreibung" id="61" name="Google Shape;61;p25"/>
          <p:cNvPicPr preferRelativeResize="0"/>
          <p:nvPr/>
        </p:nvPicPr>
        <p:blipFill rotWithShape="1">
          <a:blip r:embed="rId2">
            <a:alphaModFix/>
          </a:blip>
          <a:srcRect b="0" l="0" r="27031" t="0"/>
          <a:stretch/>
        </p:blipFill>
        <p:spPr>
          <a:xfrm>
            <a:off x="8009466" y="0"/>
            <a:ext cx="4182534" cy="127150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5"/>
          <p:cNvSpPr txBox="1"/>
          <p:nvPr>
            <p:ph idx="2" type="body"/>
          </p:nvPr>
        </p:nvSpPr>
        <p:spPr>
          <a:xfrm>
            <a:off x="533405" y="850493"/>
            <a:ext cx="7340600" cy="306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information">
  <p:cSld name="Contact information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2"/>
          <p:cNvSpPr/>
          <p:nvPr/>
        </p:nvSpPr>
        <p:spPr>
          <a:xfrm>
            <a:off x="1" y="1"/>
            <a:ext cx="12192000" cy="6242980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2"/>
          <p:cNvSpPr txBox="1"/>
          <p:nvPr>
            <p:ph type="title"/>
          </p:nvPr>
        </p:nvSpPr>
        <p:spPr>
          <a:xfrm>
            <a:off x="533405" y="365126"/>
            <a:ext cx="10588785" cy="89761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4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9" name="Google Shape;69;p42"/>
          <p:cNvPicPr preferRelativeResize="0"/>
          <p:nvPr/>
        </p:nvPicPr>
        <p:blipFill rotWithShape="1">
          <a:blip r:embed="rId2">
            <a:alphaModFix amt="38000"/>
          </a:blip>
          <a:srcRect b="0" l="0" r="90581" t="13626"/>
          <a:stretch/>
        </p:blipFill>
        <p:spPr>
          <a:xfrm>
            <a:off x="11108563" y="-2"/>
            <a:ext cx="1083437" cy="5931897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42"/>
          <p:cNvSpPr txBox="1"/>
          <p:nvPr>
            <p:ph idx="1" type="body"/>
          </p:nvPr>
        </p:nvSpPr>
        <p:spPr>
          <a:xfrm>
            <a:off x="533405" y="4351795"/>
            <a:ext cx="2608495" cy="6773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2"/>
          <p:cNvSpPr txBox="1"/>
          <p:nvPr>
            <p:ph idx="2" type="body"/>
          </p:nvPr>
        </p:nvSpPr>
        <p:spPr>
          <a:xfrm>
            <a:off x="533405" y="3845591"/>
            <a:ext cx="2608495" cy="176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42"/>
          <p:cNvSpPr txBox="1"/>
          <p:nvPr>
            <p:ph idx="3" type="body"/>
          </p:nvPr>
        </p:nvSpPr>
        <p:spPr>
          <a:xfrm>
            <a:off x="533405" y="4094182"/>
            <a:ext cx="2608495" cy="176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42"/>
          <p:cNvSpPr txBox="1"/>
          <p:nvPr>
            <p:ph idx="4" type="body"/>
          </p:nvPr>
        </p:nvSpPr>
        <p:spPr>
          <a:xfrm>
            <a:off x="3432046" y="4351795"/>
            <a:ext cx="2608495" cy="6773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42"/>
          <p:cNvSpPr txBox="1"/>
          <p:nvPr>
            <p:ph idx="5" type="body"/>
          </p:nvPr>
        </p:nvSpPr>
        <p:spPr>
          <a:xfrm>
            <a:off x="3432046" y="3845591"/>
            <a:ext cx="2608495" cy="176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42"/>
          <p:cNvSpPr txBox="1"/>
          <p:nvPr>
            <p:ph idx="6" type="body"/>
          </p:nvPr>
        </p:nvSpPr>
        <p:spPr>
          <a:xfrm>
            <a:off x="3432046" y="4094182"/>
            <a:ext cx="2608495" cy="176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42"/>
          <p:cNvSpPr txBox="1"/>
          <p:nvPr>
            <p:ph idx="7" type="body"/>
          </p:nvPr>
        </p:nvSpPr>
        <p:spPr>
          <a:xfrm>
            <a:off x="6330687" y="4351795"/>
            <a:ext cx="2608495" cy="6773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42"/>
          <p:cNvSpPr txBox="1"/>
          <p:nvPr>
            <p:ph idx="8" type="body"/>
          </p:nvPr>
        </p:nvSpPr>
        <p:spPr>
          <a:xfrm>
            <a:off x="6330687" y="3845591"/>
            <a:ext cx="2608495" cy="176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42"/>
          <p:cNvSpPr txBox="1"/>
          <p:nvPr>
            <p:ph idx="9" type="body"/>
          </p:nvPr>
        </p:nvSpPr>
        <p:spPr>
          <a:xfrm>
            <a:off x="6330687" y="4094182"/>
            <a:ext cx="2608495" cy="176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42"/>
          <p:cNvSpPr/>
          <p:nvPr>
            <p:ph idx="13" type="pic"/>
          </p:nvPr>
        </p:nvSpPr>
        <p:spPr>
          <a:xfrm>
            <a:off x="533405" y="1645981"/>
            <a:ext cx="144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42"/>
          <p:cNvSpPr/>
          <p:nvPr>
            <p:ph idx="14" type="pic"/>
          </p:nvPr>
        </p:nvSpPr>
        <p:spPr>
          <a:xfrm>
            <a:off x="3432046" y="1645981"/>
            <a:ext cx="144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42"/>
          <p:cNvSpPr/>
          <p:nvPr>
            <p:ph idx="15" type="pic"/>
          </p:nvPr>
        </p:nvSpPr>
        <p:spPr>
          <a:xfrm>
            <a:off x="6330687" y="1645981"/>
            <a:ext cx="1440000" cy="19800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2" name="Google Shape;82;p42"/>
          <p:cNvGrpSpPr/>
          <p:nvPr/>
        </p:nvGrpSpPr>
        <p:grpSpPr>
          <a:xfrm>
            <a:off x="533405" y="5387372"/>
            <a:ext cx="2228072" cy="431204"/>
            <a:chOff x="623887" y="5346064"/>
            <a:chExt cx="2228072" cy="431204"/>
          </a:xfrm>
        </p:grpSpPr>
        <p:grpSp>
          <p:nvGrpSpPr>
            <p:cNvPr id="83" name="Google Shape;83;p42"/>
            <p:cNvGrpSpPr/>
            <p:nvPr/>
          </p:nvGrpSpPr>
          <p:grpSpPr>
            <a:xfrm>
              <a:off x="623887" y="5346064"/>
              <a:ext cx="380961" cy="431204"/>
              <a:chOff x="4933951" y="-41275"/>
              <a:chExt cx="2130425" cy="2411413"/>
            </a:xfrm>
          </p:grpSpPr>
          <p:sp>
            <p:nvSpPr>
              <p:cNvPr id="84" name="Google Shape;84;p42"/>
              <p:cNvSpPr/>
              <p:nvPr/>
            </p:nvSpPr>
            <p:spPr>
              <a:xfrm>
                <a:off x="4945063" y="1435100"/>
                <a:ext cx="2114550" cy="935038"/>
              </a:xfrm>
              <a:custGeom>
                <a:rect b="b" l="l" r="r" t="t"/>
                <a:pathLst>
                  <a:path extrusionOk="0" h="188" w="425">
                    <a:moveTo>
                      <a:pt x="256" y="25"/>
                    </a:moveTo>
                    <a:cubicBezTo>
                      <a:pt x="267" y="25"/>
                      <a:pt x="277" y="25"/>
                      <a:pt x="287" y="25"/>
                    </a:cubicBezTo>
                    <a:cubicBezTo>
                      <a:pt x="288" y="25"/>
                      <a:pt x="290" y="24"/>
                      <a:pt x="290" y="23"/>
                    </a:cubicBezTo>
                    <a:cubicBezTo>
                      <a:pt x="292" y="16"/>
                      <a:pt x="294" y="9"/>
                      <a:pt x="297" y="2"/>
                    </a:cubicBezTo>
                    <a:cubicBezTo>
                      <a:pt x="297" y="2"/>
                      <a:pt x="298" y="0"/>
                      <a:pt x="299" y="0"/>
                    </a:cubicBezTo>
                    <a:cubicBezTo>
                      <a:pt x="308" y="0"/>
                      <a:pt x="316" y="0"/>
                      <a:pt x="325" y="0"/>
                    </a:cubicBezTo>
                    <a:cubicBezTo>
                      <a:pt x="326" y="0"/>
                      <a:pt x="327" y="2"/>
                      <a:pt x="326" y="2"/>
                    </a:cubicBezTo>
                    <a:cubicBezTo>
                      <a:pt x="325" y="9"/>
                      <a:pt x="323" y="16"/>
                      <a:pt x="321" y="23"/>
                    </a:cubicBezTo>
                    <a:cubicBezTo>
                      <a:pt x="321" y="23"/>
                      <a:pt x="322" y="25"/>
                      <a:pt x="322" y="25"/>
                    </a:cubicBezTo>
                    <a:cubicBezTo>
                      <a:pt x="342" y="25"/>
                      <a:pt x="362" y="25"/>
                      <a:pt x="382" y="25"/>
                    </a:cubicBezTo>
                    <a:cubicBezTo>
                      <a:pt x="383" y="25"/>
                      <a:pt x="384" y="24"/>
                      <a:pt x="384" y="23"/>
                    </a:cubicBezTo>
                    <a:cubicBezTo>
                      <a:pt x="388" y="16"/>
                      <a:pt x="391" y="9"/>
                      <a:pt x="394" y="2"/>
                    </a:cubicBezTo>
                    <a:cubicBezTo>
                      <a:pt x="394" y="1"/>
                      <a:pt x="395" y="0"/>
                      <a:pt x="396" y="0"/>
                    </a:cubicBezTo>
                    <a:cubicBezTo>
                      <a:pt x="405" y="0"/>
                      <a:pt x="414" y="0"/>
                      <a:pt x="423" y="0"/>
                    </a:cubicBezTo>
                    <a:cubicBezTo>
                      <a:pt x="424" y="0"/>
                      <a:pt x="425" y="2"/>
                      <a:pt x="425" y="3"/>
                    </a:cubicBezTo>
                    <a:cubicBezTo>
                      <a:pt x="405" y="64"/>
                      <a:pt x="365" y="108"/>
                      <a:pt x="307" y="135"/>
                    </a:cubicBezTo>
                    <a:cubicBezTo>
                      <a:pt x="195" y="188"/>
                      <a:pt x="60" y="139"/>
                      <a:pt x="10" y="28"/>
                    </a:cubicBezTo>
                    <a:cubicBezTo>
                      <a:pt x="6" y="20"/>
                      <a:pt x="3" y="11"/>
                      <a:pt x="0" y="2"/>
                    </a:cubicBezTo>
                    <a:cubicBezTo>
                      <a:pt x="0" y="2"/>
                      <a:pt x="1" y="0"/>
                      <a:pt x="1" y="0"/>
                    </a:cubicBezTo>
                    <a:cubicBezTo>
                      <a:pt x="10" y="0"/>
                      <a:pt x="19" y="0"/>
                      <a:pt x="28" y="0"/>
                    </a:cubicBezTo>
                    <a:cubicBezTo>
                      <a:pt x="29" y="0"/>
                      <a:pt x="30" y="1"/>
                      <a:pt x="31" y="2"/>
                    </a:cubicBezTo>
                    <a:cubicBezTo>
                      <a:pt x="34" y="9"/>
                      <a:pt x="37" y="16"/>
                      <a:pt x="40" y="23"/>
                    </a:cubicBezTo>
                    <a:cubicBezTo>
                      <a:pt x="41" y="24"/>
                      <a:pt x="42" y="25"/>
                      <a:pt x="43" y="25"/>
                    </a:cubicBezTo>
                    <a:cubicBezTo>
                      <a:pt x="62" y="25"/>
                      <a:pt x="81" y="25"/>
                      <a:pt x="101" y="25"/>
                    </a:cubicBezTo>
                    <a:cubicBezTo>
                      <a:pt x="101" y="25"/>
                      <a:pt x="102" y="23"/>
                      <a:pt x="102" y="23"/>
                    </a:cubicBezTo>
                    <a:cubicBezTo>
                      <a:pt x="101" y="16"/>
                      <a:pt x="99" y="9"/>
                      <a:pt x="97" y="3"/>
                    </a:cubicBezTo>
                    <a:cubicBezTo>
                      <a:pt x="97" y="2"/>
                      <a:pt x="98" y="0"/>
                      <a:pt x="99" y="0"/>
                    </a:cubicBezTo>
                    <a:cubicBezTo>
                      <a:pt x="108" y="0"/>
                      <a:pt x="116" y="0"/>
                      <a:pt x="125" y="0"/>
                    </a:cubicBezTo>
                    <a:cubicBezTo>
                      <a:pt x="126" y="0"/>
                      <a:pt x="127" y="1"/>
                      <a:pt x="127" y="2"/>
                    </a:cubicBezTo>
                    <a:cubicBezTo>
                      <a:pt x="130" y="9"/>
                      <a:pt x="131" y="16"/>
                      <a:pt x="134" y="23"/>
                    </a:cubicBezTo>
                    <a:cubicBezTo>
                      <a:pt x="134" y="24"/>
                      <a:pt x="135" y="25"/>
                      <a:pt x="136" y="25"/>
                    </a:cubicBezTo>
                    <a:cubicBezTo>
                      <a:pt x="155" y="25"/>
                      <a:pt x="173" y="25"/>
                      <a:pt x="192" y="25"/>
                    </a:cubicBezTo>
                    <a:cubicBezTo>
                      <a:pt x="193" y="25"/>
                      <a:pt x="194" y="24"/>
                      <a:pt x="194" y="23"/>
                    </a:cubicBezTo>
                    <a:cubicBezTo>
                      <a:pt x="194" y="16"/>
                      <a:pt x="194" y="9"/>
                      <a:pt x="194" y="2"/>
                    </a:cubicBezTo>
                    <a:cubicBezTo>
                      <a:pt x="194" y="2"/>
                      <a:pt x="195" y="0"/>
                      <a:pt x="196" y="0"/>
                    </a:cubicBezTo>
                    <a:cubicBezTo>
                      <a:pt x="205" y="0"/>
                      <a:pt x="213" y="0"/>
                      <a:pt x="221" y="0"/>
                    </a:cubicBezTo>
                    <a:cubicBezTo>
                      <a:pt x="222" y="0"/>
                      <a:pt x="223" y="2"/>
                      <a:pt x="223" y="3"/>
                    </a:cubicBezTo>
                    <a:cubicBezTo>
                      <a:pt x="224" y="9"/>
                      <a:pt x="223" y="16"/>
                      <a:pt x="224" y="23"/>
                    </a:cubicBezTo>
                    <a:cubicBezTo>
                      <a:pt x="224" y="23"/>
                      <a:pt x="225" y="25"/>
                      <a:pt x="226" y="25"/>
                    </a:cubicBezTo>
                    <a:cubicBezTo>
                      <a:pt x="236" y="25"/>
                      <a:pt x="246" y="25"/>
                      <a:pt x="256" y="25"/>
                    </a:cubicBezTo>
                    <a:close/>
                    <a:moveTo>
                      <a:pt x="364" y="55"/>
                    </a:moveTo>
                    <a:cubicBezTo>
                      <a:pt x="363" y="55"/>
                      <a:pt x="363" y="55"/>
                      <a:pt x="362" y="55"/>
                    </a:cubicBezTo>
                    <a:cubicBezTo>
                      <a:pt x="345" y="55"/>
                      <a:pt x="328" y="54"/>
                      <a:pt x="311" y="55"/>
                    </a:cubicBezTo>
                    <a:cubicBezTo>
                      <a:pt x="310" y="55"/>
                      <a:pt x="308" y="56"/>
                      <a:pt x="307" y="56"/>
                    </a:cubicBezTo>
                    <a:cubicBezTo>
                      <a:pt x="295" y="81"/>
                      <a:pt x="279" y="103"/>
                      <a:pt x="257" y="120"/>
                    </a:cubicBezTo>
                    <a:cubicBezTo>
                      <a:pt x="257" y="121"/>
                      <a:pt x="257" y="121"/>
                      <a:pt x="256" y="121"/>
                    </a:cubicBezTo>
                    <a:cubicBezTo>
                      <a:pt x="257" y="122"/>
                      <a:pt x="257" y="122"/>
                      <a:pt x="258" y="122"/>
                    </a:cubicBezTo>
                    <a:cubicBezTo>
                      <a:pt x="300" y="111"/>
                      <a:pt x="335" y="90"/>
                      <a:pt x="363" y="56"/>
                    </a:cubicBezTo>
                    <a:cubicBezTo>
                      <a:pt x="363" y="56"/>
                      <a:pt x="364" y="55"/>
                      <a:pt x="364" y="55"/>
                    </a:cubicBezTo>
                    <a:close/>
                    <a:moveTo>
                      <a:pt x="87" y="55"/>
                    </a:moveTo>
                    <a:cubicBezTo>
                      <a:pt x="79" y="55"/>
                      <a:pt x="71" y="54"/>
                      <a:pt x="62" y="55"/>
                    </a:cubicBezTo>
                    <a:cubicBezTo>
                      <a:pt x="62" y="55"/>
                      <a:pt x="61" y="55"/>
                      <a:pt x="61" y="55"/>
                    </a:cubicBezTo>
                    <a:cubicBezTo>
                      <a:pt x="61" y="55"/>
                      <a:pt x="61" y="56"/>
                      <a:pt x="62" y="56"/>
                    </a:cubicBezTo>
                    <a:cubicBezTo>
                      <a:pt x="86" y="86"/>
                      <a:pt x="118" y="107"/>
                      <a:pt x="155" y="118"/>
                    </a:cubicBezTo>
                    <a:cubicBezTo>
                      <a:pt x="156" y="118"/>
                      <a:pt x="156" y="118"/>
                      <a:pt x="156" y="118"/>
                    </a:cubicBezTo>
                    <a:cubicBezTo>
                      <a:pt x="156" y="118"/>
                      <a:pt x="156" y="118"/>
                      <a:pt x="156" y="117"/>
                    </a:cubicBezTo>
                    <a:cubicBezTo>
                      <a:pt x="137" y="100"/>
                      <a:pt x="124" y="79"/>
                      <a:pt x="114" y="56"/>
                    </a:cubicBezTo>
                    <a:cubicBezTo>
                      <a:pt x="114" y="55"/>
                      <a:pt x="112" y="55"/>
                      <a:pt x="111" y="55"/>
                    </a:cubicBezTo>
                    <a:cubicBezTo>
                      <a:pt x="103" y="54"/>
                      <a:pt x="95" y="55"/>
                      <a:pt x="87" y="55"/>
                    </a:cubicBezTo>
                    <a:close/>
                    <a:moveTo>
                      <a:pt x="224" y="81"/>
                    </a:moveTo>
                    <a:cubicBezTo>
                      <a:pt x="224" y="89"/>
                      <a:pt x="224" y="98"/>
                      <a:pt x="224" y="106"/>
                    </a:cubicBezTo>
                    <a:cubicBezTo>
                      <a:pt x="224" y="107"/>
                      <a:pt x="224" y="107"/>
                      <a:pt x="224" y="108"/>
                    </a:cubicBezTo>
                    <a:cubicBezTo>
                      <a:pt x="224" y="108"/>
                      <a:pt x="225" y="107"/>
                      <a:pt x="226" y="107"/>
                    </a:cubicBezTo>
                    <a:cubicBezTo>
                      <a:pt x="246" y="94"/>
                      <a:pt x="261" y="76"/>
                      <a:pt x="273" y="56"/>
                    </a:cubicBezTo>
                    <a:cubicBezTo>
                      <a:pt x="274" y="56"/>
                      <a:pt x="273" y="55"/>
                      <a:pt x="272" y="55"/>
                    </a:cubicBezTo>
                    <a:cubicBezTo>
                      <a:pt x="257" y="54"/>
                      <a:pt x="241" y="54"/>
                      <a:pt x="225" y="55"/>
                    </a:cubicBezTo>
                    <a:cubicBezTo>
                      <a:pt x="225" y="55"/>
                      <a:pt x="224" y="56"/>
                      <a:pt x="224" y="56"/>
                    </a:cubicBezTo>
                    <a:cubicBezTo>
                      <a:pt x="224" y="65"/>
                      <a:pt x="224" y="73"/>
                      <a:pt x="224" y="81"/>
                    </a:cubicBezTo>
                    <a:close/>
                    <a:moveTo>
                      <a:pt x="194" y="82"/>
                    </a:moveTo>
                    <a:cubicBezTo>
                      <a:pt x="194" y="73"/>
                      <a:pt x="194" y="65"/>
                      <a:pt x="194" y="56"/>
                    </a:cubicBezTo>
                    <a:cubicBezTo>
                      <a:pt x="194" y="56"/>
                      <a:pt x="193" y="55"/>
                      <a:pt x="192" y="55"/>
                    </a:cubicBezTo>
                    <a:cubicBezTo>
                      <a:pt x="178" y="54"/>
                      <a:pt x="163" y="54"/>
                      <a:pt x="148" y="55"/>
                    </a:cubicBezTo>
                    <a:cubicBezTo>
                      <a:pt x="148" y="55"/>
                      <a:pt x="147" y="56"/>
                      <a:pt x="147" y="56"/>
                    </a:cubicBezTo>
                    <a:cubicBezTo>
                      <a:pt x="158" y="77"/>
                      <a:pt x="172" y="95"/>
                      <a:pt x="192" y="109"/>
                    </a:cubicBezTo>
                    <a:cubicBezTo>
                      <a:pt x="193" y="109"/>
                      <a:pt x="193" y="109"/>
                      <a:pt x="194" y="109"/>
                    </a:cubicBezTo>
                    <a:cubicBezTo>
                      <a:pt x="194" y="109"/>
                      <a:pt x="194" y="108"/>
                      <a:pt x="194" y="108"/>
                    </a:cubicBezTo>
                    <a:cubicBezTo>
                      <a:pt x="194" y="99"/>
                      <a:pt x="194" y="91"/>
                      <a:pt x="194" y="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42">
                <a:hlinkClick r:id="rId3"/>
              </p:cNvPr>
              <p:cNvSpPr/>
              <p:nvPr/>
            </p:nvSpPr>
            <p:spPr>
              <a:xfrm>
                <a:off x="4945063" y="-41275"/>
                <a:ext cx="2108200" cy="860425"/>
              </a:xfrm>
              <a:custGeom>
                <a:rect b="b" l="l" r="r" t="t"/>
                <a:pathLst>
                  <a:path extrusionOk="0" h="173" w="424">
                    <a:moveTo>
                      <a:pt x="73" y="148"/>
                    </a:moveTo>
                    <a:cubicBezTo>
                      <a:pt x="64" y="148"/>
                      <a:pt x="55" y="148"/>
                      <a:pt x="45" y="148"/>
                    </a:cubicBezTo>
                    <a:cubicBezTo>
                      <a:pt x="44" y="148"/>
                      <a:pt x="43" y="149"/>
                      <a:pt x="42" y="149"/>
                    </a:cubicBezTo>
                    <a:cubicBezTo>
                      <a:pt x="39" y="156"/>
                      <a:pt x="36" y="164"/>
                      <a:pt x="32" y="170"/>
                    </a:cubicBezTo>
                    <a:cubicBezTo>
                      <a:pt x="32" y="171"/>
                      <a:pt x="30" y="173"/>
                      <a:pt x="29" y="173"/>
                    </a:cubicBezTo>
                    <a:cubicBezTo>
                      <a:pt x="21" y="173"/>
                      <a:pt x="12" y="173"/>
                      <a:pt x="3" y="173"/>
                    </a:cubicBezTo>
                    <a:cubicBezTo>
                      <a:pt x="1" y="173"/>
                      <a:pt x="0" y="172"/>
                      <a:pt x="1" y="170"/>
                    </a:cubicBezTo>
                    <a:cubicBezTo>
                      <a:pt x="28" y="96"/>
                      <a:pt x="80" y="48"/>
                      <a:pt x="155" y="28"/>
                    </a:cubicBezTo>
                    <a:cubicBezTo>
                      <a:pt x="258" y="0"/>
                      <a:pt x="366" y="50"/>
                      <a:pt x="413" y="144"/>
                    </a:cubicBezTo>
                    <a:cubicBezTo>
                      <a:pt x="417" y="153"/>
                      <a:pt x="420" y="162"/>
                      <a:pt x="424" y="171"/>
                    </a:cubicBezTo>
                    <a:cubicBezTo>
                      <a:pt x="424" y="171"/>
                      <a:pt x="423" y="173"/>
                      <a:pt x="422" y="173"/>
                    </a:cubicBezTo>
                    <a:cubicBezTo>
                      <a:pt x="413" y="173"/>
                      <a:pt x="404" y="173"/>
                      <a:pt x="395" y="173"/>
                    </a:cubicBezTo>
                    <a:cubicBezTo>
                      <a:pt x="394" y="173"/>
                      <a:pt x="393" y="172"/>
                      <a:pt x="392" y="171"/>
                    </a:cubicBezTo>
                    <a:cubicBezTo>
                      <a:pt x="389" y="164"/>
                      <a:pt x="386" y="156"/>
                      <a:pt x="382" y="149"/>
                    </a:cubicBezTo>
                    <a:cubicBezTo>
                      <a:pt x="382" y="148"/>
                      <a:pt x="381" y="148"/>
                      <a:pt x="380" y="148"/>
                    </a:cubicBezTo>
                    <a:cubicBezTo>
                      <a:pt x="360" y="148"/>
                      <a:pt x="340" y="148"/>
                      <a:pt x="321" y="148"/>
                    </a:cubicBezTo>
                    <a:cubicBezTo>
                      <a:pt x="320" y="148"/>
                      <a:pt x="319" y="149"/>
                      <a:pt x="319" y="150"/>
                    </a:cubicBezTo>
                    <a:cubicBezTo>
                      <a:pt x="321" y="157"/>
                      <a:pt x="323" y="164"/>
                      <a:pt x="325" y="171"/>
                    </a:cubicBezTo>
                    <a:cubicBezTo>
                      <a:pt x="325" y="171"/>
                      <a:pt x="325" y="173"/>
                      <a:pt x="324" y="173"/>
                    </a:cubicBezTo>
                    <a:cubicBezTo>
                      <a:pt x="315" y="173"/>
                      <a:pt x="306" y="173"/>
                      <a:pt x="297" y="173"/>
                    </a:cubicBezTo>
                    <a:cubicBezTo>
                      <a:pt x="296" y="173"/>
                      <a:pt x="295" y="172"/>
                      <a:pt x="295" y="171"/>
                    </a:cubicBezTo>
                    <a:cubicBezTo>
                      <a:pt x="292" y="164"/>
                      <a:pt x="290" y="156"/>
                      <a:pt x="287" y="149"/>
                    </a:cubicBezTo>
                    <a:cubicBezTo>
                      <a:pt x="287" y="148"/>
                      <a:pt x="286" y="148"/>
                      <a:pt x="285" y="148"/>
                    </a:cubicBezTo>
                    <a:cubicBezTo>
                      <a:pt x="265" y="148"/>
                      <a:pt x="245" y="148"/>
                      <a:pt x="225" y="148"/>
                    </a:cubicBezTo>
                    <a:cubicBezTo>
                      <a:pt x="225" y="148"/>
                      <a:pt x="224" y="149"/>
                      <a:pt x="224" y="150"/>
                    </a:cubicBezTo>
                    <a:cubicBezTo>
                      <a:pt x="223" y="156"/>
                      <a:pt x="224" y="163"/>
                      <a:pt x="223" y="170"/>
                    </a:cubicBezTo>
                    <a:cubicBezTo>
                      <a:pt x="223" y="171"/>
                      <a:pt x="222" y="173"/>
                      <a:pt x="221" y="173"/>
                    </a:cubicBezTo>
                    <a:cubicBezTo>
                      <a:pt x="213" y="173"/>
                      <a:pt x="205" y="173"/>
                      <a:pt x="196" y="173"/>
                    </a:cubicBezTo>
                    <a:cubicBezTo>
                      <a:pt x="195" y="173"/>
                      <a:pt x="194" y="171"/>
                      <a:pt x="194" y="170"/>
                    </a:cubicBezTo>
                    <a:cubicBezTo>
                      <a:pt x="194" y="164"/>
                      <a:pt x="194" y="157"/>
                      <a:pt x="194" y="150"/>
                    </a:cubicBezTo>
                    <a:cubicBezTo>
                      <a:pt x="194" y="149"/>
                      <a:pt x="193" y="148"/>
                      <a:pt x="192" y="148"/>
                    </a:cubicBezTo>
                    <a:cubicBezTo>
                      <a:pt x="174" y="148"/>
                      <a:pt x="156" y="148"/>
                      <a:pt x="137" y="148"/>
                    </a:cubicBezTo>
                    <a:cubicBezTo>
                      <a:pt x="137" y="148"/>
                      <a:pt x="135" y="149"/>
                      <a:pt x="135" y="149"/>
                    </a:cubicBezTo>
                    <a:cubicBezTo>
                      <a:pt x="133" y="156"/>
                      <a:pt x="131" y="164"/>
                      <a:pt x="128" y="171"/>
                    </a:cubicBezTo>
                    <a:cubicBezTo>
                      <a:pt x="128" y="172"/>
                      <a:pt x="127" y="173"/>
                      <a:pt x="126" y="173"/>
                    </a:cubicBezTo>
                    <a:cubicBezTo>
                      <a:pt x="117" y="173"/>
                      <a:pt x="108" y="173"/>
                      <a:pt x="99" y="173"/>
                    </a:cubicBezTo>
                    <a:cubicBezTo>
                      <a:pt x="99" y="173"/>
                      <a:pt x="98" y="171"/>
                      <a:pt x="98" y="171"/>
                    </a:cubicBezTo>
                    <a:cubicBezTo>
                      <a:pt x="100" y="164"/>
                      <a:pt x="101" y="157"/>
                      <a:pt x="103" y="150"/>
                    </a:cubicBezTo>
                    <a:cubicBezTo>
                      <a:pt x="103" y="149"/>
                      <a:pt x="102" y="148"/>
                      <a:pt x="102" y="148"/>
                    </a:cubicBezTo>
                    <a:cubicBezTo>
                      <a:pt x="92" y="148"/>
                      <a:pt x="83" y="148"/>
                      <a:pt x="73" y="148"/>
                    </a:cubicBezTo>
                    <a:close/>
                    <a:moveTo>
                      <a:pt x="333" y="118"/>
                    </a:moveTo>
                    <a:cubicBezTo>
                      <a:pt x="342" y="118"/>
                      <a:pt x="350" y="118"/>
                      <a:pt x="359" y="118"/>
                    </a:cubicBezTo>
                    <a:cubicBezTo>
                      <a:pt x="359" y="118"/>
                      <a:pt x="360" y="118"/>
                      <a:pt x="360" y="118"/>
                    </a:cubicBezTo>
                    <a:cubicBezTo>
                      <a:pt x="360" y="117"/>
                      <a:pt x="360" y="117"/>
                      <a:pt x="360" y="116"/>
                    </a:cubicBezTo>
                    <a:cubicBezTo>
                      <a:pt x="332" y="86"/>
                      <a:pt x="299" y="66"/>
                      <a:pt x="259" y="56"/>
                    </a:cubicBezTo>
                    <a:cubicBezTo>
                      <a:pt x="259" y="56"/>
                      <a:pt x="258" y="56"/>
                      <a:pt x="258" y="56"/>
                    </a:cubicBezTo>
                    <a:cubicBezTo>
                      <a:pt x="258" y="56"/>
                      <a:pt x="258" y="57"/>
                      <a:pt x="259" y="57"/>
                    </a:cubicBezTo>
                    <a:cubicBezTo>
                      <a:pt x="278" y="74"/>
                      <a:pt x="293" y="94"/>
                      <a:pt x="305" y="116"/>
                    </a:cubicBezTo>
                    <a:cubicBezTo>
                      <a:pt x="305" y="117"/>
                      <a:pt x="307" y="118"/>
                      <a:pt x="308" y="118"/>
                    </a:cubicBezTo>
                    <a:cubicBezTo>
                      <a:pt x="316" y="118"/>
                      <a:pt x="325" y="118"/>
                      <a:pt x="333" y="118"/>
                    </a:cubicBezTo>
                    <a:close/>
                    <a:moveTo>
                      <a:pt x="90" y="118"/>
                    </a:moveTo>
                    <a:cubicBezTo>
                      <a:pt x="98" y="118"/>
                      <a:pt x="106" y="118"/>
                      <a:pt x="113" y="118"/>
                    </a:cubicBezTo>
                    <a:cubicBezTo>
                      <a:pt x="114" y="118"/>
                      <a:pt x="116" y="117"/>
                      <a:pt x="116" y="116"/>
                    </a:cubicBezTo>
                    <a:cubicBezTo>
                      <a:pt x="127" y="95"/>
                      <a:pt x="140" y="76"/>
                      <a:pt x="157" y="59"/>
                    </a:cubicBezTo>
                    <a:cubicBezTo>
                      <a:pt x="158" y="59"/>
                      <a:pt x="158" y="58"/>
                      <a:pt x="158" y="58"/>
                    </a:cubicBezTo>
                    <a:cubicBezTo>
                      <a:pt x="158" y="58"/>
                      <a:pt x="157" y="58"/>
                      <a:pt x="157" y="58"/>
                    </a:cubicBezTo>
                    <a:cubicBezTo>
                      <a:pt x="121" y="69"/>
                      <a:pt x="90" y="88"/>
                      <a:pt x="65" y="116"/>
                    </a:cubicBezTo>
                    <a:cubicBezTo>
                      <a:pt x="65" y="117"/>
                      <a:pt x="65" y="117"/>
                      <a:pt x="64" y="118"/>
                    </a:cubicBezTo>
                    <a:cubicBezTo>
                      <a:pt x="65" y="118"/>
                      <a:pt x="65" y="118"/>
                      <a:pt x="66" y="118"/>
                    </a:cubicBezTo>
                    <a:cubicBezTo>
                      <a:pt x="74" y="118"/>
                      <a:pt x="82" y="118"/>
                      <a:pt x="90" y="118"/>
                    </a:cubicBezTo>
                    <a:close/>
                    <a:moveTo>
                      <a:pt x="247" y="118"/>
                    </a:moveTo>
                    <a:cubicBezTo>
                      <a:pt x="255" y="118"/>
                      <a:pt x="262" y="118"/>
                      <a:pt x="269" y="118"/>
                    </a:cubicBezTo>
                    <a:cubicBezTo>
                      <a:pt x="270" y="118"/>
                      <a:pt x="270" y="117"/>
                      <a:pt x="270" y="116"/>
                    </a:cubicBezTo>
                    <a:cubicBezTo>
                      <a:pt x="258" y="98"/>
                      <a:pt x="244" y="81"/>
                      <a:pt x="225" y="68"/>
                    </a:cubicBezTo>
                    <a:cubicBezTo>
                      <a:pt x="225" y="68"/>
                      <a:pt x="224" y="68"/>
                      <a:pt x="224" y="67"/>
                    </a:cubicBezTo>
                    <a:cubicBezTo>
                      <a:pt x="224" y="68"/>
                      <a:pt x="224" y="69"/>
                      <a:pt x="224" y="69"/>
                    </a:cubicBezTo>
                    <a:cubicBezTo>
                      <a:pt x="224" y="85"/>
                      <a:pt x="224" y="100"/>
                      <a:pt x="224" y="116"/>
                    </a:cubicBezTo>
                    <a:cubicBezTo>
                      <a:pt x="224" y="117"/>
                      <a:pt x="225" y="118"/>
                      <a:pt x="225" y="118"/>
                    </a:cubicBezTo>
                    <a:cubicBezTo>
                      <a:pt x="233" y="118"/>
                      <a:pt x="240" y="118"/>
                      <a:pt x="247" y="118"/>
                    </a:cubicBezTo>
                    <a:close/>
                    <a:moveTo>
                      <a:pt x="194" y="93"/>
                    </a:moveTo>
                    <a:cubicBezTo>
                      <a:pt x="194" y="85"/>
                      <a:pt x="194" y="78"/>
                      <a:pt x="194" y="70"/>
                    </a:cubicBezTo>
                    <a:cubicBezTo>
                      <a:pt x="194" y="69"/>
                      <a:pt x="194" y="68"/>
                      <a:pt x="194" y="68"/>
                    </a:cubicBezTo>
                    <a:cubicBezTo>
                      <a:pt x="193" y="68"/>
                      <a:pt x="192" y="68"/>
                      <a:pt x="192" y="69"/>
                    </a:cubicBezTo>
                    <a:cubicBezTo>
                      <a:pt x="175" y="82"/>
                      <a:pt x="161" y="98"/>
                      <a:pt x="150" y="116"/>
                    </a:cubicBezTo>
                    <a:cubicBezTo>
                      <a:pt x="150" y="117"/>
                      <a:pt x="151" y="118"/>
                      <a:pt x="151" y="118"/>
                    </a:cubicBezTo>
                    <a:cubicBezTo>
                      <a:pt x="165" y="118"/>
                      <a:pt x="179" y="118"/>
                      <a:pt x="192" y="118"/>
                    </a:cubicBezTo>
                    <a:cubicBezTo>
                      <a:pt x="193" y="118"/>
                      <a:pt x="194" y="117"/>
                      <a:pt x="194" y="116"/>
                    </a:cubicBezTo>
                    <a:cubicBezTo>
                      <a:pt x="194" y="108"/>
                      <a:pt x="194" y="101"/>
                      <a:pt x="194" y="9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42"/>
              <p:cNvSpPr/>
              <p:nvPr/>
            </p:nvSpPr>
            <p:spPr>
              <a:xfrm>
                <a:off x="4933951" y="952500"/>
                <a:ext cx="617538" cy="363538"/>
              </a:xfrm>
              <a:custGeom>
                <a:rect b="b" l="l" r="r" t="t"/>
                <a:pathLst>
                  <a:path extrusionOk="0" h="73" w="124">
                    <a:moveTo>
                      <a:pt x="90" y="72"/>
                    </a:moveTo>
                    <a:cubicBezTo>
                      <a:pt x="84" y="73"/>
                      <a:pt x="79" y="70"/>
                      <a:pt x="77" y="63"/>
                    </a:cubicBezTo>
                    <a:cubicBezTo>
                      <a:pt x="72" y="50"/>
                      <a:pt x="67" y="37"/>
                      <a:pt x="63" y="23"/>
                    </a:cubicBezTo>
                    <a:cubicBezTo>
                      <a:pt x="62" y="22"/>
                      <a:pt x="62" y="22"/>
                      <a:pt x="62" y="21"/>
                    </a:cubicBezTo>
                    <a:cubicBezTo>
                      <a:pt x="61" y="22"/>
                      <a:pt x="61" y="22"/>
                      <a:pt x="61" y="23"/>
                    </a:cubicBezTo>
                    <a:cubicBezTo>
                      <a:pt x="56" y="37"/>
                      <a:pt x="51" y="50"/>
                      <a:pt x="46" y="64"/>
                    </a:cubicBezTo>
                    <a:cubicBezTo>
                      <a:pt x="44" y="70"/>
                      <a:pt x="40" y="73"/>
                      <a:pt x="32" y="73"/>
                    </a:cubicBezTo>
                    <a:cubicBezTo>
                      <a:pt x="25" y="72"/>
                      <a:pt x="21" y="69"/>
                      <a:pt x="19" y="63"/>
                    </a:cubicBezTo>
                    <a:cubicBezTo>
                      <a:pt x="13" y="47"/>
                      <a:pt x="8" y="30"/>
                      <a:pt x="2" y="14"/>
                    </a:cubicBezTo>
                    <a:cubicBezTo>
                      <a:pt x="0" y="8"/>
                      <a:pt x="1" y="4"/>
                      <a:pt x="6" y="2"/>
                    </a:cubicBezTo>
                    <a:cubicBezTo>
                      <a:pt x="12" y="0"/>
                      <a:pt x="19" y="2"/>
                      <a:pt x="21" y="7"/>
                    </a:cubicBezTo>
                    <a:cubicBezTo>
                      <a:pt x="25" y="18"/>
                      <a:pt x="28" y="30"/>
                      <a:pt x="31" y="41"/>
                    </a:cubicBezTo>
                    <a:cubicBezTo>
                      <a:pt x="32" y="44"/>
                      <a:pt x="33" y="47"/>
                      <a:pt x="34" y="49"/>
                    </a:cubicBezTo>
                    <a:cubicBezTo>
                      <a:pt x="35" y="47"/>
                      <a:pt x="36" y="44"/>
                      <a:pt x="37" y="42"/>
                    </a:cubicBezTo>
                    <a:cubicBezTo>
                      <a:pt x="40" y="31"/>
                      <a:pt x="44" y="21"/>
                      <a:pt x="47" y="11"/>
                    </a:cubicBezTo>
                    <a:cubicBezTo>
                      <a:pt x="50" y="4"/>
                      <a:pt x="54" y="1"/>
                      <a:pt x="62" y="1"/>
                    </a:cubicBezTo>
                    <a:cubicBezTo>
                      <a:pt x="69" y="1"/>
                      <a:pt x="73" y="4"/>
                      <a:pt x="76" y="11"/>
                    </a:cubicBezTo>
                    <a:cubicBezTo>
                      <a:pt x="80" y="23"/>
                      <a:pt x="84" y="35"/>
                      <a:pt x="89" y="47"/>
                    </a:cubicBezTo>
                    <a:cubicBezTo>
                      <a:pt x="89" y="48"/>
                      <a:pt x="89" y="49"/>
                      <a:pt x="90" y="49"/>
                    </a:cubicBezTo>
                    <a:cubicBezTo>
                      <a:pt x="90" y="48"/>
                      <a:pt x="90" y="48"/>
                      <a:pt x="90" y="47"/>
                    </a:cubicBezTo>
                    <a:cubicBezTo>
                      <a:pt x="94" y="35"/>
                      <a:pt x="97" y="23"/>
                      <a:pt x="101" y="10"/>
                    </a:cubicBezTo>
                    <a:cubicBezTo>
                      <a:pt x="103" y="3"/>
                      <a:pt x="106" y="1"/>
                      <a:pt x="113" y="1"/>
                    </a:cubicBezTo>
                    <a:cubicBezTo>
                      <a:pt x="121" y="2"/>
                      <a:pt x="124" y="6"/>
                      <a:pt x="121" y="13"/>
                    </a:cubicBezTo>
                    <a:cubicBezTo>
                      <a:pt x="116" y="30"/>
                      <a:pt x="110" y="47"/>
                      <a:pt x="104" y="63"/>
                    </a:cubicBezTo>
                    <a:cubicBezTo>
                      <a:pt x="102" y="70"/>
                      <a:pt x="98" y="72"/>
                      <a:pt x="90" y="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42"/>
              <p:cNvSpPr/>
              <p:nvPr/>
            </p:nvSpPr>
            <p:spPr>
              <a:xfrm>
                <a:off x="6446838" y="952500"/>
                <a:ext cx="617538" cy="363538"/>
              </a:xfrm>
              <a:custGeom>
                <a:rect b="b" l="l" r="r" t="t"/>
                <a:pathLst>
                  <a:path extrusionOk="0" h="73" w="124">
                    <a:moveTo>
                      <a:pt x="90" y="72"/>
                    </a:moveTo>
                    <a:cubicBezTo>
                      <a:pt x="84" y="73"/>
                      <a:pt x="79" y="70"/>
                      <a:pt x="77" y="63"/>
                    </a:cubicBezTo>
                    <a:cubicBezTo>
                      <a:pt x="72" y="50"/>
                      <a:pt x="68" y="36"/>
                      <a:pt x="63" y="23"/>
                    </a:cubicBezTo>
                    <a:cubicBezTo>
                      <a:pt x="63" y="22"/>
                      <a:pt x="62" y="22"/>
                      <a:pt x="62" y="21"/>
                    </a:cubicBezTo>
                    <a:cubicBezTo>
                      <a:pt x="62" y="22"/>
                      <a:pt x="61" y="22"/>
                      <a:pt x="61" y="23"/>
                    </a:cubicBezTo>
                    <a:cubicBezTo>
                      <a:pt x="56" y="36"/>
                      <a:pt x="52" y="50"/>
                      <a:pt x="47" y="63"/>
                    </a:cubicBezTo>
                    <a:cubicBezTo>
                      <a:pt x="44" y="70"/>
                      <a:pt x="40" y="73"/>
                      <a:pt x="32" y="72"/>
                    </a:cubicBezTo>
                    <a:cubicBezTo>
                      <a:pt x="25" y="72"/>
                      <a:pt x="22" y="70"/>
                      <a:pt x="19" y="63"/>
                    </a:cubicBezTo>
                    <a:cubicBezTo>
                      <a:pt x="13" y="46"/>
                      <a:pt x="8" y="30"/>
                      <a:pt x="2" y="14"/>
                    </a:cubicBezTo>
                    <a:cubicBezTo>
                      <a:pt x="0" y="9"/>
                      <a:pt x="0" y="5"/>
                      <a:pt x="6" y="2"/>
                    </a:cubicBezTo>
                    <a:cubicBezTo>
                      <a:pt x="12" y="0"/>
                      <a:pt x="19" y="1"/>
                      <a:pt x="21" y="6"/>
                    </a:cubicBezTo>
                    <a:cubicBezTo>
                      <a:pt x="25" y="17"/>
                      <a:pt x="28" y="29"/>
                      <a:pt x="31" y="40"/>
                    </a:cubicBezTo>
                    <a:cubicBezTo>
                      <a:pt x="32" y="42"/>
                      <a:pt x="33" y="45"/>
                      <a:pt x="33" y="48"/>
                    </a:cubicBezTo>
                    <a:cubicBezTo>
                      <a:pt x="33" y="48"/>
                      <a:pt x="34" y="49"/>
                      <a:pt x="34" y="49"/>
                    </a:cubicBezTo>
                    <a:cubicBezTo>
                      <a:pt x="34" y="49"/>
                      <a:pt x="34" y="48"/>
                      <a:pt x="35" y="48"/>
                    </a:cubicBezTo>
                    <a:cubicBezTo>
                      <a:pt x="39" y="36"/>
                      <a:pt x="43" y="24"/>
                      <a:pt x="47" y="12"/>
                    </a:cubicBezTo>
                    <a:cubicBezTo>
                      <a:pt x="50" y="4"/>
                      <a:pt x="54" y="1"/>
                      <a:pt x="62" y="1"/>
                    </a:cubicBezTo>
                    <a:cubicBezTo>
                      <a:pt x="70" y="1"/>
                      <a:pt x="73" y="4"/>
                      <a:pt x="76" y="12"/>
                    </a:cubicBezTo>
                    <a:cubicBezTo>
                      <a:pt x="81" y="23"/>
                      <a:pt x="85" y="36"/>
                      <a:pt x="89" y="48"/>
                    </a:cubicBezTo>
                    <a:cubicBezTo>
                      <a:pt x="89" y="48"/>
                      <a:pt x="90" y="49"/>
                      <a:pt x="90" y="49"/>
                    </a:cubicBezTo>
                    <a:cubicBezTo>
                      <a:pt x="90" y="49"/>
                      <a:pt x="90" y="48"/>
                      <a:pt x="90" y="48"/>
                    </a:cubicBezTo>
                    <a:cubicBezTo>
                      <a:pt x="94" y="35"/>
                      <a:pt x="98" y="23"/>
                      <a:pt x="101" y="10"/>
                    </a:cubicBezTo>
                    <a:cubicBezTo>
                      <a:pt x="103" y="5"/>
                      <a:pt x="106" y="2"/>
                      <a:pt x="112" y="1"/>
                    </a:cubicBezTo>
                    <a:cubicBezTo>
                      <a:pt x="121" y="1"/>
                      <a:pt x="124" y="6"/>
                      <a:pt x="121" y="14"/>
                    </a:cubicBezTo>
                    <a:cubicBezTo>
                      <a:pt x="116" y="31"/>
                      <a:pt x="110" y="47"/>
                      <a:pt x="104" y="63"/>
                    </a:cubicBezTo>
                    <a:cubicBezTo>
                      <a:pt x="102" y="70"/>
                      <a:pt x="98" y="72"/>
                      <a:pt x="90" y="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42"/>
              <p:cNvSpPr/>
              <p:nvPr/>
            </p:nvSpPr>
            <p:spPr>
              <a:xfrm>
                <a:off x="5691188" y="952500"/>
                <a:ext cx="615950" cy="363538"/>
              </a:xfrm>
              <a:custGeom>
                <a:rect b="b" l="l" r="r" t="t"/>
                <a:pathLst>
                  <a:path extrusionOk="0" h="73" w="124">
                    <a:moveTo>
                      <a:pt x="90" y="72"/>
                    </a:moveTo>
                    <a:cubicBezTo>
                      <a:pt x="84" y="73"/>
                      <a:pt x="79" y="70"/>
                      <a:pt x="77" y="64"/>
                    </a:cubicBezTo>
                    <a:cubicBezTo>
                      <a:pt x="72" y="50"/>
                      <a:pt x="68" y="36"/>
                      <a:pt x="63" y="23"/>
                    </a:cubicBezTo>
                    <a:cubicBezTo>
                      <a:pt x="62" y="22"/>
                      <a:pt x="62" y="22"/>
                      <a:pt x="62" y="21"/>
                    </a:cubicBezTo>
                    <a:cubicBezTo>
                      <a:pt x="61" y="22"/>
                      <a:pt x="61" y="22"/>
                      <a:pt x="61" y="23"/>
                    </a:cubicBezTo>
                    <a:cubicBezTo>
                      <a:pt x="56" y="36"/>
                      <a:pt x="51" y="50"/>
                      <a:pt x="46" y="63"/>
                    </a:cubicBezTo>
                    <a:cubicBezTo>
                      <a:pt x="44" y="70"/>
                      <a:pt x="40" y="73"/>
                      <a:pt x="32" y="72"/>
                    </a:cubicBezTo>
                    <a:cubicBezTo>
                      <a:pt x="25" y="72"/>
                      <a:pt x="22" y="70"/>
                      <a:pt x="19" y="63"/>
                    </a:cubicBezTo>
                    <a:cubicBezTo>
                      <a:pt x="13" y="46"/>
                      <a:pt x="8" y="30"/>
                      <a:pt x="2" y="14"/>
                    </a:cubicBezTo>
                    <a:cubicBezTo>
                      <a:pt x="0" y="7"/>
                      <a:pt x="1" y="4"/>
                      <a:pt x="6" y="2"/>
                    </a:cubicBezTo>
                    <a:cubicBezTo>
                      <a:pt x="12" y="0"/>
                      <a:pt x="19" y="2"/>
                      <a:pt x="21" y="7"/>
                    </a:cubicBezTo>
                    <a:cubicBezTo>
                      <a:pt x="25" y="19"/>
                      <a:pt x="28" y="30"/>
                      <a:pt x="31" y="42"/>
                    </a:cubicBezTo>
                    <a:cubicBezTo>
                      <a:pt x="32" y="44"/>
                      <a:pt x="33" y="47"/>
                      <a:pt x="34" y="49"/>
                    </a:cubicBezTo>
                    <a:cubicBezTo>
                      <a:pt x="35" y="47"/>
                      <a:pt x="36" y="44"/>
                      <a:pt x="37" y="42"/>
                    </a:cubicBezTo>
                    <a:cubicBezTo>
                      <a:pt x="40" y="31"/>
                      <a:pt x="44" y="21"/>
                      <a:pt x="48" y="10"/>
                    </a:cubicBezTo>
                    <a:cubicBezTo>
                      <a:pt x="50" y="3"/>
                      <a:pt x="55" y="1"/>
                      <a:pt x="62" y="1"/>
                    </a:cubicBezTo>
                    <a:cubicBezTo>
                      <a:pt x="69" y="1"/>
                      <a:pt x="73" y="4"/>
                      <a:pt x="76" y="10"/>
                    </a:cubicBezTo>
                    <a:cubicBezTo>
                      <a:pt x="80" y="23"/>
                      <a:pt x="84" y="35"/>
                      <a:pt x="89" y="47"/>
                    </a:cubicBezTo>
                    <a:cubicBezTo>
                      <a:pt x="89" y="48"/>
                      <a:pt x="89" y="48"/>
                      <a:pt x="90" y="49"/>
                    </a:cubicBezTo>
                    <a:cubicBezTo>
                      <a:pt x="90" y="48"/>
                      <a:pt x="90" y="48"/>
                      <a:pt x="91" y="47"/>
                    </a:cubicBezTo>
                    <a:cubicBezTo>
                      <a:pt x="94" y="35"/>
                      <a:pt x="98" y="22"/>
                      <a:pt x="101" y="10"/>
                    </a:cubicBezTo>
                    <a:cubicBezTo>
                      <a:pt x="103" y="3"/>
                      <a:pt x="108" y="0"/>
                      <a:pt x="116" y="2"/>
                    </a:cubicBezTo>
                    <a:cubicBezTo>
                      <a:pt x="121" y="3"/>
                      <a:pt x="124" y="7"/>
                      <a:pt x="122" y="12"/>
                    </a:cubicBezTo>
                    <a:cubicBezTo>
                      <a:pt x="116" y="30"/>
                      <a:pt x="110" y="47"/>
                      <a:pt x="104" y="65"/>
                    </a:cubicBezTo>
                    <a:cubicBezTo>
                      <a:pt x="101" y="71"/>
                      <a:pt x="97" y="73"/>
                      <a:pt x="90" y="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42"/>
            <p:cNvSpPr txBox="1"/>
            <p:nvPr/>
          </p:nvSpPr>
          <p:spPr>
            <a:xfrm>
              <a:off x="1125653" y="5392972"/>
              <a:ext cx="1726306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GB" sz="12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www.giz.de/ukraine-ua</a:t>
              </a:r>
              <a:endPara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" name="Google Shape;90;p42"/>
          <p:cNvGrpSpPr/>
          <p:nvPr/>
        </p:nvGrpSpPr>
        <p:grpSpPr>
          <a:xfrm>
            <a:off x="3047418" y="5386974"/>
            <a:ext cx="2803294" cy="432000"/>
            <a:chOff x="3540397" y="5307769"/>
            <a:chExt cx="2803294" cy="432000"/>
          </a:xfrm>
        </p:grpSpPr>
        <p:pic>
          <p:nvPicPr>
            <p:cNvPr descr="Ein Bild, das Logo, Symbol, Grafiken, Schrift enthält.&#10;&#10;Automatisch generierte Beschreibung" id="91" name="Google Shape;91;p42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40397" y="5307769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Google Shape;92;p42"/>
            <p:cNvSpPr txBox="1"/>
            <p:nvPr/>
          </p:nvSpPr>
          <p:spPr>
            <a:xfrm>
              <a:off x="4096409" y="5385270"/>
              <a:ext cx="2247282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GB" sz="12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www.facebook.com/gizukraine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42"/>
          <p:cNvGrpSpPr/>
          <p:nvPr/>
        </p:nvGrpSpPr>
        <p:grpSpPr>
          <a:xfrm>
            <a:off x="6357868" y="5386974"/>
            <a:ext cx="3439262" cy="432000"/>
            <a:chOff x="6448350" y="5315471"/>
            <a:chExt cx="3439262" cy="432000"/>
          </a:xfrm>
        </p:grpSpPr>
        <p:pic>
          <p:nvPicPr>
            <p:cNvPr id="94" name="Google Shape;94;p42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448350" y="5315471"/>
              <a:ext cx="432000" cy="43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42"/>
            <p:cNvSpPr txBox="1"/>
            <p:nvPr/>
          </p:nvSpPr>
          <p:spPr>
            <a:xfrm>
              <a:off x="7027983" y="5392972"/>
              <a:ext cx="2859629" cy="276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-GB" sz="1200" u="none" cap="none" strike="noStrik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www.linkedin.com/company/giz-ukraine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6" name="Google Shape;96;p42"/>
          <p:cNvPicPr preferRelativeResize="0"/>
          <p:nvPr/>
        </p:nvPicPr>
        <p:blipFill rotWithShape="1">
          <a:blip r:embed="rId8">
            <a:alphaModFix amt="38000"/>
          </a:blip>
          <a:srcRect b="0" l="43874" r="0" t="48255"/>
          <a:stretch/>
        </p:blipFill>
        <p:spPr>
          <a:xfrm>
            <a:off x="0" y="-1"/>
            <a:ext cx="6455968" cy="3553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- two columns - Blue">
  <p:cSld name="Title and Content - two columns - Blue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7"/>
          <p:cNvSpPr/>
          <p:nvPr/>
        </p:nvSpPr>
        <p:spPr>
          <a:xfrm>
            <a:off x="0" y="1265103"/>
            <a:ext cx="12191999" cy="4976209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7"/>
          <p:cNvSpPr txBox="1"/>
          <p:nvPr>
            <p:ph type="title"/>
          </p:nvPr>
        </p:nvSpPr>
        <p:spPr>
          <a:xfrm>
            <a:off x="533405" y="365126"/>
            <a:ext cx="7340595" cy="4222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7"/>
          <p:cNvSpPr txBox="1"/>
          <p:nvPr>
            <p:ph idx="1" type="body"/>
          </p:nvPr>
        </p:nvSpPr>
        <p:spPr>
          <a:xfrm>
            <a:off x="533404" y="1703388"/>
            <a:ext cx="5544000" cy="44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27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7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7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Ein Bild, das Screenshot, Blau, Reihe, parallel enthält.&#10;&#10;Automatisch generierte Beschreibung" id="104" name="Google Shape;104;p27"/>
          <p:cNvPicPr preferRelativeResize="0"/>
          <p:nvPr/>
        </p:nvPicPr>
        <p:blipFill rotWithShape="1">
          <a:blip r:embed="rId2">
            <a:alphaModFix/>
          </a:blip>
          <a:srcRect b="0" l="0" r="27031" t="0"/>
          <a:stretch/>
        </p:blipFill>
        <p:spPr>
          <a:xfrm>
            <a:off x="8009466" y="0"/>
            <a:ext cx="4182534" cy="127150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7"/>
          <p:cNvSpPr txBox="1"/>
          <p:nvPr>
            <p:ph idx="2" type="body"/>
          </p:nvPr>
        </p:nvSpPr>
        <p:spPr>
          <a:xfrm>
            <a:off x="533405" y="850493"/>
            <a:ext cx="7340600" cy="306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27"/>
          <p:cNvSpPr txBox="1"/>
          <p:nvPr>
            <p:ph idx="3" type="body"/>
          </p:nvPr>
        </p:nvSpPr>
        <p:spPr>
          <a:xfrm>
            <a:off x="6375400" y="1703388"/>
            <a:ext cx="5543550" cy="44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pact and photo">
  <p:cSld name="Impact and photo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4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4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1" name="Google Shape;111;p40"/>
          <p:cNvSpPr/>
          <p:nvPr/>
        </p:nvSpPr>
        <p:spPr>
          <a:xfrm>
            <a:off x="1" y="1"/>
            <a:ext cx="12192000" cy="6242980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40"/>
          <p:cNvPicPr preferRelativeResize="0"/>
          <p:nvPr/>
        </p:nvPicPr>
        <p:blipFill rotWithShape="1">
          <a:blip r:embed="rId2">
            <a:alphaModFix amt="38000"/>
          </a:blip>
          <a:srcRect b="0" l="43874" r="0" t="48255"/>
          <a:stretch/>
        </p:blipFill>
        <p:spPr>
          <a:xfrm>
            <a:off x="0" y="-1"/>
            <a:ext cx="6455968" cy="3553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0"/>
          <p:cNvPicPr preferRelativeResize="0"/>
          <p:nvPr/>
        </p:nvPicPr>
        <p:blipFill rotWithShape="1">
          <a:blip r:embed="rId3">
            <a:alphaModFix amt="38000"/>
          </a:blip>
          <a:srcRect b="0" l="0" r="90581" t="13626"/>
          <a:stretch/>
        </p:blipFill>
        <p:spPr>
          <a:xfrm>
            <a:off x="11108563" y="-2"/>
            <a:ext cx="1083437" cy="593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6" y="2455816"/>
            <a:ext cx="5858685" cy="299894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0"/>
          <p:cNvSpPr/>
          <p:nvPr>
            <p:ph idx="2" type="pic"/>
          </p:nvPr>
        </p:nvSpPr>
        <p:spPr>
          <a:xfrm>
            <a:off x="4865688" y="0"/>
            <a:ext cx="7326312" cy="4750248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40"/>
          <p:cNvSpPr txBox="1"/>
          <p:nvPr>
            <p:ph idx="1" type="body"/>
          </p:nvPr>
        </p:nvSpPr>
        <p:spPr>
          <a:xfrm>
            <a:off x="1001406" y="1681216"/>
            <a:ext cx="3571875" cy="67150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b="1" sz="2800">
                <a:latin typeface="Arial Black"/>
                <a:ea typeface="Arial Black"/>
                <a:cs typeface="Arial Black"/>
                <a:sym typeface="Arial Black"/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40"/>
          <p:cNvSpPr txBox="1"/>
          <p:nvPr>
            <p:ph idx="3" type="body"/>
          </p:nvPr>
        </p:nvSpPr>
        <p:spPr>
          <a:xfrm>
            <a:off x="1001713" y="2734491"/>
            <a:ext cx="4929187" cy="24423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Char char="o"/>
              <a:defRPr>
                <a:solidFill>
                  <a:schemeClr val="lt1"/>
                </a:solidFill>
              </a:defRPr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−"/>
              <a:defRPr>
                <a:solidFill>
                  <a:schemeClr val="lt1"/>
                </a:solidFill>
              </a:defRPr>
            </a:lvl3pPr>
            <a:lvl4pPr indent="-3302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600"/>
              <a:buChar char="▪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GIZ Ukraine" showMasterSp="0">
  <p:cSld name="Title - GIZ Ukraine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8513" y="158787"/>
            <a:ext cx="11884736" cy="501596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4"/>
          <p:cNvSpPr txBox="1"/>
          <p:nvPr>
            <p:ph type="ctrTitle"/>
          </p:nvPr>
        </p:nvSpPr>
        <p:spPr>
          <a:xfrm>
            <a:off x="876300" y="2645227"/>
            <a:ext cx="8331200" cy="87619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  <a:defRPr sz="32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44"/>
          <p:cNvSpPr txBox="1"/>
          <p:nvPr>
            <p:ph idx="1" type="subTitle"/>
          </p:nvPr>
        </p:nvSpPr>
        <p:spPr>
          <a:xfrm>
            <a:off x="876300" y="3631385"/>
            <a:ext cx="4680000" cy="557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44"/>
          <p:cNvSpPr/>
          <p:nvPr/>
        </p:nvSpPr>
        <p:spPr>
          <a:xfrm>
            <a:off x="7154690" y="4888930"/>
            <a:ext cx="4878559" cy="295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6300" y="5506417"/>
            <a:ext cx="3022401" cy="78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4"/>
          <p:cNvSpPr txBox="1"/>
          <p:nvPr>
            <p:ph idx="2" type="body"/>
          </p:nvPr>
        </p:nvSpPr>
        <p:spPr>
          <a:xfrm>
            <a:off x="5751500" y="3631385"/>
            <a:ext cx="3456000" cy="557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−"/>
              <a:defRPr/>
            </a:lvl3pPr>
            <a:lvl4pPr indent="-3429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white circle with blue and yellow text&#10;&#10;Description automatically generated" id="125" name="Google Shape;125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2000" y="522000"/>
            <a:ext cx="1692187" cy="1686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533405" y="365126"/>
            <a:ext cx="10588785" cy="89761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  <a:defRPr b="1" i="0" sz="2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533405" y="1703991"/>
            <a:ext cx="10588785" cy="4472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Char char="−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Page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5" name="Google Shape;15;p22"/>
          <p:cNvCxnSpPr/>
          <p:nvPr/>
        </p:nvCxnSpPr>
        <p:spPr>
          <a:xfrm>
            <a:off x="1029393" y="6488001"/>
            <a:ext cx="0" cy="10800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" name="Google Shape;16;p22"/>
          <p:cNvCxnSpPr/>
          <p:nvPr/>
        </p:nvCxnSpPr>
        <p:spPr>
          <a:xfrm>
            <a:off x="1991686" y="6488001"/>
            <a:ext cx="0" cy="10800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7" name="Google Shape;17;p22"/>
          <p:cNvGrpSpPr/>
          <p:nvPr/>
        </p:nvGrpSpPr>
        <p:grpSpPr>
          <a:xfrm>
            <a:off x="11122192" y="6244650"/>
            <a:ext cx="849312" cy="416165"/>
            <a:chOff x="11122192" y="6244650"/>
            <a:chExt cx="849312" cy="416165"/>
          </a:xfrm>
        </p:grpSpPr>
        <p:pic>
          <p:nvPicPr>
            <p:cNvPr id="18" name="Google Shape;18;p22"/>
            <p:cNvPicPr preferRelativeResize="0"/>
            <p:nvPr/>
          </p:nvPicPr>
          <p:blipFill rotWithShape="1">
            <a:blip r:embed="rId1">
              <a:alphaModFix/>
            </a:blip>
            <a:srcRect b="0" l="0" r="64013" t="0"/>
            <a:stretch/>
          </p:blipFill>
          <p:spPr>
            <a:xfrm>
              <a:off x="11646545" y="6423190"/>
              <a:ext cx="309835" cy="237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9;p22"/>
            <p:cNvSpPr/>
            <p:nvPr/>
          </p:nvSpPr>
          <p:spPr>
            <a:xfrm>
              <a:off x="11122192" y="6244650"/>
              <a:ext cx="849312" cy="51896"/>
            </a:xfrm>
            <a:prstGeom prst="rect">
              <a:avLst/>
            </a:prstGeom>
            <a:solidFill>
              <a:srgbClr val="C80F0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3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3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5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image" Target="../media/image3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8.png"/><Relationship Id="rId4" Type="http://schemas.openxmlformats.org/officeDocument/2006/relationships/image" Target="../media/image44.png"/><Relationship Id="rId5" Type="http://schemas.openxmlformats.org/officeDocument/2006/relationships/image" Target="../media/image39.png"/><Relationship Id="rId6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bureau-industrial-transformation.jrc.ec.europa.eu/index.php/reference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Relationship Id="rId4" Type="http://schemas.openxmlformats.org/officeDocument/2006/relationships/image" Target="../media/image3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7.png"/><Relationship Id="rId4" Type="http://schemas.openxmlformats.org/officeDocument/2006/relationships/image" Target="../media/image61.png"/><Relationship Id="rId5" Type="http://schemas.openxmlformats.org/officeDocument/2006/relationships/image" Target="../media/image52.png"/><Relationship Id="rId6" Type="http://schemas.openxmlformats.org/officeDocument/2006/relationships/image" Target="../media/image4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3.png"/><Relationship Id="rId4" Type="http://schemas.openxmlformats.org/officeDocument/2006/relationships/image" Target="../media/image57.png"/><Relationship Id="rId5" Type="http://schemas.openxmlformats.org/officeDocument/2006/relationships/image" Target="../media/image56.png"/><Relationship Id="rId6" Type="http://schemas.openxmlformats.org/officeDocument/2006/relationships/image" Target="../media/image6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hyperlink" Target="https://zakon.rada.gov.ua/laws/show/3855-20#Text" TargetMode="External"/><Relationship Id="rId9" Type="http://schemas.openxmlformats.org/officeDocument/2006/relationships/image" Target="../media/image25.png"/><Relationship Id="rId5" Type="http://schemas.openxmlformats.org/officeDocument/2006/relationships/image" Target="../media/image24.png"/><Relationship Id="rId6" Type="http://schemas.openxmlformats.org/officeDocument/2006/relationships/image" Target="../media/image27.png"/><Relationship Id="rId7" Type="http://schemas.openxmlformats.org/officeDocument/2006/relationships/image" Target="../media/image26.png"/><Relationship Id="rId8" Type="http://schemas.openxmlformats.org/officeDocument/2006/relationships/image" Target="../media/image2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1.png"/><Relationship Id="rId4" Type="http://schemas.openxmlformats.org/officeDocument/2006/relationships/image" Target="../media/image3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7.png"/><Relationship Id="rId4" Type="http://schemas.openxmlformats.org/officeDocument/2006/relationships/image" Target="../media/image4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4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6.png"/><Relationship Id="rId4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6.png"/><Relationship Id="rId4" Type="http://schemas.openxmlformats.org/officeDocument/2006/relationships/image" Target="../media/image7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1.png"/><Relationship Id="rId4" Type="http://schemas.openxmlformats.org/officeDocument/2006/relationships/image" Target="../media/image32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01.png"/><Relationship Id="rId4" Type="http://schemas.openxmlformats.org/officeDocument/2006/relationships/image" Target="../media/image6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04.png"/><Relationship Id="rId4" Type="http://schemas.openxmlformats.org/officeDocument/2006/relationships/hyperlink" Target="https://ec.europa.eu/jrc/en/science-area/innovation-and-growth" TargetMode="External"/><Relationship Id="rId5" Type="http://schemas.openxmlformats.org/officeDocument/2006/relationships/hyperlink" Target="https://ec.europa.eu/jrc/en" TargetMode="External"/><Relationship Id="rId6" Type="http://schemas.openxmlformats.org/officeDocument/2006/relationships/hyperlink" Target="https://ec.europa.eu/jrc/en" TargetMode="External"/><Relationship Id="rId7" Type="http://schemas.openxmlformats.org/officeDocument/2006/relationships/image" Target="../media/image7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69.png"/><Relationship Id="rId5" Type="http://schemas.openxmlformats.org/officeDocument/2006/relationships/image" Target="../media/image56.png"/><Relationship Id="rId6" Type="http://schemas.openxmlformats.org/officeDocument/2006/relationships/image" Target="../media/image82.png"/><Relationship Id="rId7" Type="http://schemas.openxmlformats.org/officeDocument/2006/relationships/image" Target="../media/image60.png"/><Relationship Id="rId8" Type="http://schemas.openxmlformats.org/officeDocument/2006/relationships/image" Target="../media/image88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05.png"/><Relationship Id="rId4" Type="http://schemas.openxmlformats.org/officeDocument/2006/relationships/image" Target="../media/image69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6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0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9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6.png"/><Relationship Id="rId4" Type="http://schemas.openxmlformats.org/officeDocument/2006/relationships/image" Target="../media/image83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02.png"/><Relationship Id="rId4" Type="http://schemas.openxmlformats.org/officeDocument/2006/relationships/hyperlink" Target="https://eippcb.jrc.ec.europa.eu/reference" TargetMode="Externa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100.png"/><Relationship Id="rId4" Type="http://schemas.openxmlformats.org/officeDocument/2006/relationships/image" Target="../media/image37.png"/><Relationship Id="rId5" Type="http://schemas.openxmlformats.org/officeDocument/2006/relationships/image" Target="../media/image82.png"/><Relationship Id="rId6" Type="http://schemas.openxmlformats.org/officeDocument/2006/relationships/image" Target="../media/image87.png"/><Relationship Id="rId7" Type="http://schemas.openxmlformats.org/officeDocument/2006/relationships/image" Target="../media/image94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22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1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6.png"/><Relationship Id="rId4" Type="http://schemas.openxmlformats.org/officeDocument/2006/relationships/hyperlink" Target="https://eippcb.jrc.ec.europa.eu/reference" TargetMode="External"/><Relationship Id="rId5" Type="http://schemas.openxmlformats.org/officeDocument/2006/relationships/hyperlink" Target="https://mepr.gov.ua/diyalnist/napryamky/atmosferne-povitrya/ndtm-2/ndtm/" TargetMode="Externa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21.png"/><Relationship Id="rId4" Type="http://schemas.openxmlformats.org/officeDocument/2006/relationships/image" Target="../media/image32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2.png"/><Relationship Id="rId6" Type="http://schemas.openxmlformats.org/officeDocument/2006/relationships/image" Target="../media/image44.png"/><Relationship Id="rId7" Type="http://schemas.openxmlformats.org/officeDocument/2006/relationships/image" Target="../media/image95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29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"/>
          <p:cNvSpPr txBox="1"/>
          <p:nvPr>
            <p:ph type="ctrTitle"/>
          </p:nvPr>
        </p:nvSpPr>
        <p:spPr>
          <a:xfrm>
            <a:off x="741390" y="2375407"/>
            <a:ext cx="8612474" cy="13758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GB"/>
              <a:t>Основна правова рамка у сфері запобігання і контролю промислового забруднення в Україні</a:t>
            </a:r>
            <a:endParaRPr/>
          </a:p>
        </p:txBody>
      </p:sp>
      <p:sp>
        <p:nvSpPr>
          <p:cNvPr id="155" name="Google Shape;155;p1"/>
          <p:cNvSpPr txBox="1"/>
          <p:nvPr>
            <p:ph idx="1" type="subTitle"/>
          </p:nvPr>
        </p:nvSpPr>
        <p:spPr>
          <a:xfrm>
            <a:off x="741390" y="3886215"/>
            <a:ext cx="4724970" cy="557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accent2"/>
                </a:solidFill>
              </a:rPr>
              <a:t>Сергій Вихрист, </a:t>
            </a:r>
            <a:r>
              <a:rPr lang="en-GB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експерт GIZ</a:t>
            </a:r>
            <a:endParaRPr/>
          </a:p>
        </p:txBody>
      </p:sp>
      <p:pic>
        <p:nvPicPr>
          <p:cNvPr id="156" name="Google Shape;15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4123" y="5578506"/>
            <a:ext cx="1612180" cy="4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" title="BMUKN+IKI+GIZ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400" y="5278825"/>
            <a:ext cx="6379023" cy="157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2"/>
          <p:cNvSpPr/>
          <p:nvPr/>
        </p:nvSpPr>
        <p:spPr>
          <a:xfrm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>
                  <a:alpha val="72941"/>
                </a:srgbClr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2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ПІДЗАКОННІ НОРМАТИВНІ АКТИ </a:t>
            </a:r>
            <a:r>
              <a:rPr b="0" lang="en-GB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(3/4)</a:t>
            </a:r>
            <a:endParaRPr/>
          </a:p>
        </p:txBody>
      </p:sp>
      <p:sp>
        <p:nvSpPr>
          <p:cNvPr id="284" name="Google Shape;284;p5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285" name="Google Shape;285;p5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286" name="Google Shape;286;p5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7" name="Google Shape;287;p52"/>
          <p:cNvSpPr/>
          <p:nvPr/>
        </p:nvSpPr>
        <p:spPr>
          <a:xfrm>
            <a:off x="3382202" y="2303496"/>
            <a:ext cx="5427596" cy="3145197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52"/>
          <p:cNvSpPr txBox="1"/>
          <p:nvPr/>
        </p:nvSpPr>
        <p:spPr>
          <a:xfrm>
            <a:off x="3753439" y="2530298"/>
            <a:ext cx="4685122" cy="27078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Порядок розроблення, затвердження висновків найкращих доступних технологій та методів управління, залучення інших органів виконавчої влади до їх розроблення та інформування про них, а також оприлюднення довідкових референтних документів з найкращих доступних технологій та методів управління (BREFs), затверджений постановою Кабінету Міністрів України від 24 січня 2025 р. № 72</a:t>
            </a:r>
            <a:endParaRPr/>
          </a:p>
        </p:txBody>
      </p:sp>
      <p:sp>
        <p:nvSpPr>
          <p:cNvPr id="289" name="Google Shape;289;p52"/>
          <p:cNvSpPr/>
          <p:nvPr/>
        </p:nvSpPr>
        <p:spPr>
          <a:xfrm>
            <a:off x="3242032" y="2047793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5014" y="2100775"/>
            <a:ext cx="405442" cy="405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3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ПІДЗАКОННІ НОРМАТИВНІ АКТИ </a:t>
            </a:r>
            <a:r>
              <a:rPr b="0" lang="en-GB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(4/4)</a:t>
            </a:r>
            <a:endParaRPr/>
          </a:p>
        </p:txBody>
      </p:sp>
      <p:sp>
        <p:nvSpPr>
          <p:cNvPr id="296" name="Google Shape;296;p53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297" name="Google Shape;297;p53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298" name="Google Shape;298;p53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9" name="Google Shape;299;p53"/>
          <p:cNvSpPr/>
          <p:nvPr/>
        </p:nvSpPr>
        <p:spPr>
          <a:xfrm>
            <a:off x="841229" y="2000128"/>
            <a:ext cx="10010570" cy="1111797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53"/>
          <p:cNvSpPr txBox="1"/>
          <p:nvPr/>
        </p:nvSpPr>
        <p:spPr>
          <a:xfrm>
            <a:off x="1352636" y="2179237"/>
            <a:ext cx="9247930" cy="600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Правила технічної експлуатації установок із спалювання відходів та установок із сумісного спалювання відходів, затверджені наказом Міндовкілля України від 25 квітня 2025 року № 856</a:t>
            </a:r>
            <a:endParaRPr/>
          </a:p>
        </p:txBody>
      </p:sp>
      <p:sp>
        <p:nvSpPr>
          <p:cNvPr id="301" name="Google Shape;301;p53"/>
          <p:cNvSpPr/>
          <p:nvPr/>
        </p:nvSpPr>
        <p:spPr>
          <a:xfrm>
            <a:off x="527116" y="1845072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53"/>
          <p:cNvSpPr/>
          <p:nvPr/>
        </p:nvSpPr>
        <p:spPr>
          <a:xfrm>
            <a:off x="767405" y="3435355"/>
            <a:ext cx="10084393" cy="936637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53"/>
          <p:cNvSpPr txBox="1"/>
          <p:nvPr/>
        </p:nvSpPr>
        <p:spPr>
          <a:xfrm>
            <a:off x="1352636" y="3602394"/>
            <a:ext cx="92478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Нормативи граничнодопустимих викидів забруднюючих речовин із стаціонарних джерел, затверджені наказом Мінприроди України від 27 червня 2006 року № 309</a:t>
            </a:r>
            <a:endParaRPr/>
          </a:p>
        </p:txBody>
      </p:sp>
      <p:sp>
        <p:nvSpPr>
          <p:cNvPr id="304" name="Google Shape;304;p53"/>
          <p:cNvSpPr/>
          <p:nvPr/>
        </p:nvSpPr>
        <p:spPr>
          <a:xfrm>
            <a:off x="527117" y="3266981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53"/>
          <p:cNvSpPr/>
          <p:nvPr/>
        </p:nvSpPr>
        <p:spPr>
          <a:xfrm>
            <a:off x="767406" y="4692964"/>
            <a:ext cx="10084392" cy="1330764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53"/>
          <p:cNvSpPr txBox="1"/>
          <p:nvPr/>
        </p:nvSpPr>
        <p:spPr>
          <a:xfrm>
            <a:off x="1352636" y="4805796"/>
            <a:ext cx="9247800" cy="11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Технологічні нормативи допустимих викидів забруднюючих речовин із устаткування (установок) для виробництва цементного клінкеру в обертових випалювальних печах, виробнича потужність яких перевищує 500 тонн на день, затверджені наказом Мінприроди України від 20 січня 2009 року № 23 </a:t>
            </a:r>
            <a:endParaRPr/>
          </a:p>
        </p:txBody>
      </p:sp>
      <p:sp>
        <p:nvSpPr>
          <p:cNvPr id="307" name="Google Shape;307;p53"/>
          <p:cNvSpPr/>
          <p:nvPr/>
        </p:nvSpPr>
        <p:spPr>
          <a:xfrm>
            <a:off x="527117" y="4524590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098" y="1898054"/>
            <a:ext cx="405442" cy="40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098" y="3319963"/>
            <a:ext cx="405442" cy="40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684" y="4571763"/>
            <a:ext cx="405442" cy="405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4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316" name="Google Shape;316;p54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317" name="Google Shape;317;p54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8" name="Google Shape;318;p54"/>
          <p:cNvSpPr txBox="1"/>
          <p:nvPr/>
        </p:nvSpPr>
        <p:spPr>
          <a:xfrm>
            <a:off x="4223123" y="2413337"/>
            <a:ext cx="37457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Q&amp;A</a:t>
            </a:r>
            <a:endParaRPr b="0" i="0" sz="7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5"/>
          <p:cNvSpPr txBox="1"/>
          <p:nvPr>
            <p:ph type="ctrTitle"/>
          </p:nvPr>
        </p:nvSpPr>
        <p:spPr>
          <a:xfrm>
            <a:off x="741390" y="2375407"/>
            <a:ext cx="8612474" cy="137589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GB"/>
              <a:t>Подання заяви на отримання інтегрованого довкіллєвого дозволу та її попередній розгляд</a:t>
            </a:r>
            <a:endParaRPr/>
          </a:p>
        </p:txBody>
      </p:sp>
      <p:sp>
        <p:nvSpPr>
          <p:cNvPr id="324" name="Google Shape;324;p55"/>
          <p:cNvSpPr txBox="1"/>
          <p:nvPr>
            <p:ph idx="1" type="subTitle"/>
          </p:nvPr>
        </p:nvSpPr>
        <p:spPr>
          <a:xfrm>
            <a:off x="741390" y="3886215"/>
            <a:ext cx="4724970" cy="55734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accent2"/>
                </a:solidFill>
              </a:rPr>
              <a:t>Дмитро Скрильніков, </a:t>
            </a:r>
            <a:r>
              <a:rPr lang="en-GB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експерт GIZ</a:t>
            </a:r>
            <a:endParaRPr/>
          </a:p>
        </p:txBody>
      </p:sp>
      <p:pic>
        <p:nvPicPr>
          <p:cNvPr id="325" name="Google Shape;32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4123" y="5578506"/>
            <a:ext cx="1612180" cy="4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55" title="BMUKN+IKI+GIZ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400" y="5278825"/>
            <a:ext cx="6379023" cy="157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332" name="Google Shape;332;p5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333" name="Google Shape;333;p5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4" name="Google Shape;334;p56"/>
          <p:cNvSpPr/>
          <p:nvPr/>
        </p:nvSpPr>
        <p:spPr>
          <a:xfrm>
            <a:off x="0" y="0"/>
            <a:ext cx="12192000" cy="1340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1904" y="0"/>
            <a:ext cx="6588192" cy="6489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7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341" name="Google Shape;341;p57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342" name="Google Shape;342;p57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3" name="Google Shape;343;p57"/>
          <p:cNvSpPr txBox="1"/>
          <p:nvPr>
            <p:ph idx="3" type="body"/>
          </p:nvPr>
        </p:nvSpPr>
        <p:spPr>
          <a:xfrm>
            <a:off x="7381185" y="1797613"/>
            <a:ext cx="3599545" cy="3912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b="1" lang="en-GB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ПОДАЧА ЗАЯВИ</a:t>
            </a:r>
            <a:endParaRPr/>
          </a:p>
        </p:txBody>
      </p:sp>
      <p:sp>
        <p:nvSpPr>
          <p:cNvPr id="344" name="Google Shape;344;p57"/>
          <p:cNvSpPr txBox="1"/>
          <p:nvPr/>
        </p:nvSpPr>
        <p:spPr>
          <a:xfrm>
            <a:off x="6426216" y="2428195"/>
            <a:ext cx="4865598" cy="24438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51435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Заява подається в електронній формі засобами Реєстру</a:t>
            </a:r>
            <a:endParaRPr/>
          </a:p>
          <a:p>
            <a:pPr indent="0" lvl="0" marL="22860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51435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Вимоги до форми і змісту заяви про отримання інтегрованого довкіллєвого дозволу (внесення змін до нього), затверджені ПКМУ від 2 липня 2025 р. № 780</a:t>
            </a:r>
            <a:endParaRPr/>
          </a:p>
        </p:txBody>
      </p:sp>
      <p:pic>
        <p:nvPicPr>
          <p:cNvPr id="345" name="Google Shape;34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6340" y="1677972"/>
            <a:ext cx="630581" cy="630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949" y="1495160"/>
            <a:ext cx="5089220" cy="48750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57"/>
          <p:cNvCxnSpPr>
            <a:stCxn id="346" idx="0"/>
          </p:cNvCxnSpPr>
          <p:nvPr/>
        </p:nvCxnSpPr>
        <p:spPr>
          <a:xfrm flipH="1" rot="-5400000">
            <a:off x="4624059" y="23660"/>
            <a:ext cx="493800" cy="3436800"/>
          </a:xfrm>
          <a:prstGeom prst="curvedConnector4">
            <a:avLst>
              <a:gd fmla="val -46294" name="adj1"/>
              <a:gd fmla="val 87019" name="adj2"/>
            </a:avLst>
          </a:prstGeom>
          <a:noFill/>
          <a:ln cap="flat" cmpd="sng" w="19050">
            <a:solidFill>
              <a:srgbClr val="FFDD00"/>
            </a:solidFill>
            <a:prstDash val="lgDash"/>
            <a:round/>
            <a:headEnd len="sm" w="sm" type="none"/>
            <a:tailEnd len="med" w="med" type="stealth"/>
          </a:ln>
        </p:spPr>
      </p:cxnSp>
      <p:sp>
        <p:nvSpPr>
          <p:cNvPr id="348" name="Google Shape;348;p57"/>
          <p:cNvSpPr txBox="1"/>
          <p:nvPr>
            <p:ph type="title"/>
          </p:nvPr>
        </p:nvSpPr>
        <p:spPr>
          <a:xfrm>
            <a:off x="533405" y="269832"/>
            <a:ext cx="7479379" cy="89371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 sz="1400"/>
              <a:t>СХЕМА ПРОЦЕДУРИ ВИДАЧІ </a:t>
            </a:r>
            <a:br>
              <a:rPr lang="en-GB" sz="1400"/>
            </a:br>
            <a:r>
              <a:rPr lang="en-GB" sz="1400"/>
              <a:t>ІНТЕГРОВАНОГО ДОВКІЛЛЄВОГО ДОЗВОЛУ (ІДД)</a:t>
            </a:r>
            <a:endParaRPr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8"/>
          <p:cNvSpPr txBox="1"/>
          <p:nvPr>
            <p:ph type="title"/>
          </p:nvPr>
        </p:nvSpPr>
        <p:spPr>
          <a:xfrm>
            <a:off x="533405" y="365125"/>
            <a:ext cx="7340595" cy="9207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ПОДАННЯ ЗАЯВИ</a:t>
            </a:r>
            <a:endParaRPr/>
          </a:p>
        </p:txBody>
      </p:sp>
      <p:sp>
        <p:nvSpPr>
          <p:cNvPr id="354" name="Google Shape;354;p5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355" name="Google Shape;355;p5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356" name="Google Shape;356;p5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7" name="Google Shape;357;p58"/>
          <p:cNvSpPr txBox="1"/>
          <p:nvPr/>
        </p:nvSpPr>
        <p:spPr>
          <a:xfrm>
            <a:off x="1001406" y="2768063"/>
            <a:ext cx="2696408" cy="13218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urier New"/>
              <a:buNone/>
            </a:pPr>
            <a:r>
              <a:rPr lang="en-GB" sz="28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РАЗОМ</a:t>
            </a:r>
            <a:r>
              <a:rPr b="0" i="0" lang="en-GB" sz="28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 ІЗ ЗАЯВОЮ ПОДАЄТЬСЯ:</a:t>
            </a:r>
            <a:endParaRPr/>
          </a:p>
        </p:txBody>
      </p:sp>
      <p:sp>
        <p:nvSpPr>
          <p:cNvPr id="358" name="Google Shape;358;p58"/>
          <p:cNvSpPr txBox="1"/>
          <p:nvPr/>
        </p:nvSpPr>
        <p:spPr>
          <a:xfrm>
            <a:off x="4139435" y="1447799"/>
            <a:ext cx="7340595" cy="4708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базовий звіт;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оцінка відступу;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заява про зобов’язання щодо виведення установки з експлуатації із зазначенням обґрунтування та підстав для визначення кінцевого строку експлуатації установки;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результати оцінки впливу на довкілля (подаються у формі відомостей про результати оцінки впливу на довкілля, в яких зазначається номер справи з оцінки впливу на довкілля, які стосуються установки);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перелік місць, в яких можна ознайомитися із заявою про отримання ІДД (внесення змін до нього) під час громадського обговорення, із зазначенням їх адрес, а також перелік територіальних громад із зазначенням адміністративно-територіальних одиниць, які можуть зазнати впливу внаслідок діяльності установки;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документ, що підтверджує внесення плати за видачу ІДД (внесення змін до нього);</a:t>
            </a:r>
            <a:endParaRPr/>
          </a:p>
          <a:p>
            <a:pPr indent="-342900" lvl="0" marL="342900" marR="0" rtl="0" algn="just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AutoNum type="arabicPeriod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відомості, що підтверджують факт та дату опублікування, розміщення або оприлюднення в інший спосіб оголошення про початок громадського обговорення у процесі видачі інтегрованого довкіллєвого дозволу (внесення змін до нього).</a:t>
            </a:r>
            <a:endParaRPr/>
          </a:p>
        </p:txBody>
      </p:sp>
      <p:pic>
        <p:nvPicPr>
          <p:cNvPr id="359" name="Google Shape;35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1406" y="2868087"/>
            <a:ext cx="714352" cy="714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9"/>
          <p:cNvSpPr txBox="1"/>
          <p:nvPr>
            <p:ph type="title"/>
          </p:nvPr>
        </p:nvSpPr>
        <p:spPr>
          <a:xfrm>
            <a:off x="533405" y="269832"/>
            <a:ext cx="7479379" cy="89371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 sz="1400"/>
              <a:t>СХЕМА ПРОЦЕДУРИ ВИДАЧІ </a:t>
            </a:r>
            <a:br>
              <a:rPr lang="en-GB" sz="1400"/>
            </a:br>
            <a:r>
              <a:rPr lang="en-GB" sz="1400"/>
              <a:t>ІНТЕГРОВАНОГО ДОВКІЛЛЄВОГО ДОЗВОЛУ (ІДД)</a:t>
            </a:r>
            <a:endParaRPr sz="1400"/>
          </a:p>
        </p:txBody>
      </p:sp>
      <p:sp>
        <p:nvSpPr>
          <p:cNvPr id="365" name="Google Shape;365;p5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366" name="Google Shape;366;p5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367" name="Google Shape;367;p5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8" name="Google Shape;368;p59"/>
          <p:cNvSpPr txBox="1"/>
          <p:nvPr>
            <p:ph idx="3" type="body"/>
          </p:nvPr>
        </p:nvSpPr>
        <p:spPr>
          <a:xfrm>
            <a:off x="7381185" y="1797613"/>
            <a:ext cx="3599545" cy="3912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b="1" lang="en-GB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ПОПЕРЕДНІЙ РОЗГЛЯД ЗАЯВИ</a:t>
            </a:r>
            <a:endParaRPr/>
          </a:p>
        </p:txBody>
      </p:sp>
      <p:sp>
        <p:nvSpPr>
          <p:cNvPr id="369" name="Google Shape;369;p59"/>
          <p:cNvSpPr txBox="1"/>
          <p:nvPr/>
        </p:nvSpPr>
        <p:spPr>
          <a:xfrm>
            <a:off x="6425333" y="2638181"/>
            <a:ext cx="5074757" cy="28322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51435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Протягом 3 робочих днів 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 дозвільний орган → оприлюднює заяву та додані до неї документи через засоби Реєстру;</a:t>
            </a:r>
            <a:endParaRPr/>
          </a:p>
          <a:p>
            <a:pPr indent="-285750" lvl="0" marL="51435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строк, що не перевищує 30 робочих днів  –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дозвільний орган → попередній розгляд на відповідність вимогам форми і змісту, визначеним Законом;</a:t>
            </a:r>
            <a:endParaRPr/>
          </a:p>
          <a:p>
            <a:pPr indent="-285750" lvl="0" marL="51435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Консультації;</a:t>
            </a:r>
            <a:endParaRPr/>
          </a:p>
          <a:p>
            <a:pPr indent="-285750" lvl="0" marL="514350" marR="0" rtl="0" algn="just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Char char="•"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Рішення 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(висновок).</a:t>
            </a:r>
            <a:endParaRPr/>
          </a:p>
        </p:txBody>
      </p:sp>
      <p:pic>
        <p:nvPicPr>
          <p:cNvPr id="370" name="Google Shape;37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5" y="1495159"/>
            <a:ext cx="5074758" cy="4875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23900" y="1784952"/>
            <a:ext cx="613947" cy="6139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2" name="Google Shape;372;p59"/>
          <p:cNvCxnSpPr/>
          <p:nvPr/>
        </p:nvCxnSpPr>
        <p:spPr>
          <a:xfrm flipH="1" rot="10800000">
            <a:off x="3714750" y="2000250"/>
            <a:ext cx="2869200" cy="304800"/>
          </a:xfrm>
          <a:prstGeom prst="curvedConnector3">
            <a:avLst>
              <a:gd fmla="val 49998" name="adj1"/>
            </a:avLst>
          </a:prstGeom>
          <a:noFill/>
          <a:ln cap="flat" cmpd="sng" w="19050">
            <a:solidFill>
              <a:srgbClr val="FFDD00"/>
            </a:solidFill>
            <a:prstDash val="lgDash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"/>
          <p:cNvSpPr/>
          <p:nvPr/>
        </p:nvSpPr>
        <p:spPr>
          <a:xfrm>
            <a:off x="2087303" y="4491262"/>
            <a:ext cx="10517653" cy="990903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2410147" y="3156699"/>
            <a:ext cx="10194809" cy="1144709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2087304" y="2280494"/>
            <a:ext cx="10517652" cy="686351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5"/>
          <p:cNvSpPr txBox="1"/>
          <p:nvPr>
            <p:ph type="title"/>
          </p:nvPr>
        </p:nvSpPr>
        <p:spPr>
          <a:xfrm>
            <a:off x="533405" y="365125"/>
            <a:ext cx="7340595" cy="9016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ПОПЕРЕДНІЙ РОЗГЛЯД ЗАЯВИ</a:t>
            </a:r>
            <a:endParaRPr/>
          </a:p>
        </p:txBody>
      </p:sp>
      <p:sp>
        <p:nvSpPr>
          <p:cNvPr id="381" name="Google Shape;381;p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382" name="Google Shape;382;p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383" name="Google Shape;383;p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-2087303" y="1736894"/>
            <a:ext cx="4174606" cy="4174606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457200" sx="104000" rotWithShape="0" algn="ctr" sy="104000">
              <a:srgbClr val="87C4FF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2432395" y="4638383"/>
            <a:ext cx="9073575" cy="686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Дозвільний орган →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розпочинає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адміністративне провадження з видачі ІДД (внесення змін до нього)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 → оприлюднює заяву про отримання ІДД (внесення змін до нього) та додані до неї документи, оголошення про початок громадського обговорення через засоби Реєстру.</a:t>
            </a:r>
            <a:endParaRPr/>
          </a:p>
        </p:txBody>
      </p:sp>
      <p:sp>
        <p:nvSpPr>
          <p:cNvPr id="386" name="Google Shape;386;p5"/>
          <p:cNvSpPr txBox="1"/>
          <p:nvPr/>
        </p:nvSpPr>
        <p:spPr>
          <a:xfrm>
            <a:off x="2311825" y="2369753"/>
            <a:ext cx="9194145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Дозвільний орган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рішення (висновок) </a:t>
            </a:r>
            <a:r>
              <a:rPr b="1" i="0" lang="en-GB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 прийнятність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заяви про отримання ІДД (внесення змін до нього). </a:t>
            </a:r>
            <a:endParaRPr/>
          </a:p>
        </p:txBody>
      </p:sp>
      <p:sp>
        <p:nvSpPr>
          <p:cNvPr id="387" name="Google Shape;387;p5"/>
          <p:cNvSpPr txBox="1"/>
          <p:nvPr/>
        </p:nvSpPr>
        <p:spPr>
          <a:xfrm>
            <a:off x="2783773" y="3267388"/>
            <a:ext cx="872219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робочих днів з дня отримання рішення (висновку) про прийнятність заяви про отримання ІДД (внесення змін до нього) – </a:t>
            </a:r>
            <a:r>
              <a:rPr b="1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оператор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→ подає документ, що підтверджує внесення плати та відомості, що підтверджують факт та дату опублікування, розміщення або оприлюднення в інший спосіб оголошення про початок громадського обговорення.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0"/>
          <p:cNvSpPr txBox="1"/>
          <p:nvPr>
            <p:ph type="title"/>
          </p:nvPr>
        </p:nvSpPr>
        <p:spPr>
          <a:xfrm>
            <a:off x="533405" y="365125"/>
            <a:ext cx="7340595" cy="88863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ПОПЕРЕДНІЙ РОЗГЛЯД ЗАЯВИ</a:t>
            </a:r>
            <a:endParaRPr/>
          </a:p>
        </p:txBody>
      </p:sp>
      <p:sp>
        <p:nvSpPr>
          <p:cNvPr id="393" name="Google Shape;393;p6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394" name="Google Shape;394;p6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395" name="Google Shape;395;p6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6" name="Google Shape;396;p60"/>
          <p:cNvSpPr txBox="1"/>
          <p:nvPr>
            <p:ph idx="2" type="body"/>
          </p:nvPr>
        </p:nvSpPr>
        <p:spPr>
          <a:xfrm>
            <a:off x="1679662" y="1577816"/>
            <a:ext cx="1386782" cy="6577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rPr lang="en-GB" sz="32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АБО:</a:t>
            </a:r>
            <a:endParaRPr/>
          </a:p>
        </p:txBody>
      </p:sp>
      <p:pic>
        <p:nvPicPr>
          <p:cNvPr id="397" name="Google Shape;397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1898012" y="1909425"/>
            <a:ext cx="982967" cy="982967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0"/>
          <p:cNvSpPr txBox="1"/>
          <p:nvPr>
            <p:ph idx="1" type="body"/>
          </p:nvPr>
        </p:nvSpPr>
        <p:spPr>
          <a:xfrm>
            <a:off x="4089679" y="1624874"/>
            <a:ext cx="702329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Рішення (висновок) </a:t>
            </a:r>
            <a:r>
              <a:rPr b="1" lang="en-GB" sz="1600">
                <a:latin typeface="Arial"/>
                <a:ea typeface="Arial"/>
                <a:cs typeface="Arial"/>
                <a:sym typeface="Arial"/>
              </a:rPr>
              <a:t>про необхідність усунення недоліків</a:t>
            </a:r>
            <a:r>
              <a:rPr lang="en-GB" sz="1600">
                <a:latin typeface="Arial"/>
                <a:ea typeface="Arial"/>
                <a:cs typeface="Arial"/>
                <a:sym typeface="Arial"/>
              </a:rPr>
              <a:t> і приведення заяви про отримання ІДД (внесення змін до нього) та доданих до неї документів у відповідність із вимогами Закону.</a:t>
            </a:r>
            <a:r>
              <a:rPr i="1" lang="en-GB" sz="16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i="1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i="1"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У строк, що не перевищує 30 робочих днів з дня отримання рішення (висновку) про необхідність усунення недоліків і приведення заяви та доданих до неї документів у відповідність із вимогами Закону – оператор - усуває недоліки та повторно подає заяву про отримання ІДД (внесення змін до нього) …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У разі якщо дозвільний орган у визначений строк не отримав документи про оплату та оприлюднення або оператор установки повторно не подав заяву – дозвільний орган -&gt; приймає рішення про визнання заяви про отримання ІДД (внесення змін до нього) неподаною</a:t>
            </a:r>
            <a:endParaRPr i="1" sz="1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rrow Right with solid fill" id="399" name="Google Shape;399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3466" y="1651011"/>
            <a:ext cx="511407" cy="511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row Right with solid fill" id="400" name="Google Shape;400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3465" y="3440261"/>
            <a:ext cx="511407" cy="5114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row Right with solid fill" id="401" name="Google Shape;401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3464" y="4683200"/>
            <a:ext cx="511407" cy="511407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0"/>
          <p:cNvSpPr/>
          <p:nvPr/>
        </p:nvSpPr>
        <p:spPr>
          <a:xfrm>
            <a:off x="4442248" y="2571799"/>
            <a:ext cx="6561573" cy="84842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рішенні (висновку) про необхідність усунення недоліків дозвільний орган зазначає вичерпний та обґрунтований перелік недоліків, які належить усунути.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8"/>
          <p:cNvSpPr txBox="1"/>
          <p:nvPr>
            <p:ph type="title"/>
          </p:nvPr>
        </p:nvSpPr>
        <p:spPr>
          <a:xfrm>
            <a:off x="533404" y="365126"/>
            <a:ext cx="8686009" cy="59640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КОНСТИТУЦІЯ ТА МІЖНАРОДНІ ДОГОВОРИ </a:t>
            </a:r>
            <a:r>
              <a:rPr lang="en-GB"/>
              <a:t>УКРАЇНИ</a:t>
            </a:r>
            <a:endParaRPr/>
          </a:p>
        </p:txBody>
      </p:sp>
      <p:sp>
        <p:nvSpPr>
          <p:cNvPr id="163" name="Google Shape;163;p48"/>
          <p:cNvSpPr txBox="1"/>
          <p:nvPr>
            <p:ph idx="1" type="body"/>
          </p:nvPr>
        </p:nvSpPr>
        <p:spPr>
          <a:xfrm>
            <a:off x="1181025" y="2284001"/>
            <a:ext cx="4462800" cy="25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GB" sz="1600">
                <a:latin typeface="Arial"/>
                <a:ea typeface="Arial"/>
                <a:cs typeface="Arial"/>
                <a:sym typeface="Arial"/>
              </a:rPr>
              <a:t>Конституція України;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GB" sz="1600"/>
              <a:t>Конвенція про транскордонне забруднення повітря на великі відстані;</a:t>
            </a:r>
            <a:endParaRPr sz="1600"/>
          </a:p>
          <a:p>
            <a:pPr indent="-342900" lvl="0" marL="34290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-GB" sz="1600"/>
              <a:t>Конвенція про доступ до інформації, участь громадськості в процесі ухвалення рішень та доступ до правосуддя з питань, що стосуються довкілля;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00"/>
              <a:buFont typeface="Arial"/>
              <a:buAutoNum type="arabicPeriod"/>
            </a:pPr>
            <a:r>
              <a:rPr lang="en-GB" sz="1600"/>
              <a:t>Протокол про реєстри викидів та перенесення забруднювачів;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65" name="Google Shape;165;p4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66" name="Google Shape;166;p4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7" name="Google Shape;167;p48"/>
          <p:cNvSpPr txBox="1"/>
          <p:nvPr/>
        </p:nvSpPr>
        <p:spPr>
          <a:xfrm>
            <a:off x="6548175" y="2855723"/>
            <a:ext cx="4462800" cy="25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AutoNum type="arabicPeriod" startAt="5"/>
            </a:pPr>
            <a:r>
              <a:rPr lang="en-GB" sz="1600">
                <a:solidFill>
                  <a:schemeClr val="dk1"/>
                </a:solidFill>
              </a:rPr>
              <a:t>Конвенція про транскордонний вплив промислових аварій;</a:t>
            </a:r>
            <a:endParaRPr sz="1600">
              <a:solidFill>
                <a:schemeClr val="dk1"/>
              </a:solidFill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AutoNum type="arabicPeriod" startAt="5"/>
            </a:pPr>
            <a:r>
              <a:rPr lang="en-GB" sz="1600">
                <a:solidFill>
                  <a:schemeClr val="dk1"/>
                </a:solidFill>
              </a:rPr>
              <a:t>Стокгольмська </a:t>
            </a:r>
            <a:r>
              <a:rPr lang="en-GB" sz="1600">
                <a:solidFill>
                  <a:schemeClr val="dk1"/>
                </a:solidFill>
              </a:rPr>
              <a:t>конвенція про стійкі органічні забруднювачі;</a:t>
            </a:r>
            <a:r>
              <a:rPr lang="en-GB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AutoNum type="arabicPeriod" startAt="5"/>
            </a:pPr>
            <a:r>
              <a:rPr lang="en-GB" sz="1600">
                <a:solidFill>
                  <a:schemeClr val="dk1"/>
                </a:solidFill>
              </a:rPr>
              <a:t>Мінаматська конвенція про ртуть;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AutoNum type="arabicPeriod" startAt="5"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Угода про асоціацію між Україною, з однієї сторони, та Європейським Союзом, Європейським співтовариством з атомної енергії і їхніми державами-членами, з іншої сторони.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1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408" name="Google Shape;408;p61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409" name="Google Shape;409;p61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0" name="Google Shape;410;p61"/>
          <p:cNvSpPr txBox="1"/>
          <p:nvPr/>
        </p:nvSpPr>
        <p:spPr>
          <a:xfrm>
            <a:off x="4223123" y="2413337"/>
            <a:ext cx="37457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Q&amp;A</a:t>
            </a:r>
            <a:endParaRPr b="0" i="0" sz="7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2"/>
          <p:cNvSpPr txBox="1"/>
          <p:nvPr>
            <p:ph type="ctrTitle"/>
          </p:nvPr>
        </p:nvSpPr>
        <p:spPr>
          <a:xfrm>
            <a:off x="741390" y="2375407"/>
            <a:ext cx="8612474" cy="20760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GB" sz="3000"/>
              <a:t>Розгляд заяви на отримання інтегрованого довкіллєвого дозволу компетентними органами, перевірка/обстеження екоінспекцією, транскордонні консультації</a:t>
            </a:r>
            <a:endParaRPr sz="3000"/>
          </a:p>
        </p:txBody>
      </p:sp>
      <p:sp>
        <p:nvSpPr>
          <p:cNvPr id="416" name="Google Shape;416;p62"/>
          <p:cNvSpPr txBox="1"/>
          <p:nvPr>
            <p:ph idx="1" type="subTitle"/>
          </p:nvPr>
        </p:nvSpPr>
        <p:spPr>
          <a:xfrm>
            <a:off x="741390" y="4602145"/>
            <a:ext cx="4724970" cy="283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accent2"/>
                </a:solidFill>
              </a:rPr>
              <a:t>Єлизавета Алексєєва, </a:t>
            </a:r>
            <a:r>
              <a:rPr lang="en-GB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експерт GIZ</a:t>
            </a:r>
            <a:endParaRPr/>
          </a:p>
        </p:txBody>
      </p:sp>
      <p:pic>
        <p:nvPicPr>
          <p:cNvPr id="417" name="Google Shape;41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4123" y="5578506"/>
            <a:ext cx="1612180" cy="4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62" title="BMUKN+IKI+GIZ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400" y="5278825"/>
            <a:ext cx="6379023" cy="157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3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424" name="Google Shape;424;p63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425" name="Google Shape;425;p63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6" name="Google Shape;426;p63"/>
          <p:cNvSpPr/>
          <p:nvPr/>
        </p:nvSpPr>
        <p:spPr>
          <a:xfrm>
            <a:off x="0" y="0"/>
            <a:ext cx="12192000" cy="1340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0237" y="113861"/>
            <a:ext cx="6551525" cy="6271287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63"/>
          <p:cNvSpPr/>
          <p:nvPr/>
        </p:nvSpPr>
        <p:spPr>
          <a:xfrm>
            <a:off x="3154211" y="2171538"/>
            <a:ext cx="3340032" cy="3278915"/>
          </a:xfrm>
          <a:prstGeom prst="ellipse">
            <a:avLst/>
          </a:prstGeom>
          <a:noFill/>
          <a:ln cap="flat" cmpd="sng" w="25400">
            <a:solidFill>
              <a:srgbClr val="FFDD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4"/>
          <p:cNvSpPr/>
          <p:nvPr/>
        </p:nvSpPr>
        <p:spPr>
          <a:xfrm>
            <a:off x="0" y="1272618"/>
            <a:ext cx="12192000" cy="4976969"/>
          </a:xfrm>
          <a:prstGeom prst="rect">
            <a:avLst/>
          </a:prstGeom>
          <a:gradFill>
            <a:gsLst>
              <a:gs pos="0">
                <a:srgbClr val="E5F0FA">
                  <a:alpha val="72941"/>
                </a:srgbClr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64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КОМПЕТЕНТНІ ОРГАНИ</a:t>
            </a:r>
            <a:endParaRPr/>
          </a:p>
        </p:txBody>
      </p:sp>
      <p:sp>
        <p:nvSpPr>
          <p:cNvPr id="435" name="Google Shape;435;p64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436" name="Google Shape;436;p64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437" name="Google Shape;437;p64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8" name="Google Shape;438;p64"/>
          <p:cNvSpPr/>
          <p:nvPr/>
        </p:nvSpPr>
        <p:spPr>
          <a:xfrm>
            <a:off x="0" y="1969629"/>
            <a:ext cx="12192000" cy="420121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64"/>
          <p:cNvSpPr txBox="1"/>
          <p:nvPr/>
        </p:nvSpPr>
        <p:spPr>
          <a:xfrm>
            <a:off x="770465" y="2038130"/>
            <a:ext cx="10315273" cy="264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Держекоінспекція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(ЦОВВ, що реалізує державну політику із здійснення державного нагляду (контролю) у сфері ОНПС); </a:t>
            </a:r>
            <a:endParaRPr/>
          </a:p>
        </p:txBody>
      </p:sp>
      <p:sp>
        <p:nvSpPr>
          <p:cNvPr id="440" name="Google Shape;440;p64"/>
          <p:cNvSpPr txBox="1"/>
          <p:nvPr/>
        </p:nvSpPr>
        <p:spPr>
          <a:xfrm>
            <a:off x="1533525" y="1327457"/>
            <a:ext cx="94869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органи, які беруть участь у процесі видачі ІДД та надають дозвільному органу висновки щодо його видачі та пропозиції стосовно його умов, а саме: </a:t>
            </a:r>
            <a:endParaRPr/>
          </a:p>
        </p:txBody>
      </p:sp>
      <p:sp>
        <p:nvSpPr>
          <p:cNvPr id="441" name="Google Shape;441;p64"/>
          <p:cNvSpPr txBox="1"/>
          <p:nvPr/>
        </p:nvSpPr>
        <p:spPr>
          <a:xfrm>
            <a:off x="1161571" y="1364977"/>
            <a:ext cx="35242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endParaRPr/>
          </a:p>
        </p:txBody>
      </p:sp>
      <p:sp>
        <p:nvSpPr>
          <p:cNvPr id="442" name="Google Shape;442;p64"/>
          <p:cNvSpPr/>
          <p:nvPr/>
        </p:nvSpPr>
        <p:spPr>
          <a:xfrm>
            <a:off x="3" y="2472330"/>
            <a:ext cx="12191996" cy="42012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64"/>
          <p:cNvSpPr txBox="1"/>
          <p:nvPr/>
        </p:nvSpPr>
        <p:spPr>
          <a:xfrm>
            <a:off x="770465" y="2571141"/>
            <a:ext cx="10315273" cy="264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Мінекономіки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(як ЦОВВ, що реалізує державну політику </a:t>
            </a:r>
            <a:r>
              <a:rPr b="0" i="1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 сфері управління відходами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 </a:t>
            </a:r>
            <a:endParaRPr/>
          </a:p>
        </p:txBody>
      </p:sp>
      <p:sp>
        <p:nvSpPr>
          <p:cNvPr id="444" name="Google Shape;444;p64"/>
          <p:cNvSpPr/>
          <p:nvPr/>
        </p:nvSpPr>
        <p:spPr>
          <a:xfrm>
            <a:off x="1" y="2974758"/>
            <a:ext cx="12191997" cy="547431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64"/>
          <p:cNvSpPr txBox="1"/>
          <p:nvPr/>
        </p:nvSpPr>
        <p:spPr>
          <a:xfrm>
            <a:off x="770466" y="3035902"/>
            <a:ext cx="10315272" cy="4370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Держводагентство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(ЦОВВ, що реалізує державну політику у сфері розвитку водного господарства, в галузі управління і контролю за використанням і охороною вод та відтворенням водних ресурсів);</a:t>
            </a:r>
            <a:endParaRPr/>
          </a:p>
        </p:txBody>
      </p:sp>
      <p:sp>
        <p:nvSpPr>
          <p:cNvPr id="446" name="Google Shape;446;p64"/>
          <p:cNvSpPr/>
          <p:nvPr/>
        </p:nvSpPr>
        <p:spPr>
          <a:xfrm>
            <a:off x="1" y="3604497"/>
            <a:ext cx="12191997" cy="401142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64"/>
          <p:cNvSpPr txBox="1"/>
          <p:nvPr/>
        </p:nvSpPr>
        <p:spPr>
          <a:xfrm>
            <a:off x="770464" y="3666407"/>
            <a:ext cx="10315274" cy="2648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Мінекономіки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(як ЦОВВ, що реалізує державну політику </a:t>
            </a:r>
            <a:r>
              <a:rPr b="0" i="1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 сфері охорони атмосферного повітря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); </a:t>
            </a:r>
            <a:endParaRPr/>
          </a:p>
        </p:txBody>
      </p:sp>
      <p:sp>
        <p:nvSpPr>
          <p:cNvPr id="448" name="Google Shape;448;p64"/>
          <p:cNvSpPr/>
          <p:nvPr/>
        </p:nvSpPr>
        <p:spPr>
          <a:xfrm>
            <a:off x="1" y="4097401"/>
            <a:ext cx="12191996" cy="42012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64"/>
          <p:cNvSpPr txBox="1"/>
          <p:nvPr/>
        </p:nvSpPr>
        <p:spPr>
          <a:xfrm>
            <a:off x="767404" y="4194218"/>
            <a:ext cx="10405535" cy="264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Державна служба України з надзвичайних ситуацій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(ЦОВВ, що реалізує державну політику у сфері цивільного захисту); </a:t>
            </a:r>
            <a:endParaRPr/>
          </a:p>
        </p:txBody>
      </p:sp>
      <p:sp>
        <p:nvSpPr>
          <p:cNvPr id="450" name="Google Shape;450;p64"/>
          <p:cNvSpPr/>
          <p:nvPr/>
        </p:nvSpPr>
        <p:spPr>
          <a:xfrm>
            <a:off x="0" y="4594590"/>
            <a:ext cx="12191997" cy="418911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64"/>
          <p:cNvSpPr txBox="1"/>
          <p:nvPr/>
        </p:nvSpPr>
        <p:spPr>
          <a:xfrm>
            <a:off x="767403" y="4692683"/>
            <a:ext cx="10318334" cy="264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МОЗ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(ЦОВВ, що реалізує державну політику у сфері охорони здоров’я);</a:t>
            </a:r>
            <a:endParaRPr/>
          </a:p>
        </p:txBody>
      </p:sp>
      <p:sp>
        <p:nvSpPr>
          <p:cNvPr id="452" name="Google Shape;452;p64"/>
          <p:cNvSpPr/>
          <p:nvPr/>
        </p:nvSpPr>
        <p:spPr>
          <a:xfrm>
            <a:off x="0" y="5092683"/>
            <a:ext cx="12191997" cy="547431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64"/>
          <p:cNvSpPr txBox="1"/>
          <p:nvPr/>
        </p:nvSpPr>
        <p:spPr>
          <a:xfrm>
            <a:off x="767401" y="5159559"/>
            <a:ext cx="10318335" cy="4370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Держенергоефективності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(ЦОВВ, що реалізує державну політику у сфері ефективного використання паливно-енергетичних ресурсів, енергозбереження, відновлюваних джерел енергії та альтернативних видів палива);</a:t>
            </a:r>
            <a:endParaRPr/>
          </a:p>
        </p:txBody>
      </p:sp>
      <p:sp>
        <p:nvSpPr>
          <p:cNvPr id="454" name="Google Shape;454;p64"/>
          <p:cNvSpPr/>
          <p:nvPr/>
        </p:nvSpPr>
        <p:spPr>
          <a:xfrm>
            <a:off x="0" y="5715585"/>
            <a:ext cx="12191997" cy="42048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64"/>
          <p:cNvSpPr txBox="1"/>
          <p:nvPr/>
        </p:nvSpPr>
        <p:spPr>
          <a:xfrm>
            <a:off x="767401" y="5788650"/>
            <a:ext cx="10577932" cy="264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ОВА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відповідних АТО, які можуть зазнати впливу внаслідок діяльності установки, а також за місцезнаходженням установки.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5"/>
          <p:cNvSpPr txBox="1"/>
          <p:nvPr>
            <p:ph type="title"/>
          </p:nvPr>
        </p:nvSpPr>
        <p:spPr>
          <a:xfrm>
            <a:off x="533405" y="365125"/>
            <a:ext cx="7340595" cy="8635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ІНШІ ОРГАНИ</a:t>
            </a:r>
            <a:endParaRPr/>
          </a:p>
        </p:txBody>
      </p:sp>
      <p:sp>
        <p:nvSpPr>
          <p:cNvPr id="461" name="Google Shape;461;p6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462" name="Google Shape;462;p6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463" name="Google Shape;463;p6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4" name="Google Shape;464;p65"/>
          <p:cNvSpPr/>
          <p:nvPr/>
        </p:nvSpPr>
        <p:spPr>
          <a:xfrm>
            <a:off x="1600200" y="2407779"/>
            <a:ext cx="4047645" cy="2326146"/>
          </a:xfrm>
          <a:prstGeom prst="rect">
            <a:avLst/>
          </a:prstGeom>
          <a:solidFill>
            <a:srgbClr val="DBEA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65"/>
          <p:cNvSpPr txBox="1"/>
          <p:nvPr/>
        </p:nvSpPr>
        <p:spPr>
          <a:xfrm>
            <a:off x="1832436" y="3030277"/>
            <a:ext cx="355188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Органи виконавчої влади, компетенція яких стосується умов ІДД,</a:t>
            </a:r>
            <a:endParaRPr/>
          </a:p>
        </p:txBody>
      </p:sp>
      <p:sp>
        <p:nvSpPr>
          <p:cNvPr id="466" name="Google Shape;466;p65"/>
          <p:cNvSpPr/>
          <p:nvPr/>
        </p:nvSpPr>
        <p:spPr>
          <a:xfrm>
            <a:off x="5895493" y="2407779"/>
            <a:ext cx="4915381" cy="2326146"/>
          </a:xfrm>
          <a:prstGeom prst="rect">
            <a:avLst/>
          </a:prstGeom>
          <a:solidFill>
            <a:srgbClr val="DBEA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65"/>
          <p:cNvSpPr txBox="1"/>
          <p:nvPr/>
        </p:nvSpPr>
        <p:spPr>
          <a:xfrm>
            <a:off x="6019320" y="2476280"/>
            <a:ext cx="4562474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Органами місцевого самоврядування територіальних громад, які можуть зазнати впливу внаслідок діяльності установки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надають зауваження і пропозиції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право, але не обов'язок для таких органів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6"/>
          <p:cNvSpPr txBox="1"/>
          <p:nvPr>
            <p:ph type="title"/>
          </p:nvPr>
        </p:nvSpPr>
        <p:spPr>
          <a:xfrm>
            <a:off x="533405" y="365125"/>
            <a:ext cx="7340595" cy="96293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dk1"/>
                </a:solidFill>
              </a:rPr>
              <a:t>ПРОЦЕДУРА </a:t>
            </a:r>
            <a:r>
              <a:rPr lang="en-GB">
                <a:solidFill>
                  <a:srgbClr val="006CD2"/>
                </a:solidFill>
              </a:rPr>
              <a:t>КОНСУЛЬТАЦІЙ</a:t>
            </a:r>
            <a:endParaRPr>
              <a:solidFill>
                <a:srgbClr val="006CD2"/>
              </a:solidFill>
            </a:endParaRPr>
          </a:p>
        </p:txBody>
      </p:sp>
      <p:sp>
        <p:nvSpPr>
          <p:cNvPr id="473" name="Google Shape;473;p6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4" name="Google Shape;474;p6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475" name="Google Shape;475;p6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476" name="Google Shape;476;p66"/>
          <p:cNvSpPr/>
          <p:nvPr/>
        </p:nvSpPr>
        <p:spPr>
          <a:xfrm>
            <a:off x="1926771" y="2214109"/>
            <a:ext cx="8338457" cy="703101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Розпочинається із оприлюднення в Реєстрі заяви та доданих до неї документів та надіслання їх таким органам</a:t>
            </a:r>
            <a:endParaRPr/>
          </a:p>
        </p:txBody>
      </p:sp>
      <p:sp>
        <p:nvSpPr>
          <p:cNvPr id="477" name="Google Shape;477;p66"/>
          <p:cNvSpPr/>
          <p:nvPr/>
        </p:nvSpPr>
        <p:spPr>
          <a:xfrm>
            <a:off x="1926770" y="3099372"/>
            <a:ext cx="8338457" cy="511628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Строк консультацій – 35 РД – строк громадського обговорення + 5 РД</a:t>
            </a:r>
            <a:endParaRPr/>
          </a:p>
        </p:txBody>
      </p:sp>
      <p:sp>
        <p:nvSpPr>
          <p:cNvPr id="478" name="Google Shape;478;p66"/>
          <p:cNvSpPr/>
          <p:nvPr/>
        </p:nvSpPr>
        <p:spPr>
          <a:xfrm>
            <a:off x="1926770" y="3820778"/>
            <a:ext cx="8338457" cy="598822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Компетентні органи в межах своєї компетенції надають дозвільному органу свої висновки щодо видачі ІДД</a:t>
            </a:r>
            <a:endParaRPr/>
          </a:p>
        </p:txBody>
      </p:sp>
      <p:sp>
        <p:nvSpPr>
          <p:cNvPr id="479" name="Google Shape;479;p66"/>
          <p:cNvSpPr/>
          <p:nvPr/>
        </p:nvSpPr>
        <p:spPr>
          <a:xfrm>
            <a:off x="1926769" y="4629378"/>
            <a:ext cx="8338457" cy="511628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Інші органи надають зауваження і пропозиції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926" y="3182290"/>
            <a:ext cx="1075385" cy="1075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7"/>
          <p:cNvSpPr txBox="1"/>
          <p:nvPr>
            <p:ph type="title"/>
          </p:nvPr>
        </p:nvSpPr>
        <p:spPr>
          <a:xfrm>
            <a:off x="533405" y="365126"/>
            <a:ext cx="7340595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ВИСНОВКИ КОМПЕТЕНТНИХ ОРГАНІВ</a:t>
            </a:r>
            <a:endParaRPr/>
          </a:p>
        </p:txBody>
      </p:sp>
      <p:sp>
        <p:nvSpPr>
          <p:cNvPr id="486" name="Google Shape;486;p67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487" name="Google Shape;487;p67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488" name="Google Shape;488;p67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9" name="Google Shape;489;p67"/>
          <p:cNvSpPr txBox="1"/>
          <p:nvPr/>
        </p:nvSpPr>
        <p:spPr>
          <a:xfrm>
            <a:off x="2122712" y="2476500"/>
            <a:ext cx="3010379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ВИСНОВКИ ПОВИННІ БУТИ ОБҐРУНТОВАНИМИ ТА МІСТИТИ: </a:t>
            </a:r>
            <a:endParaRPr/>
          </a:p>
        </p:txBody>
      </p:sp>
      <p:pic>
        <p:nvPicPr>
          <p:cNvPr id="490" name="Google Shape;490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1406" y="2647907"/>
            <a:ext cx="980624" cy="980624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67"/>
          <p:cNvSpPr txBox="1"/>
          <p:nvPr/>
        </p:nvSpPr>
        <p:spPr>
          <a:xfrm>
            <a:off x="5686426" y="2276444"/>
            <a:ext cx="5504168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Позицію компетентного органу щодо видачі ІДД (внесення змін до нього);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Пропозиції до умов ІДД;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Пропозиції щодо врахування, часткового врахування або обґрунтованого відхилення зауважень і пропозицій громадськості.</a:t>
            </a:r>
            <a:endParaRPr/>
          </a:p>
        </p:txBody>
      </p:sp>
      <p:sp>
        <p:nvSpPr>
          <p:cNvPr id="492" name="Google Shape;492;p67"/>
          <p:cNvSpPr txBox="1"/>
          <p:nvPr>
            <p:ph idx="1" type="body"/>
          </p:nvPr>
        </p:nvSpPr>
        <p:spPr>
          <a:xfrm>
            <a:off x="1982030" y="4219519"/>
            <a:ext cx="9208564" cy="609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1" lang="en-GB" sz="1500"/>
              <a:t>Постанова КМУ від 7 січня 2025 р. № 7 Про затвердження форми та вимог до змісту висновків щодо видачі інтегрованого довкіллєвого дозволу (внесення змін до нього)</a:t>
            </a:r>
            <a:endParaRPr sz="1500"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1500"/>
          </a:p>
        </p:txBody>
      </p:sp>
      <p:sp>
        <p:nvSpPr>
          <p:cNvPr id="493" name="Google Shape;493;p67"/>
          <p:cNvSpPr txBox="1"/>
          <p:nvPr/>
        </p:nvSpPr>
        <p:spPr>
          <a:xfrm flipH="1">
            <a:off x="1715331" y="4100214"/>
            <a:ext cx="474056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8"/>
          <p:cNvSpPr/>
          <p:nvPr/>
        </p:nvSpPr>
        <p:spPr>
          <a:xfrm>
            <a:off x="3679354" y="2043579"/>
            <a:ext cx="2222550" cy="31785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68"/>
          <p:cNvSpPr/>
          <p:nvPr/>
        </p:nvSpPr>
        <p:spPr>
          <a:xfrm>
            <a:off x="6197137" y="2043579"/>
            <a:ext cx="2222550" cy="31785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68"/>
          <p:cNvSpPr/>
          <p:nvPr/>
        </p:nvSpPr>
        <p:spPr>
          <a:xfrm>
            <a:off x="8714920" y="2038351"/>
            <a:ext cx="2222550" cy="31785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68"/>
          <p:cNvSpPr/>
          <p:nvPr/>
        </p:nvSpPr>
        <p:spPr>
          <a:xfrm>
            <a:off x="1161571" y="2043579"/>
            <a:ext cx="2222550" cy="31785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68"/>
          <p:cNvSpPr txBox="1"/>
          <p:nvPr>
            <p:ph type="title"/>
          </p:nvPr>
        </p:nvSpPr>
        <p:spPr>
          <a:xfrm>
            <a:off x="533405" y="69850"/>
            <a:ext cx="7340595" cy="9016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ПОЗИЦІЯ ЩОДО ВИДАЧІ ІДД </a:t>
            </a:r>
            <a:br>
              <a:rPr lang="en-GB">
                <a:solidFill>
                  <a:schemeClr val="accent2"/>
                </a:solidFill>
              </a:rPr>
            </a:br>
            <a:r>
              <a:rPr lang="en-GB">
                <a:solidFill>
                  <a:schemeClr val="accent2"/>
                </a:solidFill>
              </a:rPr>
              <a:t>(ВНЕСЕННЯ ЗМІН ДО НЬОГО)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503" name="Google Shape;503;p6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504" name="Google Shape;504;p6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505" name="Google Shape;505;p6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6" name="Google Shape;506;p68"/>
          <p:cNvSpPr txBox="1"/>
          <p:nvPr/>
        </p:nvSpPr>
        <p:spPr>
          <a:xfrm>
            <a:off x="1336418" y="3010375"/>
            <a:ext cx="187285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Повноти пакета документів, поданого оператором установки</a:t>
            </a:r>
            <a:endParaRPr/>
          </a:p>
        </p:txBody>
      </p:sp>
      <p:sp>
        <p:nvSpPr>
          <p:cNvPr id="507" name="Google Shape;507;p68"/>
          <p:cNvSpPr txBox="1"/>
          <p:nvPr/>
        </p:nvSpPr>
        <p:spPr>
          <a:xfrm>
            <a:off x="533405" y="971549"/>
            <a:ext cx="8114206" cy="306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urier New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надається з урахуванням:</a:t>
            </a:r>
            <a:endParaRPr/>
          </a:p>
        </p:txBody>
      </p:sp>
      <p:sp>
        <p:nvSpPr>
          <p:cNvPr id="508" name="Google Shape;508;p68"/>
          <p:cNvSpPr txBox="1"/>
          <p:nvPr/>
        </p:nvSpPr>
        <p:spPr>
          <a:xfrm>
            <a:off x="3958428" y="3010375"/>
            <a:ext cx="1664402" cy="18651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Відповідності заяви та доданих до неї документів, вимогам до їх форми і змісту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68"/>
          <p:cNvSpPr txBox="1"/>
          <p:nvPr/>
        </p:nvSpPr>
        <p:spPr>
          <a:xfrm>
            <a:off x="6462092" y="3010375"/>
            <a:ext cx="1692641" cy="16435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Наявності недостовірної інформації у заяві та доданих до неї документах</a:t>
            </a:r>
            <a:endParaRPr/>
          </a:p>
        </p:txBody>
      </p:sp>
      <p:sp>
        <p:nvSpPr>
          <p:cNvPr id="510" name="Google Shape;510;p68"/>
          <p:cNvSpPr txBox="1"/>
          <p:nvPr/>
        </p:nvSpPr>
        <p:spPr>
          <a:xfrm>
            <a:off x="8714920" y="2991118"/>
            <a:ext cx="2222550" cy="2086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Відповідності експлуатації установки вимогам Закону «Про інтегроване запобігання і контроль промислового забруднення»</a:t>
            </a:r>
            <a:endParaRPr/>
          </a:p>
        </p:txBody>
      </p:sp>
      <p:pic>
        <p:nvPicPr>
          <p:cNvPr id="511" name="Google Shape;511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8780" y="2247346"/>
            <a:ext cx="559263" cy="55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0997" y="2247345"/>
            <a:ext cx="559263" cy="55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93215" y="2291086"/>
            <a:ext cx="559263" cy="559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46563" y="2235103"/>
            <a:ext cx="559263" cy="559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9"/>
          <p:cNvSpPr/>
          <p:nvPr/>
        </p:nvSpPr>
        <p:spPr>
          <a:xfrm>
            <a:off x="0" y="1266824"/>
            <a:ext cx="12192000" cy="49693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69"/>
          <p:cNvSpPr txBox="1"/>
          <p:nvPr>
            <p:ph type="title"/>
          </p:nvPr>
        </p:nvSpPr>
        <p:spPr>
          <a:xfrm>
            <a:off x="533405" y="365125"/>
            <a:ext cx="7340595" cy="8635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dk1"/>
                </a:solidFill>
              </a:rPr>
              <a:t>РОЛЬ КОНТРОЛЮЮЧОГО ОРГАНУ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21" name="Google Shape;521;p6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522" name="Google Shape;522;p6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523" name="Google Shape;523;p6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4" name="Google Shape;524;p69"/>
          <p:cNvSpPr/>
          <p:nvPr/>
        </p:nvSpPr>
        <p:spPr>
          <a:xfrm>
            <a:off x="4743584" y="1976131"/>
            <a:ext cx="2463691" cy="31785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69"/>
          <p:cNvSpPr txBox="1"/>
          <p:nvPr/>
        </p:nvSpPr>
        <p:spPr>
          <a:xfrm>
            <a:off x="5169769" y="3161234"/>
            <a:ext cx="1571492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Складає про це акт</a:t>
            </a:r>
            <a:endParaRPr/>
          </a:p>
        </p:txBody>
      </p:sp>
      <p:sp>
        <p:nvSpPr>
          <p:cNvPr id="526" name="Google Shape;526;p69"/>
          <p:cNvSpPr/>
          <p:nvPr/>
        </p:nvSpPr>
        <p:spPr>
          <a:xfrm>
            <a:off x="1881571" y="1976131"/>
            <a:ext cx="2463691" cy="31785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69"/>
          <p:cNvSpPr txBox="1"/>
          <p:nvPr/>
        </p:nvSpPr>
        <p:spPr>
          <a:xfrm>
            <a:off x="1881571" y="2300456"/>
            <a:ext cx="2463690" cy="2529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Проводить перевірку та обстеження установки її і проммайданчика на предмет відповідності їх фактичного стану інформації, що міститься у заяві та доданих до неї документах</a:t>
            </a:r>
            <a:endParaRPr/>
          </a:p>
        </p:txBody>
      </p:sp>
      <p:sp>
        <p:nvSpPr>
          <p:cNvPr id="528" name="Google Shape;528;p69"/>
          <p:cNvSpPr/>
          <p:nvPr/>
        </p:nvSpPr>
        <p:spPr>
          <a:xfrm>
            <a:off x="7846738" y="1976131"/>
            <a:ext cx="2222550" cy="31785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69"/>
          <p:cNvSpPr txBox="1"/>
          <p:nvPr/>
        </p:nvSpPr>
        <p:spPr>
          <a:xfrm>
            <a:off x="7970588" y="2411255"/>
            <a:ext cx="1974850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Передає дозвільному органу висновок щодо видачі ІДД та акт перевірки/обстеження для врахування при визначенні умов ІДД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0"/>
          <p:cNvSpPr/>
          <p:nvPr/>
        </p:nvSpPr>
        <p:spPr>
          <a:xfrm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>
                  <a:alpha val="72941"/>
                </a:srgbClr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70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ВРАХУВАННЯ В ІДД</a:t>
            </a:r>
            <a:endParaRPr/>
          </a:p>
        </p:txBody>
      </p:sp>
      <p:sp>
        <p:nvSpPr>
          <p:cNvPr id="536" name="Google Shape;536;p7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537" name="Google Shape;537;p7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538" name="Google Shape;538;p7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9" name="Google Shape;539;p70"/>
          <p:cNvSpPr/>
          <p:nvPr/>
        </p:nvSpPr>
        <p:spPr>
          <a:xfrm>
            <a:off x="3382202" y="2303496"/>
            <a:ext cx="5427596" cy="2671275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70"/>
          <p:cNvSpPr txBox="1"/>
          <p:nvPr/>
        </p:nvSpPr>
        <p:spPr>
          <a:xfrm>
            <a:off x="3753439" y="2530298"/>
            <a:ext cx="4685122" cy="21809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Дозвільний орган видає ІДД (вносить зміни до нього) або приймає рішення про відмову у видачі (внесенні змін) за результатами розгляду … висновків та пропозицій компетентних органів, а також зауважень і пропозицій інших органів виконавчої влади, органів місцевого самоврядування (у разі подання).</a:t>
            </a:r>
            <a:endParaRPr/>
          </a:p>
        </p:txBody>
      </p:sp>
      <p:sp>
        <p:nvSpPr>
          <p:cNvPr id="541" name="Google Shape;541;p70"/>
          <p:cNvSpPr/>
          <p:nvPr/>
        </p:nvSpPr>
        <p:spPr>
          <a:xfrm>
            <a:off x="3242032" y="2047793"/>
            <a:ext cx="511407" cy="5114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031" y="2047543"/>
            <a:ext cx="511407" cy="511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"/>
          <p:cNvSpPr/>
          <p:nvPr/>
        </p:nvSpPr>
        <p:spPr>
          <a:xfrm>
            <a:off x="6375140" y="1756323"/>
            <a:ext cx="4528788" cy="21043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6375140" y="4311245"/>
            <a:ext cx="4528788" cy="15436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1288074" y="4311245"/>
            <a:ext cx="4528788" cy="15436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"/>
          <p:cNvSpPr txBox="1"/>
          <p:nvPr>
            <p:ph type="title"/>
          </p:nvPr>
        </p:nvSpPr>
        <p:spPr>
          <a:xfrm>
            <a:off x="533405" y="365126"/>
            <a:ext cx="7340595" cy="90903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АКТИ ПРАВА </a:t>
            </a:r>
            <a:r>
              <a:rPr lang="en-GB"/>
              <a:t>ЄВРОПЕЙСЬКОГО СОЮЗУ</a:t>
            </a:r>
            <a:endParaRPr/>
          </a:p>
        </p:txBody>
      </p:sp>
      <p:sp>
        <p:nvSpPr>
          <p:cNvPr id="176" name="Google Shape;176;p2"/>
          <p:cNvSpPr txBox="1"/>
          <p:nvPr>
            <p:ph idx="1" type="body"/>
          </p:nvPr>
        </p:nvSpPr>
        <p:spPr>
          <a:xfrm>
            <a:off x="6609490" y="1926552"/>
            <a:ext cx="4019496" cy="17404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600">
                <a:solidFill>
                  <a:schemeClr val="lt1"/>
                </a:solidFill>
              </a:rPr>
              <a:t>Регламент (ЄC) №166/2006 Європейського Парламенту і Ради від 18 січня 2006 року </a:t>
            </a:r>
            <a:r>
              <a:rPr b="1" lang="en-GB" sz="1600">
                <a:solidFill>
                  <a:schemeClr val="lt1"/>
                </a:solidFill>
              </a:rPr>
              <a:t>про створення Європейського реєстру викидів та перенесення забруднювачів та внесення змін до Директив Ради 91/689/ЄEC та 96/61/ЄC</a:t>
            </a:r>
            <a:endParaRPr/>
          </a:p>
        </p:txBody>
      </p:sp>
      <p:sp>
        <p:nvSpPr>
          <p:cNvPr id="177" name="Google Shape;177;p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78" name="Google Shape;178;p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79" name="Google Shape;179;p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0" name="Google Shape;180;p2"/>
          <p:cNvSpPr/>
          <p:nvPr/>
        </p:nvSpPr>
        <p:spPr>
          <a:xfrm>
            <a:off x="1288074" y="1756323"/>
            <a:ext cx="4528788" cy="21043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"/>
          <p:cNvSpPr txBox="1"/>
          <p:nvPr/>
        </p:nvSpPr>
        <p:spPr>
          <a:xfrm>
            <a:off x="1542720" y="2206911"/>
            <a:ext cx="4019496" cy="13672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Директива Європейського Парламенту і Ради 2010/75/ЄС від 24 листопада 2010 року </a:t>
            </a:r>
            <a:r>
              <a:rPr b="1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 промислові викиди (інтегрований підхід до запобігання забрудненню та його контролю)</a:t>
            </a:r>
            <a:endParaRPr/>
          </a:p>
        </p:txBody>
      </p:sp>
      <p:sp>
        <p:nvSpPr>
          <p:cNvPr id="182" name="Google Shape;182;p2"/>
          <p:cNvSpPr txBox="1"/>
          <p:nvPr/>
        </p:nvSpPr>
        <p:spPr>
          <a:xfrm>
            <a:off x="1542720" y="4563657"/>
            <a:ext cx="4019496" cy="12291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Директива Європейського Парламенту і Ради 2011/92/ЄС від 13 грудня 2011 року про оцінювання впливу деяких публічних і приватних проектів на довкілля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 txBox="1"/>
          <p:nvPr/>
        </p:nvSpPr>
        <p:spPr>
          <a:xfrm>
            <a:off x="6629786" y="4579431"/>
            <a:ext cx="4019496" cy="1153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1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BREFs та висновки НДТМ ЄС 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sng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https://bureau-industrial-transformation.jrc.ec.europa.eu/index.php/reference</a:t>
            </a: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1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548" name="Google Shape;548;p71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549" name="Google Shape;549;p71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0" name="Google Shape;550;p71"/>
          <p:cNvSpPr/>
          <p:nvPr/>
        </p:nvSpPr>
        <p:spPr>
          <a:xfrm>
            <a:off x="0" y="0"/>
            <a:ext cx="12192000" cy="1340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3859" y="81276"/>
            <a:ext cx="6544282" cy="6271287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71"/>
          <p:cNvSpPr/>
          <p:nvPr/>
        </p:nvSpPr>
        <p:spPr>
          <a:xfrm>
            <a:off x="7245427" y="2725718"/>
            <a:ext cx="2122714" cy="2083872"/>
          </a:xfrm>
          <a:prstGeom prst="ellipse">
            <a:avLst/>
          </a:prstGeom>
          <a:noFill/>
          <a:ln cap="flat" cmpd="sng" w="25400">
            <a:solidFill>
              <a:srgbClr val="FFDD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2"/>
          <p:cNvSpPr/>
          <p:nvPr/>
        </p:nvSpPr>
        <p:spPr>
          <a:xfrm>
            <a:off x="1050471" y="2304512"/>
            <a:ext cx="10091057" cy="2062232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72"/>
          <p:cNvSpPr txBox="1"/>
          <p:nvPr>
            <p:ph type="title"/>
          </p:nvPr>
        </p:nvSpPr>
        <p:spPr>
          <a:xfrm>
            <a:off x="533405" y="365126"/>
            <a:ext cx="7340595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ТРАНСКОРДОННІ КОНСУЛЬТАЦІЇ</a:t>
            </a:r>
            <a:endParaRPr/>
          </a:p>
        </p:txBody>
      </p:sp>
      <p:sp>
        <p:nvSpPr>
          <p:cNvPr id="559" name="Google Shape;559;p7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560" name="Google Shape;560;p7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561" name="Google Shape;561;p7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2" name="Google Shape;562;p72"/>
          <p:cNvSpPr txBox="1"/>
          <p:nvPr/>
        </p:nvSpPr>
        <p:spPr>
          <a:xfrm>
            <a:off x="1491717" y="2710352"/>
            <a:ext cx="920856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Транскордонні консультації щодо ймовірного значного негативного впливу на довкілля іноземних держав внаслідок експлуатації установок, розташованих в Україні, проводяться у випадках, передбачених міжнародними договорами України, згода на обов’язковість яких надана ВРУ.</a:t>
            </a:r>
            <a:endParaRPr/>
          </a:p>
        </p:txBody>
      </p:sp>
      <p:sp>
        <p:nvSpPr>
          <p:cNvPr id="563" name="Google Shape;563;p72"/>
          <p:cNvSpPr txBox="1"/>
          <p:nvPr>
            <p:ph idx="1" type="body"/>
          </p:nvPr>
        </p:nvSpPr>
        <p:spPr>
          <a:xfrm>
            <a:off x="1631197" y="4486049"/>
            <a:ext cx="9208564" cy="609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1" lang="en-GB" sz="1500"/>
              <a:t>Порядок проведення транскордонних консультацій, затверджений постановою КМУ від 25 червня 2025 р. № 752</a:t>
            </a:r>
            <a:endParaRPr/>
          </a:p>
        </p:txBody>
      </p:sp>
      <p:sp>
        <p:nvSpPr>
          <p:cNvPr id="564" name="Google Shape;564;p72"/>
          <p:cNvSpPr txBox="1"/>
          <p:nvPr/>
        </p:nvSpPr>
        <p:spPr>
          <a:xfrm flipH="1">
            <a:off x="1364498" y="4366744"/>
            <a:ext cx="474056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3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570" name="Google Shape;570;p73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571" name="Google Shape;571;p73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2" name="Google Shape;572;p73"/>
          <p:cNvSpPr txBox="1"/>
          <p:nvPr/>
        </p:nvSpPr>
        <p:spPr>
          <a:xfrm>
            <a:off x="4223123" y="2413337"/>
            <a:ext cx="37457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Q&amp;A</a:t>
            </a:r>
            <a:endParaRPr b="0" i="0" sz="7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74"/>
          <p:cNvSpPr txBox="1"/>
          <p:nvPr>
            <p:ph type="ctrTitle"/>
          </p:nvPr>
        </p:nvSpPr>
        <p:spPr>
          <a:xfrm>
            <a:off x="741390" y="2375407"/>
            <a:ext cx="8612474" cy="114067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GB" sz="3000"/>
              <a:t>Громадське обговорення</a:t>
            </a:r>
            <a:endParaRPr sz="3000"/>
          </a:p>
        </p:txBody>
      </p:sp>
      <p:sp>
        <p:nvSpPr>
          <p:cNvPr id="578" name="Google Shape;578;p74"/>
          <p:cNvSpPr txBox="1"/>
          <p:nvPr>
            <p:ph idx="1" type="subTitle"/>
          </p:nvPr>
        </p:nvSpPr>
        <p:spPr>
          <a:xfrm>
            <a:off x="741390" y="3709517"/>
            <a:ext cx="4724970" cy="283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accent2"/>
                </a:solidFill>
              </a:rPr>
              <a:t>Єлизавета Алексєєва, </a:t>
            </a:r>
            <a:r>
              <a:rPr lang="en-GB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експерт GIZ</a:t>
            </a:r>
            <a:endParaRPr/>
          </a:p>
        </p:txBody>
      </p:sp>
      <p:pic>
        <p:nvPicPr>
          <p:cNvPr id="579" name="Google Shape;57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4123" y="5578506"/>
            <a:ext cx="1612180" cy="4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74" title="BMUKN+IKI+GIZ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400" y="5278825"/>
            <a:ext cx="6379023" cy="157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75"/>
          <p:cNvSpPr/>
          <p:nvPr/>
        </p:nvSpPr>
        <p:spPr>
          <a:xfrm>
            <a:off x="0" y="0"/>
            <a:ext cx="12192000" cy="1340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6" name="Google Shape;586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7606" y="108858"/>
            <a:ext cx="6576787" cy="629416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7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588" name="Google Shape;588;p7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589" name="Google Shape;589;p7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0" name="Google Shape;590;p75"/>
          <p:cNvSpPr/>
          <p:nvPr/>
        </p:nvSpPr>
        <p:spPr>
          <a:xfrm>
            <a:off x="6095999" y="2514600"/>
            <a:ext cx="2100065" cy="2061638"/>
          </a:xfrm>
          <a:prstGeom prst="ellipse">
            <a:avLst/>
          </a:prstGeom>
          <a:noFill/>
          <a:ln cap="flat" cmpd="sng" w="25400">
            <a:solidFill>
              <a:srgbClr val="FFDD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6"/>
          <p:cNvSpPr/>
          <p:nvPr/>
        </p:nvSpPr>
        <p:spPr>
          <a:xfrm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/>
              </a:gs>
              <a:gs pos="26000">
                <a:srgbClr val="E5F0FA"/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7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597" name="Google Shape;597;p7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598" name="Google Shape;598;p7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9" name="Google Shape;599;p76"/>
          <p:cNvSpPr txBox="1"/>
          <p:nvPr>
            <p:ph type="title"/>
          </p:nvPr>
        </p:nvSpPr>
        <p:spPr>
          <a:xfrm>
            <a:off x="533405" y="506530"/>
            <a:ext cx="7340595" cy="75637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ГРОМАДСЬКЕ ОБГОВОРЕННЯ</a:t>
            </a:r>
            <a:endParaRPr b="0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76"/>
          <p:cNvSpPr/>
          <p:nvPr/>
        </p:nvSpPr>
        <p:spPr>
          <a:xfrm>
            <a:off x="1161571" y="2043579"/>
            <a:ext cx="2222550" cy="35515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76"/>
          <p:cNvSpPr txBox="1"/>
          <p:nvPr/>
        </p:nvSpPr>
        <p:spPr>
          <a:xfrm>
            <a:off x="1336418" y="3010375"/>
            <a:ext cx="1872855" cy="2529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Розпочинається із оприлюднення в Реєстрі оголошення про початок громадського обговорення, а також заяви із доданими до неї документами</a:t>
            </a:r>
            <a:endParaRPr/>
          </a:p>
        </p:txBody>
      </p:sp>
      <p:sp>
        <p:nvSpPr>
          <p:cNvPr id="602" name="Google Shape;602;p76"/>
          <p:cNvSpPr/>
          <p:nvPr/>
        </p:nvSpPr>
        <p:spPr>
          <a:xfrm>
            <a:off x="3609264" y="2043578"/>
            <a:ext cx="2222550" cy="3496719"/>
          </a:xfrm>
          <a:prstGeom prst="rect">
            <a:avLst/>
          </a:prstGeom>
          <a:gradFill>
            <a:gsLst>
              <a:gs pos="0">
                <a:schemeClr val="lt1"/>
              </a:gs>
              <a:gs pos="3000">
                <a:schemeClr val="lt1"/>
              </a:gs>
              <a:gs pos="100000">
                <a:srgbClr val="EEF5FC">
                  <a:alpha val="46666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76"/>
          <p:cNvSpPr txBox="1"/>
          <p:nvPr/>
        </p:nvSpPr>
        <p:spPr>
          <a:xfrm>
            <a:off x="3784111" y="3010375"/>
            <a:ext cx="1872855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Триває 30 робочих днів</a:t>
            </a:r>
            <a:endParaRPr/>
          </a:p>
        </p:txBody>
      </p:sp>
      <p:sp>
        <p:nvSpPr>
          <p:cNvPr id="604" name="Google Shape;604;p76"/>
          <p:cNvSpPr/>
          <p:nvPr/>
        </p:nvSpPr>
        <p:spPr>
          <a:xfrm>
            <a:off x="6053352" y="2043579"/>
            <a:ext cx="2222550" cy="3496718"/>
          </a:xfrm>
          <a:prstGeom prst="rect">
            <a:avLst/>
          </a:prstGeom>
          <a:gradFill>
            <a:gsLst>
              <a:gs pos="0">
                <a:srgbClr val="EEF5FC"/>
              </a:gs>
              <a:gs pos="3000">
                <a:srgbClr val="EEF5FC"/>
              </a:gs>
              <a:gs pos="62000">
                <a:srgbClr val="D8E8F8">
                  <a:alpha val="46666"/>
                </a:srgbClr>
              </a:gs>
              <a:gs pos="100000">
                <a:srgbClr val="D8E8F8">
                  <a:alpha val="46666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76"/>
          <p:cNvSpPr txBox="1"/>
          <p:nvPr/>
        </p:nvSpPr>
        <p:spPr>
          <a:xfrm>
            <a:off x="6228199" y="3010375"/>
            <a:ext cx="1872855" cy="142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Відбувається і в процесі видачі первинного ІДД, і в процесі внесення до нього змін</a:t>
            </a:r>
            <a:endParaRPr/>
          </a:p>
        </p:txBody>
      </p:sp>
      <p:sp>
        <p:nvSpPr>
          <p:cNvPr id="606" name="Google Shape;606;p76"/>
          <p:cNvSpPr/>
          <p:nvPr/>
        </p:nvSpPr>
        <p:spPr>
          <a:xfrm>
            <a:off x="8497440" y="2043578"/>
            <a:ext cx="2222550" cy="349671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76"/>
          <p:cNvSpPr txBox="1"/>
          <p:nvPr/>
        </p:nvSpPr>
        <p:spPr>
          <a:xfrm>
            <a:off x="8672287" y="3010375"/>
            <a:ext cx="1872855" cy="2086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Передбачає збір письмових зауважень і пропозицій, а також проведення громадських слухань (за певних умов)</a:t>
            </a:r>
            <a:endParaRPr/>
          </a:p>
        </p:txBody>
      </p:sp>
      <p:pic>
        <p:nvPicPr>
          <p:cNvPr id="608" name="Google Shape;60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3871" y="2220358"/>
            <a:ext cx="609685" cy="60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9783" y="2203511"/>
            <a:ext cx="609685" cy="60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32393" y="2220358"/>
            <a:ext cx="571215" cy="571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68002" y="2220358"/>
            <a:ext cx="609685" cy="609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7"/>
          <p:cNvSpPr/>
          <p:nvPr/>
        </p:nvSpPr>
        <p:spPr>
          <a:xfrm>
            <a:off x="9786257" y="2666999"/>
            <a:ext cx="3225941" cy="2296887"/>
          </a:xfrm>
          <a:prstGeom prst="roundRect">
            <a:avLst>
              <a:gd fmla="val 33854" name="adj"/>
            </a:avLst>
          </a:prstGeom>
          <a:solidFill>
            <a:schemeClr val="accent2"/>
          </a:solidFill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77"/>
          <p:cNvSpPr txBox="1"/>
          <p:nvPr>
            <p:ph type="title"/>
          </p:nvPr>
        </p:nvSpPr>
        <p:spPr>
          <a:xfrm>
            <a:off x="533405" y="506530"/>
            <a:ext cx="7340595" cy="75637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ІНФОРМУВАННЯ ГРОМАДСЬКОСТІ</a:t>
            </a:r>
            <a:endParaRPr b="0">
              <a:solidFill>
                <a:srgbClr val="5F5F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77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619" name="Google Shape;619;p77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620" name="Google Shape;620;p77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1" name="Google Shape;621;p77"/>
          <p:cNvSpPr txBox="1"/>
          <p:nvPr/>
        </p:nvSpPr>
        <p:spPr>
          <a:xfrm>
            <a:off x="533405" y="1989374"/>
            <a:ext cx="7744977" cy="3524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Дозвільний орган готує та оприлюднює оголошення про початок громадського обговорення засобами Реєстру;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Надсилає оголошення ОДА за місцезнаходженням установки та ОМС, які можуть зазнати впливу установки, для розміщення на веб-сайтах та дошках оголошень (+ в інший спосіб);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ОДА та ОМС оприлюднюють його не пізніше наступного робочого дня після отримання та забезпечують його розміщення протягом усього строку громадського обговорення;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Оператор протягом 15 робочих днів з дня отримання рішення (висновку) про прийнятність заяви оприлюднює оголошення на своєму веб-сайті та розміщує його не менше ніж у 3 публічних місцях в усіх населених пунктах, які можуть зазнати впливу установки, а також в АТО за місцезнаходженням установки (+ в інший спосіб).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2" name="Google Shape;622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9225" y="3141709"/>
            <a:ext cx="1219370" cy="121937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77"/>
          <p:cNvSpPr/>
          <p:nvPr/>
        </p:nvSpPr>
        <p:spPr>
          <a:xfrm>
            <a:off x="-1436913" y="1661337"/>
            <a:ext cx="10399626" cy="4180115"/>
          </a:xfrm>
          <a:prstGeom prst="roundRect">
            <a:avLst>
              <a:gd fmla="val 33854" name="adj"/>
            </a:avLst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8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ОГОЛОШЕННЯ ПРО </a:t>
            </a:r>
            <a:r>
              <a:rPr lang="en-GB">
                <a:solidFill>
                  <a:schemeClr val="dk2"/>
                </a:solidFill>
              </a:rPr>
              <a:t>ПОЧАТОК ГРОМАДСЬКОГО ОБГОВОРЕННЯ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29" name="Google Shape;629;p7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630" name="Google Shape;630;p7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631" name="Google Shape;631;p7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2" name="Google Shape;632;p78"/>
          <p:cNvSpPr/>
          <p:nvPr/>
        </p:nvSpPr>
        <p:spPr>
          <a:xfrm>
            <a:off x="841229" y="2000129"/>
            <a:ext cx="10010570" cy="689024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78"/>
          <p:cNvSpPr txBox="1"/>
          <p:nvPr/>
        </p:nvSpPr>
        <p:spPr>
          <a:xfrm>
            <a:off x="1352636" y="2179237"/>
            <a:ext cx="9247930" cy="3366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Резюме нетехнічного характеру заяви про отримання ІДД</a:t>
            </a:r>
            <a:endParaRPr/>
          </a:p>
        </p:txBody>
      </p:sp>
      <p:sp>
        <p:nvSpPr>
          <p:cNvPr id="634" name="Google Shape;634;p78"/>
          <p:cNvSpPr/>
          <p:nvPr/>
        </p:nvSpPr>
        <p:spPr>
          <a:xfrm>
            <a:off x="527116" y="1845072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78"/>
          <p:cNvSpPr/>
          <p:nvPr/>
        </p:nvSpPr>
        <p:spPr>
          <a:xfrm>
            <a:off x="767404" y="3009326"/>
            <a:ext cx="10084393" cy="936637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78"/>
          <p:cNvSpPr txBox="1"/>
          <p:nvPr/>
        </p:nvSpPr>
        <p:spPr>
          <a:xfrm>
            <a:off x="1352635" y="3176365"/>
            <a:ext cx="9247930" cy="600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Адреси, за якими можна ознайомитися із заявою про отримання ІДД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(надаються оператором разом із заявою)</a:t>
            </a:r>
            <a:endParaRPr/>
          </a:p>
        </p:txBody>
      </p:sp>
      <p:sp>
        <p:nvSpPr>
          <p:cNvPr id="637" name="Google Shape;637;p78"/>
          <p:cNvSpPr/>
          <p:nvPr/>
        </p:nvSpPr>
        <p:spPr>
          <a:xfrm>
            <a:off x="527116" y="2840952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78"/>
          <p:cNvSpPr/>
          <p:nvPr/>
        </p:nvSpPr>
        <p:spPr>
          <a:xfrm>
            <a:off x="767404" y="4281376"/>
            <a:ext cx="10084392" cy="1620855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78"/>
          <p:cNvSpPr txBox="1"/>
          <p:nvPr/>
        </p:nvSpPr>
        <p:spPr>
          <a:xfrm>
            <a:off x="1352634" y="4394208"/>
            <a:ext cx="9247930" cy="1390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Процедуру громадського обговорення:</a:t>
            </a:r>
            <a:endParaRPr/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дату початку та строки процедури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порядок подання письмових зауважень і пропозицій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інформацію про громадські слухання, у тому числі умови, за яких вони проводяться, та порядок реєстрації для участі в них</a:t>
            </a:r>
            <a:endParaRPr/>
          </a:p>
        </p:txBody>
      </p:sp>
      <p:sp>
        <p:nvSpPr>
          <p:cNvPr id="640" name="Google Shape;640;p78"/>
          <p:cNvSpPr/>
          <p:nvPr/>
        </p:nvSpPr>
        <p:spPr>
          <a:xfrm>
            <a:off x="527115" y="4113002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" name="Google Shape;641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970" y="1918087"/>
            <a:ext cx="361696" cy="36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84" y="2921061"/>
            <a:ext cx="361696" cy="36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970" y="4187857"/>
            <a:ext cx="361696" cy="361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649" name="Google Shape;649;p7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650" name="Google Shape;650;p7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1" name="Google Shape;651;p79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ДОСТУП ДО ІНФОРМАЦІЇ</a:t>
            </a:r>
            <a:endParaRPr/>
          </a:p>
        </p:txBody>
      </p:sp>
      <p:sp>
        <p:nvSpPr>
          <p:cNvPr id="652" name="Google Shape;652;p79"/>
          <p:cNvSpPr/>
          <p:nvPr/>
        </p:nvSpPr>
        <p:spPr>
          <a:xfrm>
            <a:off x="841229" y="2000128"/>
            <a:ext cx="10010570" cy="6009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9"/>
          <p:cNvSpPr txBox="1"/>
          <p:nvPr/>
        </p:nvSpPr>
        <p:spPr>
          <a:xfrm>
            <a:off x="1352636" y="2124241"/>
            <a:ext cx="9335029" cy="3366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Заява про отримання ІДД та додані до неї документи є відкритими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9"/>
          <p:cNvSpPr/>
          <p:nvPr/>
        </p:nvSpPr>
        <p:spPr>
          <a:xfrm>
            <a:off x="527116" y="1845072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79"/>
          <p:cNvSpPr/>
          <p:nvPr/>
        </p:nvSpPr>
        <p:spPr>
          <a:xfrm>
            <a:off x="767407" y="3131240"/>
            <a:ext cx="10084392" cy="21938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79"/>
          <p:cNvSpPr txBox="1"/>
          <p:nvPr/>
        </p:nvSpPr>
        <p:spPr>
          <a:xfrm>
            <a:off x="1352637" y="3375806"/>
            <a:ext cx="9247930" cy="17067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Надаються безоплатно дозвільним органом, ОМС та оператором установки для ознайомлення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засобами Реєстру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шляхом їх розміщення протягом усього строку громадського обговорення в місцях, доступних для громадськості, у приміщеннях ОМС та оператора установки ( + в інших місцях)</a:t>
            </a:r>
            <a:endParaRPr/>
          </a:p>
        </p:txBody>
      </p:sp>
      <p:sp>
        <p:nvSpPr>
          <p:cNvPr id="657" name="Google Shape;657;p79"/>
          <p:cNvSpPr/>
          <p:nvPr/>
        </p:nvSpPr>
        <p:spPr>
          <a:xfrm>
            <a:off x="527118" y="2962866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916" y="3008893"/>
            <a:ext cx="394490" cy="394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636" y="1887027"/>
            <a:ext cx="394490" cy="394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80"/>
          <p:cNvSpPr txBox="1"/>
          <p:nvPr>
            <p:ph type="title"/>
          </p:nvPr>
        </p:nvSpPr>
        <p:spPr>
          <a:xfrm>
            <a:off x="533405" y="865139"/>
            <a:ext cx="7340595" cy="54381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ЗБІР ЗАУВАЖЕНЬ І ПРОПОЗИЦІЙ</a:t>
            </a:r>
            <a:endParaRPr/>
          </a:p>
        </p:txBody>
      </p:sp>
      <p:sp>
        <p:nvSpPr>
          <p:cNvPr id="665" name="Google Shape;665;p8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666" name="Google Shape;666;p8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667" name="Google Shape;667;p8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8" name="Google Shape;668;p80"/>
          <p:cNvSpPr/>
          <p:nvPr/>
        </p:nvSpPr>
        <p:spPr>
          <a:xfrm>
            <a:off x="1536389" y="2433626"/>
            <a:ext cx="9119221" cy="454724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Громадськість – одна чи більше фізичних або юридичних осіб, їх об’єднання, організації або групи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80"/>
          <p:cNvSpPr/>
          <p:nvPr/>
        </p:nvSpPr>
        <p:spPr>
          <a:xfrm>
            <a:off x="1536389" y="3105109"/>
            <a:ext cx="8215707" cy="635285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Право подавати будь-які зауваження і пропозиції, які стосуються заяви про отримання ІДД, установки чи її діяльності, без необхідності їх обґрунтування</a:t>
            </a:r>
            <a:endParaRPr/>
          </a:p>
        </p:txBody>
      </p:sp>
      <p:sp>
        <p:nvSpPr>
          <p:cNvPr id="670" name="Google Shape;670;p80"/>
          <p:cNvSpPr/>
          <p:nvPr/>
        </p:nvSpPr>
        <p:spPr>
          <a:xfrm>
            <a:off x="1536387" y="3957153"/>
            <a:ext cx="7791167" cy="454724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письмовій (у тому числі електронній) формі та усно під час громадських слухань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80"/>
          <p:cNvSpPr/>
          <p:nvPr/>
        </p:nvSpPr>
        <p:spPr>
          <a:xfrm>
            <a:off x="1536388" y="4628636"/>
            <a:ext cx="8215708" cy="454723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Надсилаються компетентним органам для надання пропозицій щодо їх врахування </a:t>
            </a:r>
            <a:endParaRPr/>
          </a:p>
        </p:txBody>
      </p:sp>
      <p:pic>
        <p:nvPicPr>
          <p:cNvPr id="672" name="Google Shape;672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9242" y="4679031"/>
            <a:ext cx="404328" cy="40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8301" y="4045302"/>
            <a:ext cx="320656" cy="32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9242" y="3226836"/>
            <a:ext cx="404328" cy="40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9242" y="2463808"/>
            <a:ext cx="404328" cy="404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9"/>
          <p:cNvSpPr txBox="1"/>
          <p:nvPr>
            <p:ph type="title"/>
          </p:nvPr>
        </p:nvSpPr>
        <p:spPr>
          <a:xfrm>
            <a:off x="533405" y="865139"/>
            <a:ext cx="7340595" cy="54381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ЗАКОН УКРАЇНИ </a:t>
            </a:r>
            <a:endParaRPr/>
          </a:p>
        </p:txBody>
      </p:sp>
      <p:sp>
        <p:nvSpPr>
          <p:cNvPr id="189" name="Google Shape;189;p49"/>
          <p:cNvSpPr txBox="1"/>
          <p:nvPr>
            <p:ph idx="1" type="body"/>
          </p:nvPr>
        </p:nvSpPr>
        <p:spPr>
          <a:xfrm>
            <a:off x="1636947" y="1363432"/>
            <a:ext cx="8591135" cy="8461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GB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«ПРО ІНТЕГРОВАНЕ ЗАПОБІГАННЯ ТА КОНТРОЛЬ ПРОМИСЛОВОГО ЗАБРУДНЕННЯ»</a:t>
            </a:r>
            <a:endParaRPr/>
          </a:p>
        </p:txBody>
      </p:sp>
      <p:sp>
        <p:nvSpPr>
          <p:cNvPr id="190" name="Google Shape;190;p4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91" name="Google Shape;191;p4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92" name="Google Shape;192;p4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3" name="Google Shape;19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5" y="1363432"/>
            <a:ext cx="795163" cy="79516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9"/>
          <p:cNvSpPr/>
          <p:nvPr/>
        </p:nvSpPr>
        <p:spPr>
          <a:xfrm>
            <a:off x="2299893" y="2632834"/>
            <a:ext cx="3884091" cy="36958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Дата прийняття: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липня 2024 року</a:t>
            </a:r>
            <a:endParaRPr/>
          </a:p>
        </p:txBody>
      </p:sp>
      <p:sp>
        <p:nvSpPr>
          <p:cNvPr id="195" name="Google Shape;195;p49"/>
          <p:cNvSpPr/>
          <p:nvPr/>
        </p:nvSpPr>
        <p:spPr>
          <a:xfrm>
            <a:off x="2299893" y="3219175"/>
            <a:ext cx="1517963" cy="362808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№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3855-IX</a:t>
            </a:r>
            <a:endParaRPr/>
          </a:p>
        </p:txBody>
      </p:sp>
      <p:sp>
        <p:nvSpPr>
          <p:cNvPr id="196" name="Google Shape;196;p49"/>
          <p:cNvSpPr/>
          <p:nvPr/>
        </p:nvSpPr>
        <p:spPr>
          <a:xfrm>
            <a:off x="2299892" y="3803028"/>
            <a:ext cx="4741931" cy="362808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Дата набрання чинності: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08 серпня 2025 року </a:t>
            </a:r>
            <a:endParaRPr/>
          </a:p>
        </p:txBody>
      </p:sp>
      <p:sp>
        <p:nvSpPr>
          <p:cNvPr id="197" name="Google Shape;197;p49"/>
          <p:cNvSpPr/>
          <p:nvPr/>
        </p:nvSpPr>
        <p:spPr>
          <a:xfrm>
            <a:off x="2299891" y="4382597"/>
            <a:ext cx="6485640" cy="369581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Публікація: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Відомості Верховної Ради (ВВР), 2024, № 47, ст. 269</a:t>
            </a:r>
            <a:endParaRPr/>
          </a:p>
        </p:txBody>
      </p:sp>
      <p:sp>
        <p:nvSpPr>
          <p:cNvPr id="198" name="Google Shape;198;p49"/>
          <p:cNvSpPr/>
          <p:nvPr/>
        </p:nvSpPr>
        <p:spPr>
          <a:xfrm>
            <a:off x="2299891" y="4968939"/>
            <a:ext cx="8877345" cy="36958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Офіційний вебпортал парламенту України: </a:t>
            </a:r>
            <a:r>
              <a:rPr b="0" i="0" lang="en-GB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https://zakon.rada.gov.ua/laws/show/3855-20#Text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/>
          </a:p>
        </p:txBody>
      </p:sp>
      <p:pic>
        <p:nvPicPr>
          <p:cNvPr id="199" name="Google Shape;199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1571" y="4858416"/>
            <a:ext cx="590626" cy="590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36947" y="2632834"/>
            <a:ext cx="369580" cy="36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43719" y="3219175"/>
            <a:ext cx="362807" cy="362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36946" y="3804736"/>
            <a:ext cx="369580" cy="36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40332" y="4382597"/>
            <a:ext cx="369580" cy="369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1"/>
          <p:cNvSpPr/>
          <p:nvPr/>
        </p:nvSpPr>
        <p:spPr>
          <a:xfrm>
            <a:off x="1050471" y="2396845"/>
            <a:ext cx="10091057" cy="89774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81"/>
          <p:cNvSpPr txBox="1"/>
          <p:nvPr>
            <p:ph type="title"/>
          </p:nvPr>
        </p:nvSpPr>
        <p:spPr>
          <a:xfrm>
            <a:off x="533405" y="365126"/>
            <a:ext cx="7340595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ВРАХУВАННЯ ЗАУВАЖЕНЬ І ПРОПОЗИЦІЙ</a:t>
            </a:r>
            <a:endParaRPr/>
          </a:p>
        </p:txBody>
      </p:sp>
      <p:sp>
        <p:nvSpPr>
          <p:cNvPr id="682" name="Google Shape;682;p81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683" name="Google Shape;683;p81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684" name="Google Shape;684;p81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5" name="Google Shape;685;p81"/>
          <p:cNvSpPr txBox="1"/>
          <p:nvPr/>
        </p:nvSpPr>
        <p:spPr>
          <a:xfrm>
            <a:off x="1491717" y="2531358"/>
            <a:ext cx="920856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Дозвільний орган видає ІДД (або відмову) з урахуванням результатів громадського обговорення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81"/>
          <p:cNvSpPr txBox="1"/>
          <p:nvPr>
            <p:ph idx="1" type="body"/>
          </p:nvPr>
        </p:nvSpPr>
        <p:spPr>
          <a:xfrm>
            <a:off x="1758416" y="4620317"/>
            <a:ext cx="9208564" cy="609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88235"/>
              <a:buNone/>
            </a:pPr>
            <a:r>
              <a:rPr i="1" lang="en-GB" sz="1500"/>
              <a:t>Вимоги до змісту та форми звіту про громадське обговорення у процесі видачі інтегрованого довкіллєвого дозволу (внесення змін до нього), затверджені наказом Міндовкілля від 11 березня 2025 року N 488</a:t>
            </a:r>
            <a:endParaRPr/>
          </a:p>
        </p:txBody>
      </p:sp>
      <p:sp>
        <p:nvSpPr>
          <p:cNvPr id="687" name="Google Shape;687;p81"/>
          <p:cNvSpPr txBox="1"/>
          <p:nvPr/>
        </p:nvSpPr>
        <p:spPr>
          <a:xfrm flipH="1">
            <a:off x="1491717" y="4501012"/>
            <a:ext cx="474056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688" name="Google Shape;688;p81"/>
          <p:cNvSpPr/>
          <p:nvPr/>
        </p:nvSpPr>
        <p:spPr>
          <a:xfrm>
            <a:off x="1050471" y="3427961"/>
            <a:ext cx="10091057" cy="1177938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81"/>
          <p:cNvSpPr txBox="1"/>
          <p:nvPr/>
        </p:nvSpPr>
        <p:spPr>
          <a:xfrm>
            <a:off x="1491717" y="3562474"/>
            <a:ext cx="920856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Звіт про громадське обговорення підсумовує отримані зауваження і пропозиції та зазначає, яким чином в умовах ІДД вони враховані, частково враховані або обґрунтовано відхилені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82"/>
          <p:cNvSpPr txBox="1"/>
          <p:nvPr>
            <p:ph type="title"/>
          </p:nvPr>
        </p:nvSpPr>
        <p:spPr>
          <a:xfrm>
            <a:off x="533405" y="365125"/>
            <a:ext cx="7340595" cy="85830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ГРОМАДСЬКІ СЛУХАННЯ: </a:t>
            </a:r>
            <a:br>
              <a:rPr lang="en-GB"/>
            </a:br>
            <a:r>
              <a:rPr lang="en-GB">
                <a:solidFill>
                  <a:schemeClr val="accent2"/>
                </a:solidFill>
              </a:rPr>
              <a:t>ХТО, ЗА ЯКИХ УМОВ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695" name="Google Shape;695;p8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6" name="Google Shape;696;p82"/>
          <p:cNvSpPr/>
          <p:nvPr/>
        </p:nvSpPr>
        <p:spPr>
          <a:xfrm>
            <a:off x="1161572" y="2003612"/>
            <a:ext cx="9741316" cy="656682"/>
          </a:xfrm>
          <a:prstGeom prst="roundRect">
            <a:avLst>
              <a:gd fmla="val 50000" name="adj"/>
            </a:avLst>
          </a:prstGeom>
          <a:noFill/>
          <a:ln cap="flat" cmpd="sng" w="127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Дозвільний орган визначає територіальні громади та АТО, які можуть зазнати впливу внаслідок діяльності установки</a:t>
            </a:r>
            <a:endParaRPr/>
          </a:p>
        </p:txBody>
      </p:sp>
      <p:sp>
        <p:nvSpPr>
          <p:cNvPr id="697" name="Google Shape;697;p82"/>
          <p:cNvSpPr/>
          <p:nvPr/>
        </p:nvSpPr>
        <p:spPr>
          <a:xfrm>
            <a:off x="1161570" y="2803813"/>
            <a:ext cx="9741315" cy="525242"/>
          </a:xfrm>
          <a:prstGeom prst="roundRect">
            <a:avLst>
              <a:gd fmla="val 50000" name="adj"/>
            </a:avLst>
          </a:prstGeom>
          <a:noFill/>
          <a:ln cap="flat" cmpd="sng" w="127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ГС проводяться ОВА АТО, які можуть зазнати впливу установки, та за місцезнаходженням установки</a:t>
            </a:r>
            <a:endParaRPr/>
          </a:p>
        </p:txBody>
      </p:sp>
      <p:sp>
        <p:nvSpPr>
          <p:cNvPr id="698" name="Google Shape;698;p82"/>
          <p:cNvSpPr/>
          <p:nvPr/>
        </p:nvSpPr>
        <p:spPr>
          <a:xfrm>
            <a:off x="1161569" y="3472574"/>
            <a:ext cx="9741315" cy="505337"/>
          </a:xfrm>
          <a:prstGeom prst="roundRect">
            <a:avLst>
              <a:gd fmla="val 50000" name="adj"/>
            </a:avLst>
          </a:prstGeom>
          <a:noFill/>
          <a:ln cap="flat" cmpd="sng" w="127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Умова проведення – реєстрація 5 або більше осіб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82"/>
          <p:cNvSpPr/>
          <p:nvPr/>
        </p:nvSpPr>
        <p:spPr>
          <a:xfrm>
            <a:off x="1161569" y="4121002"/>
            <a:ext cx="9741315" cy="505337"/>
          </a:xfrm>
          <a:prstGeom prst="roundRect">
            <a:avLst>
              <a:gd fmla="val 50000" name="adj"/>
            </a:avLst>
          </a:prstGeom>
          <a:noFill/>
          <a:ln cap="flat" cmpd="sng" w="127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Реєстрація для участі проводиться засобами Реєстру протягом 5 РД з дня оприлюднення оголошення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82"/>
          <p:cNvSpPr/>
          <p:nvPr/>
        </p:nvSpPr>
        <p:spPr>
          <a:xfrm>
            <a:off x="1161570" y="4773225"/>
            <a:ext cx="9741314" cy="525241"/>
          </a:xfrm>
          <a:prstGeom prst="roundRect">
            <a:avLst>
              <a:gd fmla="val 50000" name="adj"/>
            </a:avLst>
          </a:prstGeom>
          <a:noFill/>
          <a:ln cap="flat" cmpd="sng" w="127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Якщо умова виконана, дозвільний орган повідомляє про це відповідну ОВА</a:t>
            </a:r>
            <a:endParaRPr/>
          </a:p>
        </p:txBody>
      </p:sp>
      <p:sp>
        <p:nvSpPr>
          <p:cNvPr id="701" name="Google Shape;701;p8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702" name="Google Shape;702;p8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703" name="Google Shape;703;p82"/>
          <p:cNvSpPr/>
          <p:nvPr/>
        </p:nvSpPr>
        <p:spPr>
          <a:xfrm>
            <a:off x="502792" y="2077808"/>
            <a:ext cx="525243" cy="5252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sp>
        <p:nvSpPr>
          <p:cNvPr id="704" name="Google Shape;704;p82"/>
          <p:cNvSpPr/>
          <p:nvPr/>
        </p:nvSpPr>
        <p:spPr>
          <a:xfrm>
            <a:off x="502792" y="2803811"/>
            <a:ext cx="525243" cy="5252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/>
          </a:p>
        </p:txBody>
      </p:sp>
      <p:sp>
        <p:nvSpPr>
          <p:cNvPr id="705" name="Google Shape;705;p82"/>
          <p:cNvSpPr/>
          <p:nvPr/>
        </p:nvSpPr>
        <p:spPr>
          <a:xfrm>
            <a:off x="502791" y="3462620"/>
            <a:ext cx="525243" cy="5252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/>
          </a:p>
        </p:txBody>
      </p:sp>
      <p:sp>
        <p:nvSpPr>
          <p:cNvPr id="706" name="Google Shape;706;p82"/>
          <p:cNvSpPr/>
          <p:nvPr/>
        </p:nvSpPr>
        <p:spPr>
          <a:xfrm>
            <a:off x="502790" y="4111048"/>
            <a:ext cx="525243" cy="5252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endParaRPr/>
          </a:p>
        </p:txBody>
      </p:sp>
      <p:sp>
        <p:nvSpPr>
          <p:cNvPr id="707" name="Google Shape;707;p82"/>
          <p:cNvSpPr/>
          <p:nvPr/>
        </p:nvSpPr>
        <p:spPr>
          <a:xfrm>
            <a:off x="502790" y="4789697"/>
            <a:ext cx="525243" cy="5252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83"/>
          <p:cNvSpPr txBox="1"/>
          <p:nvPr>
            <p:ph type="title"/>
          </p:nvPr>
        </p:nvSpPr>
        <p:spPr>
          <a:xfrm>
            <a:off x="533405" y="365125"/>
            <a:ext cx="7340595" cy="85830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ГРОМАДСЬКІ СЛУХАННЯ: </a:t>
            </a:r>
            <a:br>
              <a:rPr lang="en-GB"/>
            </a:br>
            <a:r>
              <a:rPr lang="en-GB">
                <a:solidFill>
                  <a:schemeClr val="accent2"/>
                </a:solidFill>
              </a:rPr>
              <a:t>ЯК, КОЛИ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713" name="Google Shape;713;p83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14" name="Google Shape;714;p83"/>
          <p:cNvSpPr/>
          <p:nvPr/>
        </p:nvSpPr>
        <p:spPr>
          <a:xfrm>
            <a:off x="1161574" y="2678526"/>
            <a:ext cx="9741316" cy="656682"/>
          </a:xfrm>
          <a:prstGeom prst="roundRect">
            <a:avLst>
              <a:gd fmla="val 50000" name="adj"/>
            </a:avLst>
          </a:prstGeom>
          <a:solidFill>
            <a:srgbClr val="D8E8F8"/>
          </a:solidFill>
          <a:ln cap="flat" cmpd="sng" w="12700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ОВА оприлюднює інформацію про час, дату, місце та адресу проведення громадських слухань на своєму веб-сайті, у Реєстрі та надсилає її особам, які зареєструвалися для участі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83"/>
          <p:cNvSpPr/>
          <p:nvPr/>
        </p:nvSpPr>
        <p:spPr>
          <a:xfrm>
            <a:off x="1161572" y="3478727"/>
            <a:ext cx="9741315" cy="525242"/>
          </a:xfrm>
          <a:prstGeom prst="roundRect">
            <a:avLst>
              <a:gd fmla="val 50000" name="adj"/>
            </a:avLst>
          </a:prstGeom>
          <a:solidFill>
            <a:srgbClr val="D8E8F8"/>
          </a:solidFill>
          <a:ln cap="flat" cmpd="sng" w="12700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Проводяться не раніше, ніж на 10-ий РД з дня оприлюднення оголошення </a:t>
            </a:r>
            <a:endParaRPr/>
          </a:p>
        </p:txBody>
      </p:sp>
      <p:sp>
        <p:nvSpPr>
          <p:cNvPr id="716" name="Google Shape;716;p83"/>
          <p:cNvSpPr/>
          <p:nvPr/>
        </p:nvSpPr>
        <p:spPr>
          <a:xfrm>
            <a:off x="1161571" y="4147488"/>
            <a:ext cx="9741315" cy="505337"/>
          </a:xfrm>
          <a:prstGeom prst="roundRect">
            <a:avLst>
              <a:gd fmla="val 50000" name="adj"/>
            </a:avLst>
          </a:prstGeom>
          <a:solidFill>
            <a:srgbClr val="D8E8F8"/>
          </a:solidFill>
          <a:ln cap="flat" cmpd="sng" w="12700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387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раніше ніж на 5-тий РД з дня оприлюднення інформації про місце, дату і час проведення громадських слухань</a:t>
            </a:r>
            <a:endParaRPr b="0" i="0" sz="1387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83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718" name="Google Shape;718;p83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719" name="Google Shape;719;p83"/>
          <p:cNvSpPr/>
          <p:nvPr/>
        </p:nvSpPr>
        <p:spPr>
          <a:xfrm>
            <a:off x="502794" y="2752722"/>
            <a:ext cx="525243" cy="525243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sp>
        <p:nvSpPr>
          <p:cNvPr id="720" name="Google Shape;720;p83"/>
          <p:cNvSpPr/>
          <p:nvPr/>
        </p:nvSpPr>
        <p:spPr>
          <a:xfrm>
            <a:off x="502794" y="3478725"/>
            <a:ext cx="525243" cy="525243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/>
          </a:p>
        </p:txBody>
      </p:sp>
      <p:sp>
        <p:nvSpPr>
          <p:cNvPr id="721" name="Google Shape;721;p83"/>
          <p:cNvSpPr/>
          <p:nvPr/>
        </p:nvSpPr>
        <p:spPr>
          <a:xfrm>
            <a:off x="502793" y="4137534"/>
            <a:ext cx="525243" cy="525243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4"/>
          <p:cNvSpPr txBox="1"/>
          <p:nvPr>
            <p:ph type="title"/>
          </p:nvPr>
        </p:nvSpPr>
        <p:spPr>
          <a:xfrm>
            <a:off x="533405" y="365125"/>
            <a:ext cx="7340595" cy="85830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ГРОМАДСЬКІ СЛУХАННЯ: </a:t>
            </a:r>
            <a:br>
              <a:rPr lang="en-GB"/>
            </a:br>
            <a:r>
              <a:rPr lang="en-GB">
                <a:solidFill>
                  <a:schemeClr val="accent2"/>
                </a:solidFill>
              </a:rPr>
              <a:t>ФОРМАТ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727" name="Google Shape;727;p84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28" name="Google Shape;728;p84"/>
          <p:cNvSpPr/>
          <p:nvPr/>
        </p:nvSpPr>
        <p:spPr>
          <a:xfrm>
            <a:off x="1161574" y="2678526"/>
            <a:ext cx="9741316" cy="656682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Громадські слухання проводяться у приміщенні, визначеному ОВА, або у змішаному форматі: у режимі онлайн та у такому приміщенні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84"/>
          <p:cNvSpPr/>
          <p:nvPr/>
        </p:nvSpPr>
        <p:spPr>
          <a:xfrm>
            <a:off x="1161572" y="3478727"/>
            <a:ext cx="9741315" cy="525242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період воєнного стану в Україні громадські слухання можуть проводитися у форматі відеоконференції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84"/>
          <p:cNvSpPr/>
          <p:nvPr/>
        </p:nvSpPr>
        <p:spPr>
          <a:xfrm>
            <a:off x="1161571" y="4147488"/>
            <a:ext cx="9741315" cy="656682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разі переривання відеоконференції з технічних причин і неможливості її відновлення протягом понад 30 хвилин, проводяться повторні громадські слухання у форматі відеоконференції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84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732" name="Google Shape;732;p84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733" name="Google Shape;733;p84"/>
          <p:cNvSpPr/>
          <p:nvPr/>
        </p:nvSpPr>
        <p:spPr>
          <a:xfrm>
            <a:off x="502794" y="2752722"/>
            <a:ext cx="525243" cy="525243"/>
          </a:xfrm>
          <a:prstGeom prst="ellipse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sp>
        <p:nvSpPr>
          <p:cNvPr id="734" name="Google Shape;734;p84"/>
          <p:cNvSpPr/>
          <p:nvPr/>
        </p:nvSpPr>
        <p:spPr>
          <a:xfrm>
            <a:off x="502794" y="3478725"/>
            <a:ext cx="525243" cy="525243"/>
          </a:xfrm>
          <a:prstGeom prst="ellipse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/>
          </a:p>
        </p:txBody>
      </p:sp>
      <p:sp>
        <p:nvSpPr>
          <p:cNvPr id="735" name="Google Shape;735;p84"/>
          <p:cNvSpPr/>
          <p:nvPr/>
        </p:nvSpPr>
        <p:spPr>
          <a:xfrm>
            <a:off x="502793" y="4137534"/>
            <a:ext cx="525243" cy="525243"/>
          </a:xfrm>
          <a:prstGeom prst="ellipse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85"/>
          <p:cNvSpPr/>
          <p:nvPr/>
        </p:nvSpPr>
        <p:spPr>
          <a:xfrm>
            <a:off x="1050471" y="2527476"/>
            <a:ext cx="10091057" cy="7365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85"/>
          <p:cNvSpPr txBox="1"/>
          <p:nvPr>
            <p:ph type="title"/>
          </p:nvPr>
        </p:nvSpPr>
        <p:spPr>
          <a:xfrm>
            <a:off x="533405" y="365126"/>
            <a:ext cx="7340595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ГРОМАДСЬКІ СЛУХАННЯ: </a:t>
            </a:r>
            <a:br>
              <a:rPr lang="en-GB"/>
            </a:br>
            <a:r>
              <a:rPr lang="en-GB">
                <a:solidFill>
                  <a:schemeClr val="accent2"/>
                </a:solidFill>
              </a:rPr>
              <a:t>ЯВКА ОПЕРАТОРА </a:t>
            </a:r>
            <a:endParaRPr/>
          </a:p>
        </p:txBody>
      </p:sp>
      <p:sp>
        <p:nvSpPr>
          <p:cNvPr id="742" name="Google Shape;742;p8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743" name="Google Shape;743;p8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744" name="Google Shape;744;p8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45" name="Google Shape;745;p85"/>
          <p:cNvSpPr txBox="1"/>
          <p:nvPr/>
        </p:nvSpPr>
        <p:spPr>
          <a:xfrm>
            <a:off x="1491717" y="2618445"/>
            <a:ext cx="92085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 разі неявки оператора складається акт про неявку. Громадські слухання вважаються такими, що не відбулися, і призначаються повторні слухання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85"/>
          <p:cNvSpPr txBox="1"/>
          <p:nvPr>
            <p:ph idx="1" type="body"/>
          </p:nvPr>
        </p:nvSpPr>
        <p:spPr>
          <a:xfrm>
            <a:off x="1758416" y="4271973"/>
            <a:ext cx="9208564" cy="609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1" lang="en-GB" sz="1500"/>
              <a:t>Порядок організації та проведення громадських слухань у процесі видачі ІДД затверджений постановою Кабінету Міністрів України від 21 лютого 2025 р. № 194</a:t>
            </a:r>
            <a:endParaRPr i="1" sz="1500"/>
          </a:p>
        </p:txBody>
      </p:sp>
      <p:sp>
        <p:nvSpPr>
          <p:cNvPr id="747" name="Google Shape;747;p85"/>
          <p:cNvSpPr txBox="1"/>
          <p:nvPr/>
        </p:nvSpPr>
        <p:spPr>
          <a:xfrm flipH="1">
            <a:off x="1491717" y="4152668"/>
            <a:ext cx="474056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748" name="Google Shape;748;p85"/>
          <p:cNvSpPr/>
          <p:nvPr/>
        </p:nvSpPr>
        <p:spPr>
          <a:xfrm>
            <a:off x="1050471" y="3482390"/>
            <a:ext cx="10091057" cy="7365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85"/>
          <p:cNvSpPr txBox="1"/>
          <p:nvPr/>
        </p:nvSpPr>
        <p:spPr>
          <a:xfrm>
            <a:off x="1491717" y="3573359"/>
            <a:ext cx="92085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Неявка оператора на повторні громадські слухання є підставою для надання відмови у видачі ІДД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8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755" name="Google Shape;755;p8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756" name="Google Shape;756;p8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7" name="Google Shape;757;p86"/>
          <p:cNvSpPr txBox="1"/>
          <p:nvPr/>
        </p:nvSpPr>
        <p:spPr>
          <a:xfrm>
            <a:off x="4223123" y="2413337"/>
            <a:ext cx="37457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Q&amp;A</a:t>
            </a:r>
            <a:endParaRPr b="0" i="0" sz="7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87"/>
          <p:cNvSpPr txBox="1"/>
          <p:nvPr>
            <p:ph type="ctrTitle"/>
          </p:nvPr>
        </p:nvSpPr>
        <p:spPr>
          <a:xfrm>
            <a:off x="741390" y="2375407"/>
            <a:ext cx="8612474" cy="18373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GB" sz="3000"/>
              <a:t>Розгляд документів дозвільним органом, узгоджувальна нарада та видача інтегрованого довкіллєвого дозволу</a:t>
            </a:r>
            <a:endParaRPr sz="3000"/>
          </a:p>
        </p:txBody>
      </p:sp>
      <p:sp>
        <p:nvSpPr>
          <p:cNvPr id="763" name="Google Shape;763;p87"/>
          <p:cNvSpPr txBox="1"/>
          <p:nvPr>
            <p:ph idx="1" type="subTitle"/>
          </p:nvPr>
        </p:nvSpPr>
        <p:spPr>
          <a:xfrm>
            <a:off x="741390" y="4460631"/>
            <a:ext cx="4724970" cy="283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accent2"/>
                </a:solidFill>
              </a:rPr>
              <a:t>Сергій Вихрист, </a:t>
            </a:r>
            <a:r>
              <a:rPr lang="en-GB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експерт GIZ</a:t>
            </a:r>
            <a:endParaRPr/>
          </a:p>
        </p:txBody>
      </p:sp>
      <p:sp>
        <p:nvSpPr>
          <p:cNvPr id="764" name="Google Shape;764;p87"/>
          <p:cNvSpPr txBox="1"/>
          <p:nvPr>
            <p:ph idx="2" type="body"/>
          </p:nvPr>
        </p:nvSpPr>
        <p:spPr>
          <a:xfrm>
            <a:off x="5661560" y="4460563"/>
            <a:ext cx="3456000" cy="283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765" name="Google Shape;765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4123" y="5578506"/>
            <a:ext cx="1612180" cy="454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87" title="BMUKN+IKI+GIZ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400" y="5278825"/>
            <a:ext cx="6379023" cy="157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88"/>
          <p:cNvSpPr/>
          <p:nvPr/>
        </p:nvSpPr>
        <p:spPr>
          <a:xfrm>
            <a:off x="0" y="0"/>
            <a:ext cx="12192000" cy="1340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2" name="Google Shape;772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0944" y="107343"/>
            <a:ext cx="6590110" cy="6305589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8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774" name="Google Shape;774;p8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775" name="Google Shape;775;p8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6" name="Google Shape;776;p88"/>
          <p:cNvSpPr/>
          <p:nvPr/>
        </p:nvSpPr>
        <p:spPr>
          <a:xfrm>
            <a:off x="4060371" y="4386944"/>
            <a:ext cx="4869683" cy="2133332"/>
          </a:xfrm>
          <a:prstGeom prst="roundRect">
            <a:avLst>
              <a:gd fmla="val 50000" name="adj"/>
            </a:avLst>
          </a:prstGeom>
          <a:noFill/>
          <a:ln cap="flat" cmpd="sng" w="25400">
            <a:solidFill>
              <a:srgbClr val="FFDD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89"/>
          <p:cNvSpPr/>
          <p:nvPr/>
        </p:nvSpPr>
        <p:spPr>
          <a:xfrm>
            <a:off x="-700957" y="1908840"/>
            <a:ext cx="6165586" cy="382861"/>
          </a:xfrm>
          <a:prstGeom prst="roundRect">
            <a:avLst>
              <a:gd fmla="val 50000" name="adj"/>
            </a:avLst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89"/>
          <p:cNvSpPr txBox="1"/>
          <p:nvPr>
            <p:ph type="title"/>
          </p:nvPr>
        </p:nvSpPr>
        <p:spPr>
          <a:xfrm>
            <a:off x="533405" y="143791"/>
            <a:ext cx="7340595" cy="10911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ПОЧАТОК АДМІНІСТРАТИВНОГО ПРОВАДЖЕННЯ З ВИДАЧІ ІДД </a:t>
            </a:r>
            <a:br>
              <a:rPr b="1" lang="en-GB" sz="24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0" lang="en-GB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(ВНЕСЕННЯ ЗМІН ДО НЬОГО)(Ч.5 СТ.5 ЗАКОНУ)</a:t>
            </a:r>
            <a:endParaRPr b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83" name="Google Shape;783;p8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4" name="Google Shape;784;p89"/>
          <p:cNvSpPr/>
          <p:nvPr/>
        </p:nvSpPr>
        <p:spPr>
          <a:xfrm>
            <a:off x="1161570" y="2359093"/>
            <a:ext cx="8450515" cy="2093268"/>
          </a:xfrm>
          <a:prstGeom prst="roundRect">
            <a:avLst>
              <a:gd fmla="val 8860" name="adj"/>
            </a:avLst>
          </a:prstGeom>
          <a:solidFill>
            <a:schemeClr val="lt1"/>
          </a:solidFill>
          <a:ln>
            <a:noFill/>
          </a:ln>
          <a:effectLst>
            <a:outerShdw blurRad="328962" sx="98628" rotWithShape="0" algn="ctr" dir="5400000" dist="50800" sy="98628">
              <a:srgbClr val="BCD5EC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89"/>
          <p:cNvSpPr txBox="1"/>
          <p:nvPr/>
        </p:nvSpPr>
        <p:spPr>
          <a:xfrm>
            <a:off x="1491624" y="2365636"/>
            <a:ext cx="7471088" cy="2086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b="1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документу, що підтверджує внесення плати за видачу ІДД </a:t>
            </a: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(внесення змін до нього), та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b="1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відомостей, що підтверджують факт та дату опублікування, розміщення або оприлюднення в інший спосіб оголошення про початок громадського обговорення у процесі видачі ІДД </a:t>
            </a: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(внесення змін до нього),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b="1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у строк, що не перевищує 15 робочих днів з дня отримання оператором установки від дозвільного органу рішення (висновку) про прийнятність заяви про отримання ІДД </a:t>
            </a: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(внесення змін до нього),</a:t>
            </a:r>
            <a:endParaRPr/>
          </a:p>
        </p:txBody>
      </p:sp>
      <p:sp>
        <p:nvSpPr>
          <p:cNvPr id="786" name="Google Shape;786;p8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787" name="Google Shape;787;p8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788" name="Google Shape;788;p89"/>
          <p:cNvSpPr txBox="1"/>
          <p:nvPr/>
        </p:nvSpPr>
        <p:spPr>
          <a:xfrm>
            <a:off x="533405" y="1928001"/>
            <a:ext cx="572588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разі отримання від оператора установки:</a:t>
            </a:r>
            <a:endParaRPr/>
          </a:p>
        </p:txBody>
      </p:sp>
      <p:sp>
        <p:nvSpPr>
          <p:cNvPr id="789" name="Google Shape;789;p89"/>
          <p:cNvSpPr/>
          <p:nvPr/>
        </p:nvSpPr>
        <p:spPr>
          <a:xfrm>
            <a:off x="-700957" y="4686046"/>
            <a:ext cx="11760842" cy="382861"/>
          </a:xfrm>
          <a:prstGeom prst="roundRect">
            <a:avLst>
              <a:gd fmla="val 50000" name="adj"/>
            </a:avLst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89"/>
          <p:cNvSpPr txBox="1"/>
          <p:nvPr/>
        </p:nvSpPr>
        <p:spPr>
          <a:xfrm>
            <a:off x="533404" y="4705207"/>
            <a:ext cx="1052648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дозвільний орган розпочинає адміністративне провадження з видачі ІДД (внесення змін до нього).</a:t>
            </a:r>
            <a:endParaRPr/>
          </a:p>
        </p:txBody>
      </p:sp>
      <p:sp>
        <p:nvSpPr>
          <p:cNvPr id="791" name="Google Shape;791;p89"/>
          <p:cNvSpPr/>
          <p:nvPr/>
        </p:nvSpPr>
        <p:spPr>
          <a:xfrm>
            <a:off x="1161570" y="5297611"/>
            <a:ext cx="8450515" cy="706405"/>
          </a:xfrm>
          <a:prstGeom prst="roundRect">
            <a:avLst>
              <a:gd fmla="val 8860" name="adj"/>
            </a:avLst>
          </a:prstGeom>
          <a:solidFill>
            <a:schemeClr val="lt1"/>
          </a:solidFill>
          <a:ln>
            <a:noFill/>
          </a:ln>
          <a:effectLst>
            <a:outerShdw blurRad="328962" sx="98628" rotWithShape="0" algn="ctr" dir="5400000" dist="50800" sy="98628">
              <a:srgbClr val="BCD5EC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89"/>
          <p:cNvSpPr txBox="1"/>
          <p:nvPr/>
        </p:nvSpPr>
        <p:spPr>
          <a:xfrm>
            <a:off x="1881570" y="5347698"/>
            <a:ext cx="7081141" cy="535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Заява про отримання ІДД (внесення змін до нього) вважається отриманою з дня отримання зазначених документів.</a:t>
            </a:r>
            <a:endParaRPr/>
          </a:p>
        </p:txBody>
      </p:sp>
      <p:pic>
        <p:nvPicPr>
          <p:cNvPr id="793" name="Google Shape;793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8004839">
            <a:off x="20806" y="2782100"/>
            <a:ext cx="1493199" cy="149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2196" y="5290852"/>
            <a:ext cx="706405" cy="706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90"/>
          <p:cNvSpPr/>
          <p:nvPr/>
        </p:nvSpPr>
        <p:spPr>
          <a:xfrm>
            <a:off x="0" y="0"/>
            <a:ext cx="12192000" cy="1340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9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801" name="Google Shape;801;p9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802" name="Google Shape;802;p9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03" name="Google Shape;803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9227" y="74154"/>
            <a:ext cx="6553546" cy="6353789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90"/>
          <p:cNvSpPr/>
          <p:nvPr/>
        </p:nvSpPr>
        <p:spPr>
          <a:xfrm>
            <a:off x="3131127" y="2710544"/>
            <a:ext cx="5798927" cy="3717399"/>
          </a:xfrm>
          <a:prstGeom prst="roundRect">
            <a:avLst>
              <a:gd fmla="val 17141" name="adj"/>
            </a:avLst>
          </a:prstGeom>
          <a:noFill/>
          <a:ln cap="flat" cmpd="sng" w="25400">
            <a:solidFill>
              <a:srgbClr val="FFDD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780d40b02b_0_1"/>
          <p:cNvSpPr txBox="1"/>
          <p:nvPr>
            <p:ph type="title"/>
          </p:nvPr>
        </p:nvSpPr>
        <p:spPr>
          <a:xfrm>
            <a:off x="533405" y="865139"/>
            <a:ext cx="73407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СТРУКТУРА ЗАКОНУ УКРАЇНИ </a:t>
            </a:r>
            <a:endParaRPr/>
          </a:p>
        </p:txBody>
      </p:sp>
      <p:sp>
        <p:nvSpPr>
          <p:cNvPr id="209" name="Google Shape;209;g3780d40b02b_0_1"/>
          <p:cNvSpPr txBox="1"/>
          <p:nvPr>
            <p:ph idx="1" type="body"/>
          </p:nvPr>
        </p:nvSpPr>
        <p:spPr>
          <a:xfrm>
            <a:off x="1636947" y="1363432"/>
            <a:ext cx="85911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-GB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«ПРО ІНТЕГРОВАНЕ ЗАПОБІГАННЯ ТА КОНТРОЛЬ ПРОМИСЛОВОГО ЗАБРУДНЕННЯ»</a:t>
            </a:r>
            <a:endParaRPr/>
          </a:p>
        </p:txBody>
      </p:sp>
      <p:sp>
        <p:nvSpPr>
          <p:cNvPr id="210" name="Google Shape;210;g3780d40b02b_0_1"/>
          <p:cNvSpPr txBox="1"/>
          <p:nvPr>
            <p:ph idx="10" type="dt"/>
          </p:nvPr>
        </p:nvSpPr>
        <p:spPr>
          <a:xfrm>
            <a:off x="1161571" y="6495835"/>
            <a:ext cx="72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211" name="Google Shape;211;g3780d40b02b_0_1"/>
          <p:cNvSpPr txBox="1"/>
          <p:nvPr>
            <p:ph idx="11" type="ftr"/>
          </p:nvPr>
        </p:nvSpPr>
        <p:spPr>
          <a:xfrm>
            <a:off x="2122712" y="6495835"/>
            <a:ext cx="6840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212" name="Google Shape;212;g3780d40b02b_0_1"/>
          <p:cNvSpPr txBox="1"/>
          <p:nvPr>
            <p:ph idx="12" type="sldNum"/>
          </p:nvPr>
        </p:nvSpPr>
        <p:spPr>
          <a:xfrm>
            <a:off x="533406" y="6495835"/>
            <a:ext cx="468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3" name="Google Shape;213;g3780d40b02b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405" y="1363432"/>
            <a:ext cx="795163" cy="795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91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10" name="Google Shape;810;p91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811" name="Google Shape;811;p91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812" name="Google Shape;812;p91"/>
          <p:cNvSpPr txBox="1"/>
          <p:nvPr>
            <p:ph type="title"/>
          </p:nvPr>
        </p:nvSpPr>
        <p:spPr>
          <a:xfrm>
            <a:off x="533405" y="365125"/>
            <a:ext cx="7340595" cy="8635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УЗГОДЖУВАЛЬНА НАРАДА </a:t>
            </a:r>
            <a:br>
              <a:rPr lang="en-GB">
                <a:solidFill>
                  <a:schemeClr val="dk1"/>
                </a:solidFill>
              </a:rPr>
            </a:br>
            <a:r>
              <a:rPr lang="en-GB" sz="1800">
                <a:solidFill>
                  <a:schemeClr val="dk1"/>
                </a:solidFill>
              </a:rPr>
              <a:t>(Ч.5 СТ.7 ЗАКОНУ)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13" name="Google Shape;813;p91"/>
          <p:cNvSpPr/>
          <p:nvPr/>
        </p:nvSpPr>
        <p:spPr>
          <a:xfrm>
            <a:off x="4743584" y="2185681"/>
            <a:ext cx="2706962" cy="3178574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91"/>
          <p:cNvSpPr txBox="1"/>
          <p:nvPr/>
        </p:nvSpPr>
        <p:spPr>
          <a:xfrm>
            <a:off x="4864155" y="2595185"/>
            <a:ext cx="2463690" cy="2086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Проводиться не пізніше ніж за 10 робочих днів до завершення строку видачі ІДД (внесення змін до нього) або відмови у видачі ІДД (внесенні змін до нього)</a:t>
            </a:r>
            <a:endParaRPr/>
          </a:p>
        </p:txBody>
      </p:sp>
      <p:sp>
        <p:nvSpPr>
          <p:cNvPr id="815" name="Google Shape;815;p91"/>
          <p:cNvSpPr/>
          <p:nvPr/>
        </p:nvSpPr>
        <p:spPr>
          <a:xfrm>
            <a:off x="1638301" y="2185681"/>
            <a:ext cx="2706962" cy="3178574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91"/>
          <p:cNvSpPr txBox="1"/>
          <p:nvPr/>
        </p:nvSpPr>
        <p:spPr>
          <a:xfrm>
            <a:off x="1764208" y="2816785"/>
            <a:ext cx="2463690" cy="16435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Скликається після завершення строку розгляду заяви про отримання ІДД (внесення змін до нього) компетентними органами</a:t>
            </a:r>
            <a:endParaRPr/>
          </a:p>
        </p:txBody>
      </p:sp>
      <p:sp>
        <p:nvSpPr>
          <p:cNvPr id="817" name="Google Shape;817;p91"/>
          <p:cNvSpPr/>
          <p:nvPr/>
        </p:nvSpPr>
        <p:spPr>
          <a:xfrm>
            <a:off x="7846738" y="2185681"/>
            <a:ext cx="2706962" cy="3178574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91"/>
          <p:cNvSpPr txBox="1"/>
          <p:nvPr/>
        </p:nvSpPr>
        <p:spPr>
          <a:xfrm>
            <a:off x="7964101" y="2595185"/>
            <a:ext cx="2463691" cy="2086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Порядок проведення узгоджувальної наради щодо видачі інтегрованого довкіллєвого дозволу затверджено постановою Кабінету Міністрів України від 28 січня 2025 р. № 89</a:t>
            </a:r>
            <a:endParaRPr/>
          </a:p>
        </p:txBody>
      </p:sp>
      <p:pic>
        <p:nvPicPr>
          <p:cNvPr id="819" name="Google Shape;819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8346" y="3497206"/>
            <a:ext cx="555524" cy="55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0880" y="3497206"/>
            <a:ext cx="555524" cy="55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92"/>
          <p:cNvSpPr/>
          <p:nvPr/>
        </p:nvSpPr>
        <p:spPr>
          <a:xfrm>
            <a:off x="0" y="0"/>
            <a:ext cx="12192000" cy="1340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9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827" name="Google Shape;827;p9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828" name="Google Shape;828;p9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29" name="Google Shape;829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3088" y="92333"/>
            <a:ext cx="6565823" cy="6306544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92"/>
          <p:cNvSpPr/>
          <p:nvPr/>
        </p:nvSpPr>
        <p:spPr>
          <a:xfrm>
            <a:off x="4709063" y="4391025"/>
            <a:ext cx="2739487" cy="590550"/>
          </a:xfrm>
          <a:prstGeom prst="roundRect">
            <a:avLst>
              <a:gd fmla="val 50000" name="adj"/>
            </a:avLst>
          </a:prstGeom>
          <a:noFill/>
          <a:ln cap="flat" cmpd="sng" w="25400">
            <a:solidFill>
              <a:srgbClr val="FFDD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93"/>
          <p:cNvSpPr txBox="1"/>
          <p:nvPr>
            <p:ph type="title"/>
          </p:nvPr>
        </p:nvSpPr>
        <p:spPr>
          <a:xfrm>
            <a:off x="533405" y="143791"/>
            <a:ext cx="7340595" cy="10911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УЗГОДЖУВАЛЬНА НАРАДА</a:t>
            </a:r>
            <a:endParaRPr b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36" name="Google Shape;836;p93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37" name="Google Shape;837;p93"/>
          <p:cNvSpPr txBox="1"/>
          <p:nvPr/>
        </p:nvSpPr>
        <p:spPr>
          <a:xfrm>
            <a:off x="4165602" y="1964852"/>
            <a:ext cx="7128600" cy="35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Для узгодження позицій компетентних органів щодо видачі ІДД (внесення змін до нього) та його умов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Для розгляду питання щодо надання відступу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lang="en-GB" sz="1600">
                <a:solidFill>
                  <a:srgbClr val="262626"/>
                </a:solidFill>
              </a:rPr>
              <a:t>Н</a:t>
            </a: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а вимогу оператора установки, подану до завершення строку розгляду заяви про отримання ІДД (внесення змін до нього) компетентними органами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Для визначення умов ІДД, якщо діяльність або тип виробничого процесу, що застосовуються в установці, не включені до будь-яких висновків НДТМ або якщо такі висновки не стосуються всіх потенційних впливів діяльності або виробничого процесу на довкілля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За необхідності – для врахування результатів транскордонних консультацій під час видачі ІДД (внесення змін до нього) або під час прийняття рішення про відмову в його видачі (внесенні змін до нього)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AutoNum type="arabicPeriod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За необхідності – за власної ініціативи</a:t>
            </a:r>
            <a:endParaRPr/>
          </a:p>
        </p:txBody>
      </p:sp>
      <p:sp>
        <p:nvSpPr>
          <p:cNvPr id="838" name="Google Shape;838;p93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839" name="Google Shape;839;p93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840" name="Google Shape;840;p93"/>
          <p:cNvSpPr txBox="1"/>
          <p:nvPr/>
        </p:nvSpPr>
        <p:spPr>
          <a:xfrm>
            <a:off x="639768" y="1946603"/>
            <a:ext cx="337184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Дозвільний орган скликає узгоджувальну нараду:</a:t>
            </a:r>
            <a:endParaRPr/>
          </a:p>
        </p:txBody>
      </p:sp>
      <p:pic>
        <p:nvPicPr>
          <p:cNvPr id="841" name="Google Shape;841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7050" y="3516263"/>
            <a:ext cx="857250" cy="85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95"/>
          <p:cNvSpPr txBox="1"/>
          <p:nvPr>
            <p:ph type="title"/>
          </p:nvPr>
        </p:nvSpPr>
        <p:spPr>
          <a:xfrm>
            <a:off x="533405" y="365125"/>
            <a:ext cx="7340595" cy="85830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УЗГОДЖУВАЛЬНА НАРАДА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847" name="Google Shape;847;p9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48" name="Google Shape;848;p95"/>
          <p:cNvSpPr/>
          <p:nvPr/>
        </p:nvSpPr>
        <p:spPr>
          <a:xfrm>
            <a:off x="1161574" y="2678526"/>
            <a:ext cx="9741316" cy="656682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 скликання узгоджувальної наради готує проект ІДД та забезпечує доступ до нього через засоби Реєстру;</a:t>
            </a:r>
            <a:endParaRPr/>
          </a:p>
        </p:txBody>
      </p:sp>
      <p:sp>
        <p:nvSpPr>
          <p:cNvPr id="849" name="Google Shape;849;p95"/>
          <p:cNvSpPr/>
          <p:nvPr/>
        </p:nvSpPr>
        <p:spPr>
          <a:xfrm>
            <a:off x="1161572" y="3478727"/>
            <a:ext cx="9741315" cy="525242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1" i="0" lang="en-GB" sz="1500" u="none" cap="none" strike="noStrike">
                <a:solidFill>
                  <a:schemeClr val="dk1"/>
                </a:solidFill>
              </a:rPr>
              <a:t>не пізніше ніж за 5 робочих днів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до дня проведення узгоджувальної наради повідомляє учасників узгоджувальної наради про її скликання;</a:t>
            </a:r>
            <a:endParaRPr/>
          </a:p>
        </p:txBody>
      </p:sp>
      <p:sp>
        <p:nvSpPr>
          <p:cNvPr id="850" name="Google Shape;850;p95"/>
          <p:cNvSpPr/>
          <p:nvPr/>
        </p:nvSpPr>
        <p:spPr>
          <a:xfrm>
            <a:off x="1161571" y="4147488"/>
            <a:ext cx="9741315" cy="656682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D8E8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1" i="0" lang="en-GB" sz="1500" u="none" cap="none" strike="noStrike">
                <a:solidFill>
                  <a:schemeClr val="dk1"/>
                </a:solidFill>
              </a:rPr>
              <a:t>не пізніше ніж за 5 робочих днів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до дня проведення узгоджувальної наради оприлюднює повідомлення про скликання узгоджувальної наради на своєму офіційному веб-сайті та через засоби Реєстру.</a:t>
            </a:r>
            <a:endParaRPr/>
          </a:p>
        </p:txBody>
      </p:sp>
      <p:sp>
        <p:nvSpPr>
          <p:cNvPr id="851" name="Google Shape;851;p9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852" name="Google Shape;852;p9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853" name="Google Shape;853;p95"/>
          <p:cNvSpPr/>
          <p:nvPr/>
        </p:nvSpPr>
        <p:spPr>
          <a:xfrm>
            <a:off x="502794" y="2752722"/>
            <a:ext cx="525243" cy="525243"/>
          </a:xfrm>
          <a:prstGeom prst="ellipse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endParaRPr/>
          </a:p>
        </p:txBody>
      </p:sp>
      <p:sp>
        <p:nvSpPr>
          <p:cNvPr id="854" name="Google Shape;854;p95"/>
          <p:cNvSpPr/>
          <p:nvPr/>
        </p:nvSpPr>
        <p:spPr>
          <a:xfrm>
            <a:off x="502794" y="3478725"/>
            <a:ext cx="525243" cy="525243"/>
          </a:xfrm>
          <a:prstGeom prst="ellipse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endParaRPr/>
          </a:p>
        </p:txBody>
      </p:sp>
      <p:sp>
        <p:nvSpPr>
          <p:cNvPr id="855" name="Google Shape;855;p95"/>
          <p:cNvSpPr/>
          <p:nvPr/>
        </p:nvSpPr>
        <p:spPr>
          <a:xfrm>
            <a:off x="502793" y="4137534"/>
            <a:ext cx="525243" cy="525243"/>
          </a:xfrm>
          <a:prstGeom prst="ellipse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endParaRPr/>
          </a:p>
        </p:txBody>
      </p:sp>
      <p:sp>
        <p:nvSpPr>
          <p:cNvPr id="856" name="Google Shape;856;p95"/>
          <p:cNvSpPr txBox="1"/>
          <p:nvPr>
            <p:ph idx="1" type="body"/>
          </p:nvPr>
        </p:nvSpPr>
        <p:spPr>
          <a:xfrm>
            <a:off x="1161571" y="2234367"/>
            <a:ext cx="2743200" cy="4429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>
                <a:latin typeface="Arial Black"/>
                <a:ea typeface="Arial Black"/>
                <a:cs typeface="Arial Black"/>
                <a:sym typeface="Arial Black"/>
              </a:rPr>
              <a:t>Дозвільний орган:</a:t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6"/>
          <p:cNvSpPr txBox="1"/>
          <p:nvPr>
            <p:ph type="title"/>
          </p:nvPr>
        </p:nvSpPr>
        <p:spPr>
          <a:xfrm>
            <a:off x="533405" y="332925"/>
            <a:ext cx="8591545" cy="10672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/>
              <a:t>УЗГОДЖУВАЛЬНА НАРАДА</a:t>
            </a:r>
            <a:endParaRPr/>
          </a:p>
        </p:txBody>
      </p:sp>
      <p:sp>
        <p:nvSpPr>
          <p:cNvPr id="862" name="Google Shape;862;p6"/>
          <p:cNvSpPr txBox="1"/>
          <p:nvPr>
            <p:ph idx="1" type="body"/>
          </p:nvPr>
        </p:nvSpPr>
        <p:spPr>
          <a:xfrm>
            <a:off x="638173" y="3033605"/>
            <a:ext cx="5086831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600"/>
              <a:t>В узгоджувальній нараді беруть участь представники дозвільного органу, компетентних органів та оператора установки, а також представники інших органів виконавчої влади, органів місцевого самоврядування та громадськості, які подали зауваження і пропозиції згідно із Законом.</a:t>
            </a:r>
            <a:endParaRPr/>
          </a:p>
        </p:txBody>
      </p:sp>
      <p:sp>
        <p:nvSpPr>
          <p:cNvPr id="863" name="Google Shape;863;p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864" name="Google Shape;864;p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865" name="Google Shape;865;p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66" name="Google Shape;866;p6"/>
          <p:cNvSpPr txBox="1"/>
          <p:nvPr/>
        </p:nvSpPr>
        <p:spPr>
          <a:xfrm>
            <a:off x="6466997" y="2309705"/>
            <a:ext cx="5086829" cy="3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разі неможливості взяти участь в узгоджувальній нараді представники компетентних органів, оператора установки, органів виконавчої влади, органів місцевого самоврядування та/або громадськості повідомляють про це дозвільний орган </a:t>
            </a:r>
            <a:r>
              <a:rPr b="1" i="0" lang="en-GB" sz="1600" u="none" cap="none" strike="noStrike">
                <a:solidFill>
                  <a:schemeClr val="dk1"/>
                </a:solidFill>
              </a:rPr>
              <a:t>не пізніше ніж за 3 робочих дні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до дня проведення узгоджувальної наради. У такому випадку </a:t>
            </a:r>
            <a:r>
              <a:rPr b="1" i="0" lang="en-GB" sz="1600" u="none" cap="none" strike="noStrike">
                <a:solidFill>
                  <a:schemeClr val="dk1"/>
                </a:solidFill>
              </a:rPr>
              <a:t>не пізніше ніж на наступний робочий день 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після отримання повідомлення про неможливість участі дозвільний орган інформує відповідних представників про іншу дату проведення узгоджувальної наради. Проведення узгоджувальної наради може бути перенесено не більше одного разу.</a:t>
            </a:r>
            <a:endParaRPr/>
          </a:p>
        </p:txBody>
      </p:sp>
      <p:cxnSp>
        <p:nvCxnSpPr>
          <p:cNvPr id="867" name="Google Shape;867;p6"/>
          <p:cNvCxnSpPr/>
          <p:nvPr/>
        </p:nvCxnSpPr>
        <p:spPr>
          <a:xfrm>
            <a:off x="6096000" y="2209800"/>
            <a:ext cx="0" cy="3433655"/>
          </a:xfrm>
          <a:prstGeom prst="straightConnector1">
            <a:avLst/>
          </a:prstGeom>
          <a:noFill/>
          <a:ln cap="flat" cmpd="sng" w="19050">
            <a:solidFill>
              <a:srgbClr val="262626"/>
            </a:solidFill>
            <a:prstDash val="lgDash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96"/>
          <p:cNvSpPr/>
          <p:nvPr/>
        </p:nvSpPr>
        <p:spPr>
          <a:xfrm>
            <a:off x="0" y="1272618"/>
            <a:ext cx="12192000" cy="4976969"/>
          </a:xfrm>
          <a:prstGeom prst="rect">
            <a:avLst/>
          </a:prstGeom>
          <a:gradFill>
            <a:gsLst>
              <a:gs pos="0">
                <a:srgbClr val="E5F0FA">
                  <a:alpha val="72941"/>
                </a:srgbClr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96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УЗГОДЖУВАЛЬНА НАРАДА</a:t>
            </a:r>
            <a:endParaRPr/>
          </a:p>
        </p:txBody>
      </p:sp>
      <p:sp>
        <p:nvSpPr>
          <p:cNvPr id="874" name="Google Shape;874;p9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875" name="Google Shape;875;p9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876" name="Google Shape;876;p9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77" name="Google Shape;877;p96"/>
          <p:cNvSpPr/>
          <p:nvPr/>
        </p:nvSpPr>
        <p:spPr>
          <a:xfrm>
            <a:off x="0" y="2236329"/>
            <a:ext cx="12192000" cy="547431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96"/>
          <p:cNvSpPr txBox="1"/>
          <p:nvPr/>
        </p:nvSpPr>
        <p:spPr>
          <a:xfrm>
            <a:off x="770465" y="2304830"/>
            <a:ext cx="1031527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Узгоджувальна нарада проводиться у змішаному форматі (у режимі онлайн) та безпосередньо у приміщенні дозвільного органу. </a:t>
            </a:r>
            <a:endParaRPr/>
          </a:p>
        </p:txBody>
      </p:sp>
      <p:sp>
        <p:nvSpPr>
          <p:cNvPr id="879" name="Google Shape;879;p96"/>
          <p:cNvSpPr/>
          <p:nvPr/>
        </p:nvSpPr>
        <p:spPr>
          <a:xfrm>
            <a:off x="2" y="2955282"/>
            <a:ext cx="12191996" cy="420120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96"/>
          <p:cNvSpPr txBox="1"/>
          <p:nvPr/>
        </p:nvSpPr>
        <p:spPr>
          <a:xfrm>
            <a:off x="770464" y="3054093"/>
            <a:ext cx="1031527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 узгоджувальній нараді головує представник дозвільного органу.</a:t>
            </a:r>
            <a:endParaRPr/>
          </a:p>
        </p:txBody>
      </p:sp>
      <p:sp>
        <p:nvSpPr>
          <p:cNvPr id="881" name="Google Shape;881;p96"/>
          <p:cNvSpPr/>
          <p:nvPr/>
        </p:nvSpPr>
        <p:spPr>
          <a:xfrm>
            <a:off x="-1" y="3542428"/>
            <a:ext cx="12191997" cy="401143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96"/>
          <p:cNvSpPr txBox="1"/>
          <p:nvPr/>
        </p:nvSpPr>
        <p:spPr>
          <a:xfrm>
            <a:off x="770464" y="3603572"/>
            <a:ext cx="1031527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 результатами узгоджувальної наради складається протокол, підготовку якого забезпечує дозвільний орган.</a:t>
            </a:r>
            <a:endParaRPr/>
          </a:p>
        </p:txBody>
      </p:sp>
      <p:sp>
        <p:nvSpPr>
          <p:cNvPr id="883" name="Google Shape;883;p96"/>
          <p:cNvSpPr/>
          <p:nvPr/>
        </p:nvSpPr>
        <p:spPr>
          <a:xfrm>
            <a:off x="-1" y="4110597"/>
            <a:ext cx="12191997" cy="401142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96"/>
          <p:cNvSpPr txBox="1"/>
          <p:nvPr/>
        </p:nvSpPr>
        <p:spPr>
          <a:xfrm>
            <a:off x="770462" y="4172507"/>
            <a:ext cx="1031527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Протокол узгоджувальної наради може бути в паперовій або електронній формі.</a:t>
            </a:r>
            <a:endParaRPr/>
          </a:p>
        </p:txBody>
      </p:sp>
      <p:sp>
        <p:nvSpPr>
          <p:cNvPr id="885" name="Google Shape;885;p96"/>
          <p:cNvSpPr/>
          <p:nvPr/>
        </p:nvSpPr>
        <p:spPr>
          <a:xfrm>
            <a:off x="-1" y="4678765"/>
            <a:ext cx="12191996" cy="630667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DBEAF9"/>
              </a:gs>
              <a:gs pos="100000">
                <a:srgbClr val="F1F7FD"/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96"/>
          <p:cNvSpPr txBox="1"/>
          <p:nvPr/>
        </p:nvSpPr>
        <p:spPr>
          <a:xfrm>
            <a:off x="767402" y="4775583"/>
            <a:ext cx="1040553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Дозвільний орган оприлюднює протокол узгоджувальної наради через засоби Реєстру </a:t>
            </a:r>
            <a:r>
              <a:rPr b="1" i="0" lang="en-GB" sz="1500" u="none" cap="none" strike="noStrike">
                <a:solidFill>
                  <a:srgbClr val="000000"/>
                </a:solidFill>
              </a:rPr>
              <a:t>не пізніше ніж через 3 робочих дні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 дня її проведення.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97"/>
          <p:cNvSpPr/>
          <p:nvPr/>
        </p:nvSpPr>
        <p:spPr>
          <a:xfrm>
            <a:off x="0" y="0"/>
            <a:ext cx="12192000" cy="1340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97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893" name="Google Shape;893;p97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894" name="Google Shape;894;p97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95" name="Google Shape;895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1270" y="114300"/>
            <a:ext cx="6575071" cy="6306544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97"/>
          <p:cNvSpPr/>
          <p:nvPr/>
        </p:nvSpPr>
        <p:spPr>
          <a:xfrm>
            <a:off x="4567990" y="4904874"/>
            <a:ext cx="4271210" cy="786063"/>
          </a:xfrm>
          <a:prstGeom prst="roundRect">
            <a:avLst>
              <a:gd fmla="val 50000" name="adj"/>
            </a:avLst>
          </a:prstGeom>
          <a:noFill/>
          <a:ln cap="flat" cmpd="sng" w="25400">
            <a:solidFill>
              <a:srgbClr val="FFDD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98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ЗГОДА ОПЕРАТОРА УСТАНОВКИ З УМОВАМИ ІДД </a:t>
            </a:r>
            <a:r>
              <a:rPr lang="en-GB" sz="1800"/>
              <a:t>(АБЗ.4 Ч.5 СТ.7 ЗАКОНУ)</a:t>
            </a:r>
            <a:endParaRPr sz="1800"/>
          </a:p>
        </p:txBody>
      </p:sp>
      <p:sp>
        <p:nvSpPr>
          <p:cNvPr id="902" name="Google Shape;902;p9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903" name="Google Shape;903;p9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904" name="Google Shape;904;p9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05" name="Google Shape;905;p98"/>
          <p:cNvSpPr/>
          <p:nvPr/>
        </p:nvSpPr>
        <p:spPr>
          <a:xfrm>
            <a:off x="884255" y="2111153"/>
            <a:ext cx="10010570" cy="605648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98"/>
          <p:cNvSpPr txBox="1"/>
          <p:nvPr/>
        </p:nvSpPr>
        <p:spPr>
          <a:xfrm>
            <a:off x="1395662" y="2271570"/>
            <a:ext cx="9247930" cy="3366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Виключно у разі проведення узгоджувальної наради.</a:t>
            </a:r>
            <a:endParaRPr/>
          </a:p>
        </p:txBody>
      </p:sp>
      <p:sp>
        <p:nvSpPr>
          <p:cNvPr id="907" name="Google Shape;907;p98"/>
          <p:cNvSpPr/>
          <p:nvPr/>
        </p:nvSpPr>
        <p:spPr>
          <a:xfrm>
            <a:off x="570142" y="1937405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98"/>
          <p:cNvSpPr/>
          <p:nvPr/>
        </p:nvSpPr>
        <p:spPr>
          <a:xfrm>
            <a:off x="810431" y="3051438"/>
            <a:ext cx="10084393" cy="1125201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98"/>
          <p:cNvSpPr txBox="1"/>
          <p:nvPr/>
        </p:nvSpPr>
        <p:spPr>
          <a:xfrm>
            <a:off x="1395662" y="3199427"/>
            <a:ext cx="92478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Оператор установки </a:t>
            </a:r>
            <a:r>
              <a:rPr b="1" i="0" lang="en-GB" sz="1600" u="none" cap="none" strike="noStrike">
                <a:solidFill>
                  <a:srgbClr val="000000"/>
                </a:solidFill>
              </a:rPr>
              <a:t>протягом 3</a:t>
            </a:r>
            <a:r>
              <a:rPr b="1" lang="en-GB" sz="1600"/>
              <a:t>-х</a:t>
            </a:r>
            <a:r>
              <a:rPr b="1" i="0" lang="en-GB" sz="1600" u="none" cap="none" strike="noStrike">
                <a:solidFill>
                  <a:srgbClr val="000000"/>
                </a:solidFill>
              </a:rPr>
              <a:t> робочих днів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з дня оприлюднення протоколу узгоджувальної наради надає дозвільному органу через засоби Реєстру письмову згоду оператора установки з умовами ІДД.</a:t>
            </a:r>
            <a:endParaRPr/>
          </a:p>
        </p:txBody>
      </p:sp>
      <p:sp>
        <p:nvSpPr>
          <p:cNvPr id="910" name="Google Shape;910;p98"/>
          <p:cNvSpPr/>
          <p:nvPr/>
        </p:nvSpPr>
        <p:spPr>
          <a:xfrm>
            <a:off x="570143" y="2883064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98"/>
          <p:cNvSpPr/>
          <p:nvPr/>
        </p:nvSpPr>
        <p:spPr>
          <a:xfrm>
            <a:off x="810431" y="4562073"/>
            <a:ext cx="10084392" cy="927730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p98"/>
          <p:cNvSpPr txBox="1"/>
          <p:nvPr/>
        </p:nvSpPr>
        <p:spPr>
          <a:xfrm>
            <a:off x="1395661" y="4674904"/>
            <a:ext cx="9247930" cy="600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Якщо оператор установки не надав письмової згоди з умовами ІДД, дозвільний орган відмовляє йому у видачі ІДД (внесенні змін до нього) на підставі п.3 ч.1 ст.14 Закону.</a:t>
            </a:r>
            <a:endParaRPr/>
          </a:p>
        </p:txBody>
      </p:sp>
      <p:sp>
        <p:nvSpPr>
          <p:cNvPr id="913" name="Google Shape;913;p98"/>
          <p:cNvSpPr/>
          <p:nvPr/>
        </p:nvSpPr>
        <p:spPr>
          <a:xfrm>
            <a:off x="570142" y="4393698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4" name="Google Shape;914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255" y="1955659"/>
            <a:ext cx="431179" cy="431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255" y="2923177"/>
            <a:ext cx="431179" cy="431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255" y="4433811"/>
            <a:ext cx="431179" cy="431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99"/>
          <p:cNvSpPr/>
          <p:nvPr/>
        </p:nvSpPr>
        <p:spPr>
          <a:xfrm>
            <a:off x="0" y="0"/>
            <a:ext cx="12192000" cy="1340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9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923" name="Google Shape;923;p9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924" name="Google Shape;924;p9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25" name="Google Shape;925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5659" y="114300"/>
            <a:ext cx="6540682" cy="6281795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99"/>
          <p:cNvSpPr/>
          <p:nvPr/>
        </p:nvSpPr>
        <p:spPr>
          <a:xfrm>
            <a:off x="4505325" y="5600700"/>
            <a:ext cx="3143250" cy="885610"/>
          </a:xfrm>
          <a:prstGeom prst="roundRect">
            <a:avLst>
              <a:gd fmla="val 50000" name="adj"/>
            </a:avLst>
          </a:prstGeom>
          <a:noFill/>
          <a:ln cap="flat" cmpd="sng" w="25400">
            <a:solidFill>
              <a:srgbClr val="FFDD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00"/>
          <p:cNvSpPr txBox="1"/>
          <p:nvPr>
            <p:ph type="title"/>
          </p:nvPr>
        </p:nvSpPr>
        <p:spPr>
          <a:xfrm>
            <a:off x="533405" y="143791"/>
            <a:ext cx="7340595" cy="10911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ВИДАЧА ІДД</a:t>
            </a:r>
            <a:endParaRPr b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32" name="Google Shape;932;p10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33" name="Google Shape;933;p100"/>
          <p:cNvSpPr txBox="1"/>
          <p:nvPr/>
        </p:nvSpPr>
        <p:spPr>
          <a:xfrm>
            <a:off x="4165602" y="1964852"/>
            <a:ext cx="7128501" cy="2914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за результатами розгляду заяви про отримання ІДД (внесення змін до нього) та доданих до неї документів;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за результатами розгляду висновків та пропозицій компетентних органів;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за результатами розгляду зауважень і пропозицій інших органів виконавчої влади, органів місцевого самоврядування (у разі подання);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на підставі протоколів узгоджувальної наради (у разі проведення);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 урахуванням результатів громадського обговорення;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 урахуванням результатів транскордонних консультацій (у разі проведення).</a:t>
            </a:r>
            <a:endParaRPr/>
          </a:p>
        </p:txBody>
      </p:sp>
      <p:sp>
        <p:nvSpPr>
          <p:cNvPr id="934" name="Google Shape;934;p10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935" name="Google Shape;935;p10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936" name="Google Shape;936;p100"/>
          <p:cNvSpPr txBox="1"/>
          <p:nvPr/>
        </p:nvSpPr>
        <p:spPr>
          <a:xfrm>
            <a:off x="639768" y="1946603"/>
            <a:ext cx="337184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Дозвільний орган </a:t>
            </a:r>
            <a:r>
              <a:rPr b="1" i="0" lang="en-GB" sz="2400" u="none" cap="none" strike="noStrike">
                <a:solidFill>
                  <a:srgbClr val="00B050"/>
                </a:solidFill>
                <a:latin typeface="Arial Black"/>
                <a:ea typeface="Arial Black"/>
                <a:cs typeface="Arial Black"/>
                <a:sym typeface="Arial Black"/>
              </a:rPr>
              <a:t>видає ІДД </a:t>
            </a:r>
            <a:r>
              <a:rPr b="1" i="0" lang="en-GB" sz="24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(вносить зміни до нього):</a:t>
            </a:r>
            <a:endParaRPr/>
          </a:p>
        </p:txBody>
      </p:sp>
      <p:pic>
        <p:nvPicPr>
          <p:cNvPr id="937" name="Google Shape;937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2300" y="3516263"/>
            <a:ext cx="849313" cy="849313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100"/>
          <p:cNvSpPr txBox="1"/>
          <p:nvPr>
            <p:ph idx="1" type="body"/>
          </p:nvPr>
        </p:nvSpPr>
        <p:spPr>
          <a:xfrm>
            <a:off x="4513800" y="5085924"/>
            <a:ext cx="6840000" cy="346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b="1" lang="en-GB" sz="1600"/>
              <a:t>Під час видачі ІДД (внесення змін до нього) дозвільний орган враховує результати ОВД.</a:t>
            </a:r>
            <a:endParaRPr b="1" sz="1400"/>
          </a:p>
        </p:txBody>
      </p:sp>
      <p:pic>
        <p:nvPicPr>
          <p:cNvPr id="939" name="Google Shape;939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0286" y="5099895"/>
            <a:ext cx="523514" cy="523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0"/>
          <p:cNvSpPr/>
          <p:nvPr/>
        </p:nvSpPr>
        <p:spPr>
          <a:xfrm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/>
              </a:gs>
              <a:gs pos="26000">
                <a:srgbClr val="E5F0FA"/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0"/>
          <p:cNvSpPr/>
          <p:nvPr/>
        </p:nvSpPr>
        <p:spPr>
          <a:xfrm>
            <a:off x="86770" y="2945404"/>
            <a:ext cx="1611983" cy="16119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0"/>
          <p:cNvSpPr txBox="1"/>
          <p:nvPr>
            <p:ph type="title"/>
          </p:nvPr>
        </p:nvSpPr>
        <p:spPr>
          <a:xfrm>
            <a:off x="533405" y="506530"/>
            <a:ext cx="7340595" cy="75637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ІНШІ ЗАКОНИ </a:t>
            </a:r>
            <a:r>
              <a:rPr b="0" lang="en-GB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(1/2)</a:t>
            </a:r>
            <a:endParaRPr/>
          </a:p>
        </p:txBody>
      </p:sp>
      <p:sp>
        <p:nvSpPr>
          <p:cNvPr id="221" name="Google Shape;221;p5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222" name="Google Shape;222;p5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223" name="Google Shape;223;p5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4" name="Google Shape;224;p50"/>
          <p:cNvSpPr txBox="1"/>
          <p:nvPr/>
        </p:nvSpPr>
        <p:spPr>
          <a:xfrm>
            <a:off x="1785522" y="2612623"/>
            <a:ext cx="7744977" cy="22775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охорону навколишнього природного середовища»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Водний кодекс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України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Кодекс цивільного захисту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України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об’єкти підвищеної небезпеки»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оцінку впливу на довкілля»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охорону атмосферного повітря»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управління відходами»</a:t>
            </a:r>
            <a:endParaRPr/>
          </a:p>
        </p:txBody>
      </p:sp>
      <p:pic>
        <p:nvPicPr>
          <p:cNvPr id="225" name="Google Shape;22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076" y="3141710"/>
            <a:ext cx="1219370" cy="1219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01"/>
          <p:cNvSpPr/>
          <p:nvPr/>
        </p:nvSpPr>
        <p:spPr>
          <a:xfrm>
            <a:off x="1001406" y="2098099"/>
            <a:ext cx="10091057" cy="72445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101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946" name="Google Shape;946;p101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947" name="Google Shape;947;p101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48" name="Google Shape;948;p101"/>
          <p:cNvSpPr txBox="1"/>
          <p:nvPr/>
        </p:nvSpPr>
        <p:spPr>
          <a:xfrm>
            <a:off x="1442652" y="2167352"/>
            <a:ext cx="92085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ІДД видається протягом 30 робочих днів з дня завершення розгляду заяви про отримання ІДД (внесення змін до нього) та доданих до неї документів компетентними органами.</a:t>
            </a:r>
            <a:endParaRPr/>
          </a:p>
        </p:txBody>
      </p:sp>
      <p:sp>
        <p:nvSpPr>
          <p:cNvPr id="949" name="Google Shape;949;p101"/>
          <p:cNvSpPr txBox="1"/>
          <p:nvPr>
            <p:ph idx="1" type="body"/>
          </p:nvPr>
        </p:nvSpPr>
        <p:spPr>
          <a:xfrm>
            <a:off x="1709351" y="4890177"/>
            <a:ext cx="9208564" cy="609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i="1" lang="en-GB" sz="1400"/>
              <a:t>Вимоги до форми і змісту інтегрованого довкіллєвого дозволу затверджено постановою Кабінету Міністрів України від 15 липня 2025 р. № 884</a:t>
            </a:r>
            <a:endParaRPr/>
          </a:p>
        </p:txBody>
      </p:sp>
      <p:sp>
        <p:nvSpPr>
          <p:cNvPr id="950" name="Google Shape;950;p101"/>
          <p:cNvSpPr txBox="1"/>
          <p:nvPr/>
        </p:nvSpPr>
        <p:spPr>
          <a:xfrm flipH="1">
            <a:off x="1442652" y="4770872"/>
            <a:ext cx="474056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  <p:sp>
        <p:nvSpPr>
          <p:cNvPr id="951" name="Google Shape;951;p101"/>
          <p:cNvSpPr/>
          <p:nvPr/>
        </p:nvSpPr>
        <p:spPr>
          <a:xfrm>
            <a:off x="1001406" y="4025779"/>
            <a:ext cx="10091057" cy="795552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101"/>
          <p:cNvSpPr txBox="1"/>
          <p:nvPr/>
        </p:nvSpPr>
        <p:spPr>
          <a:xfrm>
            <a:off x="1442652" y="4160292"/>
            <a:ext cx="920856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 разі проведення транскордонних консультацій ІДД видається протягом 25 робочих днів з дня їх завершення.</a:t>
            </a:r>
            <a:endParaRPr/>
          </a:p>
        </p:txBody>
      </p:sp>
      <p:sp>
        <p:nvSpPr>
          <p:cNvPr id="953" name="Google Shape;953;p101"/>
          <p:cNvSpPr txBox="1"/>
          <p:nvPr/>
        </p:nvSpPr>
        <p:spPr>
          <a:xfrm>
            <a:off x="533405" y="426792"/>
            <a:ext cx="7340595" cy="80811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i="0" lang="en-GB" sz="2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ВИДАЧА ІДД</a:t>
            </a:r>
            <a:endParaRPr b="0" i="0" sz="24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54" name="Google Shape;954;p101"/>
          <p:cNvSpPr/>
          <p:nvPr/>
        </p:nvSpPr>
        <p:spPr>
          <a:xfrm>
            <a:off x="1001406" y="2973682"/>
            <a:ext cx="10091057" cy="900251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101"/>
          <p:cNvSpPr txBox="1"/>
          <p:nvPr/>
        </p:nvSpPr>
        <p:spPr>
          <a:xfrm>
            <a:off x="1442652" y="3042936"/>
            <a:ext cx="920856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У разі розгляду питання про надання відступу ІДД видається протягом 45 робочих днів з дня завершення розгляду заяви про отримання ІДД (внесення змін до нього) та доданих до неї документів компетентними органами.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02"/>
          <p:cNvSpPr txBox="1"/>
          <p:nvPr>
            <p:ph type="title"/>
          </p:nvPr>
        </p:nvSpPr>
        <p:spPr>
          <a:xfrm>
            <a:off x="533405" y="143791"/>
            <a:ext cx="7340595" cy="10911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ВІДМОВА У ВИДАЧІ ІДД</a:t>
            </a:r>
            <a:endParaRPr b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961" name="Google Shape;961;p10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62" name="Google Shape;962;p102"/>
          <p:cNvSpPr txBox="1"/>
          <p:nvPr/>
        </p:nvSpPr>
        <p:spPr>
          <a:xfrm>
            <a:off x="4165602" y="1964852"/>
            <a:ext cx="7128501" cy="2914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за результатами розгляду заяви про отримання ІДД (внесення змін до нього) та доданих до неї документів;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за результатами розгляду висновків та пропозицій компетентних органів;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за результатами розгляду зауважень і пропозицій інших органів виконавчої влади, органів місцевого самоврядування (у разі подання);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на підставі протоколів узгоджувальної наради (у разі проведення);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 урахуванням результатів громадського обговорення;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 урахуванням результатів транскордонних консультацій (у разі проведення).</a:t>
            </a:r>
            <a:endParaRPr/>
          </a:p>
        </p:txBody>
      </p:sp>
      <p:sp>
        <p:nvSpPr>
          <p:cNvPr id="963" name="Google Shape;963;p10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964" name="Google Shape;964;p10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965" name="Google Shape;965;p102"/>
          <p:cNvSpPr txBox="1"/>
          <p:nvPr/>
        </p:nvSpPr>
        <p:spPr>
          <a:xfrm>
            <a:off x="639768" y="1946603"/>
            <a:ext cx="3371845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Дозвільний орган приймає рішення </a:t>
            </a:r>
            <a:r>
              <a:rPr b="1" i="0" lang="en-GB" sz="2400" u="none" cap="none" strike="noStrik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про відмову у видачі ІДД </a:t>
            </a:r>
            <a:r>
              <a:rPr b="1" i="0" lang="en-GB" sz="24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(внесенні змін до нього):</a:t>
            </a:r>
            <a:endParaRPr/>
          </a:p>
        </p:txBody>
      </p:sp>
      <p:sp>
        <p:nvSpPr>
          <p:cNvPr id="966" name="Google Shape;966;p102"/>
          <p:cNvSpPr txBox="1"/>
          <p:nvPr>
            <p:ph idx="1" type="body"/>
          </p:nvPr>
        </p:nvSpPr>
        <p:spPr>
          <a:xfrm>
            <a:off x="4513800" y="5085923"/>
            <a:ext cx="6840000" cy="523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b="1" lang="en-GB" sz="1600"/>
              <a:t>Під час прийняття рішення про відмову у видачі ІДД (внесенні змін до нього) дозвільний орган враховує результати ОВД.</a:t>
            </a:r>
            <a:endParaRPr/>
          </a:p>
        </p:txBody>
      </p:sp>
      <p:pic>
        <p:nvPicPr>
          <p:cNvPr id="967" name="Google Shape;967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0286" y="5099895"/>
            <a:ext cx="523514" cy="52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1981" y="4227469"/>
            <a:ext cx="779632" cy="779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03"/>
          <p:cNvSpPr/>
          <p:nvPr/>
        </p:nvSpPr>
        <p:spPr>
          <a:xfrm>
            <a:off x="6375140" y="1756324"/>
            <a:ext cx="4528788" cy="1740476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103"/>
          <p:cNvSpPr/>
          <p:nvPr/>
        </p:nvSpPr>
        <p:spPr>
          <a:xfrm>
            <a:off x="6375140" y="3978957"/>
            <a:ext cx="4528788" cy="1740475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103"/>
          <p:cNvSpPr/>
          <p:nvPr/>
        </p:nvSpPr>
        <p:spPr>
          <a:xfrm>
            <a:off x="1288074" y="3978957"/>
            <a:ext cx="4528788" cy="1740475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103"/>
          <p:cNvSpPr txBox="1"/>
          <p:nvPr>
            <p:ph type="title"/>
          </p:nvPr>
        </p:nvSpPr>
        <p:spPr>
          <a:xfrm>
            <a:off x="533405" y="365126"/>
            <a:ext cx="7340595" cy="90903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ПІДСТАВИ ВІДМОВИ </a:t>
            </a:r>
            <a:r>
              <a:rPr lang="en-GB">
                <a:solidFill>
                  <a:schemeClr val="dk1"/>
                </a:solidFill>
              </a:rPr>
              <a:t>У ВИДАЧІ ІДД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77" name="Google Shape;977;p103"/>
          <p:cNvSpPr txBox="1"/>
          <p:nvPr>
            <p:ph idx="1" type="body"/>
          </p:nvPr>
        </p:nvSpPr>
        <p:spPr>
          <a:xfrm>
            <a:off x="6609490" y="2002431"/>
            <a:ext cx="4019496" cy="12482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600">
                <a:solidFill>
                  <a:schemeClr val="dk1"/>
                </a:solidFill>
              </a:rPr>
              <a:t>Заява про отримання ІДД (внесення змін до нього) та додані до неї документи, подані оператором установки, не відповідають вимогам до форми і змісту, визначеним законодавством</a:t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978" name="Google Shape;978;p103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979" name="Google Shape;979;p103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980" name="Google Shape;980;p103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81" name="Google Shape;981;p103"/>
          <p:cNvSpPr/>
          <p:nvPr/>
        </p:nvSpPr>
        <p:spPr>
          <a:xfrm>
            <a:off x="1288074" y="1756323"/>
            <a:ext cx="4528788" cy="1740475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103"/>
          <p:cNvSpPr txBox="1"/>
          <p:nvPr/>
        </p:nvSpPr>
        <p:spPr>
          <a:xfrm>
            <a:off x="1563014" y="2078311"/>
            <a:ext cx="4019496" cy="10964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Оператор установки подав неповний пакет документів, необхідних для отримання ІДД (внесення змін до нього), визначених цим Законом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103"/>
          <p:cNvSpPr txBox="1"/>
          <p:nvPr/>
        </p:nvSpPr>
        <p:spPr>
          <a:xfrm>
            <a:off x="1563014" y="4324577"/>
            <a:ext cx="4019496" cy="1076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Оператор установки не надав письмової згоди з умовами інтегрованого довкіллєвого дозволу у випадках, передбачених ч.5 ст.7 Закону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103"/>
          <p:cNvSpPr txBox="1"/>
          <p:nvPr/>
        </p:nvSpPr>
        <p:spPr>
          <a:xfrm>
            <a:off x="6629786" y="4285859"/>
            <a:ext cx="4019496" cy="1153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заяві про отримання ІДД (внесення змін до нього) та доданих до неї документах, поданих оператором установки, виявлено недостовірну інформацію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04"/>
          <p:cNvSpPr/>
          <p:nvPr/>
        </p:nvSpPr>
        <p:spPr>
          <a:xfrm>
            <a:off x="4265436" y="2588303"/>
            <a:ext cx="3638354" cy="2347285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104"/>
          <p:cNvSpPr/>
          <p:nvPr/>
        </p:nvSpPr>
        <p:spPr>
          <a:xfrm>
            <a:off x="8134020" y="2588303"/>
            <a:ext cx="2873635" cy="2347285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104"/>
          <p:cNvSpPr txBox="1"/>
          <p:nvPr>
            <p:ph type="title"/>
          </p:nvPr>
        </p:nvSpPr>
        <p:spPr>
          <a:xfrm>
            <a:off x="533405" y="365126"/>
            <a:ext cx="7340595" cy="90903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ПІДСТАВИ ВІДМОВИ </a:t>
            </a:r>
            <a:r>
              <a:rPr lang="en-GB">
                <a:solidFill>
                  <a:schemeClr val="dk1"/>
                </a:solidFill>
              </a:rPr>
              <a:t>У ВИДАЧІ ІДД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92" name="Google Shape;992;p104"/>
          <p:cNvSpPr txBox="1"/>
          <p:nvPr>
            <p:ph idx="1" type="body"/>
          </p:nvPr>
        </p:nvSpPr>
        <p:spPr>
          <a:xfrm>
            <a:off x="4499785" y="2834412"/>
            <a:ext cx="3229197" cy="18233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1600">
                <a:solidFill>
                  <a:schemeClr val="dk1"/>
                </a:solidFill>
              </a:rPr>
              <a:t>До власника установки, оператора установки або осіб, які перебувають під їхнім контролем, застосовані спеціальні економічні та інші обмежувальні заходи (санкції) відповідно до Закону України «Про санкції»</a:t>
            </a:r>
            <a:endParaRPr/>
          </a:p>
        </p:txBody>
      </p:sp>
      <p:sp>
        <p:nvSpPr>
          <p:cNvPr id="993" name="Google Shape;993;p104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994" name="Google Shape;994;p104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995" name="Google Shape;995;p104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96" name="Google Shape;996;p104"/>
          <p:cNvSpPr/>
          <p:nvPr/>
        </p:nvSpPr>
        <p:spPr>
          <a:xfrm>
            <a:off x="1161571" y="2588305"/>
            <a:ext cx="2873635" cy="2347283"/>
          </a:xfrm>
          <a:prstGeom prst="rect">
            <a:avLst/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104"/>
          <p:cNvSpPr txBox="1"/>
          <p:nvPr/>
        </p:nvSpPr>
        <p:spPr>
          <a:xfrm>
            <a:off x="1551095" y="3086600"/>
            <a:ext cx="2094586" cy="13506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Експлуатація установки не відповідає вимогам цього Закону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104"/>
          <p:cNvSpPr txBox="1"/>
          <p:nvPr/>
        </p:nvSpPr>
        <p:spPr>
          <a:xfrm>
            <a:off x="8581367" y="3350827"/>
            <a:ext cx="1978939" cy="8222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Оператор установки порушив процедуру отримання ІДД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05"/>
          <p:cNvSpPr/>
          <p:nvPr/>
        </p:nvSpPr>
        <p:spPr>
          <a:xfrm>
            <a:off x="-700958" y="2141769"/>
            <a:ext cx="10860823" cy="603936"/>
          </a:xfrm>
          <a:prstGeom prst="roundRect">
            <a:avLst>
              <a:gd fmla="val 50000" name="adj"/>
            </a:avLst>
          </a:prstGeom>
          <a:solidFill>
            <a:srgbClr val="D8E8F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105"/>
          <p:cNvSpPr txBox="1"/>
          <p:nvPr>
            <p:ph type="title"/>
          </p:nvPr>
        </p:nvSpPr>
        <p:spPr>
          <a:xfrm>
            <a:off x="533405" y="143791"/>
            <a:ext cx="7340595" cy="10911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ІНФОРМУВАННЯ ПРО ВИДАЧУ ІДД</a:t>
            </a:r>
            <a:endParaRPr b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05" name="Google Shape;1005;p10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06" name="Google Shape;1006;p105"/>
          <p:cNvSpPr/>
          <p:nvPr/>
        </p:nvSpPr>
        <p:spPr>
          <a:xfrm>
            <a:off x="1709351" y="2938423"/>
            <a:ext cx="8450515" cy="1607694"/>
          </a:xfrm>
          <a:prstGeom prst="roundRect">
            <a:avLst>
              <a:gd fmla="val 8860" name="adj"/>
            </a:avLst>
          </a:prstGeom>
          <a:solidFill>
            <a:schemeClr val="lt1"/>
          </a:solidFill>
          <a:ln>
            <a:noFill/>
          </a:ln>
          <a:effectLst>
            <a:outerShdw blurRad="328962" sx="98628" rotWithShape="0" algn="ctr" dir="5400000" dist="50800" sy="98628">
              <a:srgbClr val="BCD5EC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105"/>
          <p:cNvSpPr txBox="1"/>
          <p:nvPr/>
        </p:nvSpPr>
        <p:spPr>
          <a:xfrm>
            <a:off x="2045146" y="3031306"/>
            <a:ext cx="7471088" cy="142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b="1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виданий ІДД та будь-які зміни, внесені до нього;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b="1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протокол узгоджувальної наради </a:t>
            </a: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(з письмовою згодою оператора установки з умовами ІДД - у разі надання);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b="1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звіт про громадське обговорення;</a:t>
            </a:r>
            <a:endParaRPr/>
          </a:p>
          <a:p>
            <a:pPr indent="-342900" lvl="0" marL="3429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</a:pPr>
            <a:r>
              <a:rPr b="1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рішення про відмову у видачі ІДД (внесенні змін до нього</a:t>
            </a:r>
            <a:r>
              <a:rPr b="0" i="0" lang="en-GB" sz="16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) – у разі прийняття такого рішення.</a:t>
            </a:r>
            <a:endParaRPr/>
          </a:p>
        </p:txBody>
      </p:sp>
      <p:sp>
        <p:nvSpPr>
          <p:cNvPr id="1008" name="Google Shape;1008;p10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009" name="Google Shape;1009;p10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010" name="Google Shape;1010;p105"/>
          <p:cNvSpPr txBox="1"/>
          <p:nvPr/>
        </p:nvSpPr>
        <p:spPr>
          <a:xfrm>
            <a:off x="1709351" y="2160930"/>
            <a:ext cx="825379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Дозвільний орган інформує оператора установки про видачу ІДД через засоби Реєстру та одночасно оприлюднює у такий самий спосіб:</a:t>
            </a:r>
            <a:endParaRPr/>
          </a:p>
        </p:txBody>
      </p:sp>
      <p:sp>
        <p:nvSpPr>
          <p:cNvPr id="1011" name="Google Shape;1011;p105"/>
          <p:cNvSpPr txBox="1"/>
          <p:nvPr/>
        </p:nvSpPr>
        <p:spPr>
          <a:xfrm>
            <a:off x="1976050" y="4681685"/>
            <a:ext cx="8183815" cy="609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None/>
            </a:pPr>
            <a:r>
              <a:rPr b="0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Оператор установки забезпечує оприлюднення інформації про отримання ІДД у спосіб, передбачений ч.3 ст.6 Закону, протягом 10 робочих днів з дня отримання ІДД.</a:t>
            </a:r>
            <a:endParaRPr/>
          </a:p>
        </p:txBody>
      </p:sp>
      <p:sp>
        <p:nvSpPr>
          <p:cNvPr id="1012" name="Google Shape;1012;p105"/>
          <p:cNvSpPr txBox="1"/>
          <p:nvPr/>
        </p:nvSpPr>
        <p:spPr>
          <a:xfrm flipH="1">
            <a:off x="1709351" y="4619530"/>
            <a:ext cx="474056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0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018" name="Google Shape;1018;p10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019" name="Google Shape;1019;p10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20" name="Google Shape;1020;p106"/>
          <p:cNvSpPr txBox="1"/>
          <p:nvPr/>
        </p:nvSpPr>
        <p:spPr>
          <a:xfrm>
            <a:off x="4223123" y="2413337"/>
            <a:ext cx="37457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Q&amp;A</a:t>
            </a:r>
            <a:endParaRPr b="0" i="0" sz="7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07"/>
          <p:cNvSpPr txBox="1"/>
          <p:nvPr>
            <p:ph type="ctrTitle"/>
          </p:nvPr>
        </p:nvSpPr>
        <p:spPr>
          <a:xfrm>
            <a:off x="741390" y="2645227"/>
            <a:ext cx="8466110" cy="15476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GB"/>
              <a:t>Порядок застосування </a:t>
            </a:r>
            <a:br>
              <a:rPr lang="en-GB"/>
            </a:br>
            <a:r>
              <a:rPr lang="en-GB"/>
              <a:t>висновків НДТМ</a:t>
            </a:r>
            <a:endParaRPr/>
          </a:p>
        </p:txBody>
      </p:sp>
      <p:pic>
        <p:nvPicPr>
          <p:cNvPr id="1026" name="Google Shape;1026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4123" y="5578506"/>
            <a:ext cx="1612180" cy="454993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107"/>
          <p:cNvSpPr txBox="1"/>
          <p:nvPr>
            <p:ph idx="1" type="subTitle"/>
          </p:nvPr>
        </p:nvSpPr>
        <p:spPr>
          <a:xfrm>
            <a:off x="741389" y="4460631"/>
            <a:ext cx="6642733" cy="37806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accent2"/>
                </a:solidFill>
              </a:rPr>
              <a:t>Світлана Сушко, </a:t>
            </a:r>
            <a:r>
              <a:rPr lang="en-GB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експерт з наближення законодавства щодо зменшення промислового забруднення</a:t>
            </a:r>
            <a:endParaRPr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Google Shape;1028;p107" title="BMUKN+IKI+GIZ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400" y="5278825"/>
            <a:ext cx="6379023" cy="157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08"/>
          <p:cNvSpPr/>
          <p:nvPr/>
        </p:nvSpPr>
        <p:spPr>
          <a:xfrm>
            <a:off x="5599522" y="269832"/>
            <a:ext cx="6032905" cy="4154022"/>
          </a:xfrm>
          <a:prstGeom prst="roundRect">
            <a:avLst>
              <a:gd fmla="val 7145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10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035" name="Google Shape;1035;p10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036" name="Google Shape;1036;p10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37" name="Google Shape;1037;p108"/>
          <p:cNvSpPr txBox="1"/>
          <p:nvPr>
            <p:ph idx="1" type="body"/>
          </p:nvPr>
        </p:nvSpPr>
        <p:spPr>
          <a:xfrm>
            <a:off x="1001406" y="1681216"/>
            <a:ext cx="3571875" cy="67150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BAT, BREFs, BAT Conclusions (BATС) and BAT-AELs</a:t>
            </a:r>
            <a:endParaRPr/>
          </a:p>
        </p:txBody>
      </p:sp>
      <p:sp>
        <p:nvSpPr>
          <p:cNvPr id="1038" name="Google Shape;1038;p108"/>
          <p:cNvSpPr txBox="1"/>
          <p:nvPr>
            <p:ph idx="3" type="body"/>
          </p:nvPr>
        </p:nvSpPr>
        <p:spPr>
          <a:xfrm>
            <a:off x="1001406" y="3211739"/>
            <a:ext cx="4929187" cy="12714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4000">
                <a:latin typeface="Arial Black"/>
                <a:ea typeface="Arial Black"/>
                <a:cs typeface="Arial Black"/>
                <a:sym typeface="Arial Black"/>
              </a:rPr>
              <a:t>Скорочення </a:t>
            </a:r>
            <a:endParaRPr sz="4000"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4000">
                <a:latin typeface="Arial Black"/>
                <a:ea typeface="Arial Black"/>
                <a:cs typeface="Arial Black"/>
                <a:sym typeface="Arial Black"/>
              </a:rPr>
              <a:t>і їх значення:</a:t>
            </a:r>
            <a:endParaRPr sz="40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39" name="Google Shape;1039;p108"/>
          <p:cNvSpPr txBox="1"/>
          <p:nvPr/>
        </p:nvSpPr>
        <p:spPr>
          <a:xfrm>
            <a:off x="5911584" y="569433"/>
            <a:ext cx="5279010" cy="3554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BREF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(Best Available Techniques (BAT) Reference Document) – довідковий референтний документ з найкращих доступних технологій та методів управління.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BAT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Найкращі доступні технології та методи управління (НДТМ).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Висновки щодо найкращих доступних технологій (</a:t>
            </a:r>
            <a:r>
              <a:rPr b="0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BATС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): частина BREF, що має бути прийнята через виконавчі акти (implementing acts) – Висновки НДТМ. Визначальні при встановленні умов дозволу.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Граничні значення викидів (ELV) встановлені, щоб викиди не перевищували граничні значення викидів найкращих доступних технологій (</a:t>
            </a:r>
            <a:r>
              <a:rPr b="0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BAT - AEL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09"/>
          <p:cNvSpPr txBox="1"/>
          <p:nvPr>
            <p:ph type="title"/>
          </p:nvPr>
        </p:nvSpPr>
        <p:spPr>
          <a:xfrm>
            <a:off x="533405" y="365125"/>
            <a:ext cx="7340595" cy="9061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ЩО ТАКЕ </a:t>
            </a:r>
            <a:r>
              <a:rPr lang="en-GB">
                <a:solidFill>
                  <a:schemeClr val="accent2"/>
                </a:solidFill>
              </a:rPr>
              <a:t>BREF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045" name="Google Shape;1045;p10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046" name="Google Shape;1046;p10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047" name="Google Shape;1047;p10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48" name="Google Shape;1048;p109"/>
          <p:cNvPicPr preferRelativeResize="0"/>
          <p:nvPr/>
        </p:nvPicPr>
        <p:blipFill rotWithShape="1">
          <a:blip r:embed="rId3">
            <a:alphaModFix/>
          </a:blip>
          <a:srcRect b="10535" l="34804" r="20894" t="27263"/>
          <a:stretch/>
        </p:blipFill>
        <p:spPr>
          <a:xfrm>
            <a:off x="6770119" y="1562407"/>
            <a:ext cx="5199449" cy="4562717"/>
          </a:xfrm>
          <a:prstGeom prst="round2DiagRect">
            <a:avLst>
              <a:gd fmla="val 8819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049" name="Google Shape;1049;p109"/>
          <p:cNvSpPr txBox="1"/>
          <p:nvPr/>
        </p:nvSpPr>
        <p:spPr>
          <a:xfrm>
            <a:off x="470227" y="5286025"/>
            <a:ext cx="5468525" cy="7067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*Перші BREF були створені відповідно до </a:t>
            </a:r>
            <a:r>
              <a:rPr b="1" i="0" lang="en-GB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Директиви 2008/1/EC</a:t>
            </a:r>
            <a:r>
              <a:rPr b="0" i="0" lang="en-GB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яка кодифікувала правила дозволу на промислові установки, як викладено в </a:t>
            </a:r>
            <a:r>
              <a:rPr b="1" i="0" lang="en-GB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Директиві 96/61/EC </a:t>
            </a:r>
            <a:r>
              <a:rPr b="0" i="0" lang="en-GB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 комплексне запобігання та контроль забруднення (IPPC). 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109"/>
          <p:cNvSpPr txBox="1"/>
          <p:nvPr/>
        </p:nvSpPr>
        <p:spPr>
          <a:xfrm>
            <a:off x="407051" y="3156385"/>
            <a:ext cx="5688949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Reference Document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довідковий референтний документ з найкращих доступних технологій та методів управління, опублікований у відкритих джерелах, отриманий в результаті серії обмінів інформацією між різними зацікавленими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сторонами, включаючи регулюючий орган, промисловість, науковців та екологічні неурядові організації.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109"/>
          <p:cNvSpPr txBox="1"/>
          <p:nvPr/>
        </p:nvSpPr>
        <p:spPr>
          <a:xfrm>
            <a:off x="407051" y="1525849"/>
            <a:ext cx="559487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4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BREF </a:t>
            </a:r>
            <a:br>
              <a:rPr b="0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0" lang="en-GB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Best Available Techniques (BAT) Reference Document) 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2" name="Google Shape;1052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5" y="2429299"/>
            <a:ext cx="527200" cy="52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10"/>
          <p:cNvSpPr/>
          <p:nvPr/>
        </p:nvSpPr>
        <p:spPr>
          <a:xfrm>
            <a:off x="-715715" y="1563710"/>
            <a:ext cx="5666856" cy="410800"/>
          </a:xfrm>
          <a:prstGeom prst="roundRect">
            <a:avLst>
              <a:gd fmla="val 50000" name="adj"/>
            </a:avLst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110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ЗВІДКИ БЕРУТЬСЯ </a:t>
            </a:r>
            <a:r>
              <a:rPr lang="en-GB">
                <a:solidFill>
                  <a:schemeClr val="accent2"/>
                </a:solidFill>
              </a:rPr>
              <a:t>BREFs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059" name="Google Shape;1059;p11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60" name="Google Shape;1060;p11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061" name="Google Shape;1061;p11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pic>
        <p:nvPicPr>
          <p:cNvPr id="1062" name="Google Shape;1062;p110"/>
          <p:cNvPicPr preferRelativeResize="0"/>
          <p:nvPr/>
        </p:nvPicPr>
        <p:blipFill rotWithShape="1">
          <a:blip r:embed="rId3">
            <a:alphaModFix/>
          </a:blip>
          <a:srcRect b="27962" l="11826" r="27020" t="23824"/>
          <a:stretch/>
        </p:blipFill>
        <p:spPr>
          <a:xfrm>
            <a:off x="6683554" y="3134397"/>
            <a:ext cx="5508445" cy="2714237"/>
          </a:xfrm>
          <a:prstGeom prst="round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1063" name="Google Shape;1063;p110"/>
          <p:cNvSpPr txBox="1"/>
          <p:nvPr/>
        </p:nvSpPr>
        <p:spPr>
          <a:xfrm>
            <a:off x="571477" y="4182325"/>
            <a:ext cx="5157942" cy="17415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Створено в 1997 році для організації обміну інформацією між Європейською комісією, державами-членами ЄС, промисловістю та екологічними неурядовими організаціями щодо найкращих доступних технологій (BAT), які використовуються для контролю промислового забруднення. </a:t>
            </a:r>
            <a:endParaRPr/>
          </a:p>
        </p:txBody>
      </p:sp>
      <p:sp>
        <p:nvSpPr>
          <p:cNvPr id="1064" name="Google Shape;1064;p110"/>
          <p:cNvSpPr txBox="1"/>
          <p:nvPr/>
        </p:nvSpPr>
        <p:spPr>
          <a:xfrm>
            <a:off x="414495" y="1563709"/>
            <a:ext cx="429131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EUROPEAN IPPC BUREAU –</a:t>
            </a:r>
            <a:endParaRPr b="0" i="0" sz="2000" u="none" cap="none" strike="noStrik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65" name="Google Shape;1065;p110"/>
          <p:cNvSpPr txBox="1"/>
          <p:nvPr/>
        </p:nvSpPr>
        <p:spPr>
          <a:xfrm>
            <a:off x="533405" y="1992270"/>
            <a:ext cx="1075438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Європейське бюро інтегрованого запобігання та контролю забруднення (EIPPCB) є частиною відділу циркулярної економіки та промислового лідерства Директорату B (</a:t>
            </a:r>
            <a:r>
              <a:rPr b="0" i="0" lang="en-GB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Directorate B - Growth and Innovation</a:t>
            </a:r>
            <a:r>
              <a:rPr b="0" i="0" lang="en-GB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– Зростання та інновації, одного з шести наукових директоратів Об’єднаного дослідницького центру Європейської Комісії (</a:t>
            </a:r>
            <a:r>
              <a:rPr b="0" i="0" lang="en-GB" sz="1600" u="sng" cap="none" strike="noStrike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European Commission's Joint Research Centre, </a:t>
            </a:r>
            <a:r>
              <a:rPr b="0" i="0" lang="en-GB" sz="16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JRC)</a:t>
            </a: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id="1066" name="Google Shape;1066;p1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1477" y="3195823"/>
            <a:ext cx="859858" cy="859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1"/>
          <p:cNvSpPr/>
          <p:nvPr/>
        </p:nvSpPr>
        <p:spPr>
          <a:xfrm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/>
              </a:gs>
              <a:gs pos="26000">
                <a:srgbClr val="E5F0FA"/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1"/>
          <p:cNvSpPr/>
          <p:nvPr/>
        </p:nvSpPr>
        <p:spPr>
          <a:xfrm>
            <a:off x="86770" y="2945404"/>
            <a:ext cx="1611983" cy="16119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1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233" name="Google Shape;233;p51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234" name="Google Shape;234;p51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5" name="Google Shape;235;p51"/>
          <p:cNvSpPr txBox="1"/>
          <p:nvPr/>
        </p:nvSpPr>
        <p:spPr>
          <a:xfrm>
            <a:off x="1785523" y="2612623"/>
            <a:ext cx="8791352" cy="22006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дозвільну систему у сфері господарської діяльності»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адміністративну процедуру»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публічні електронні реєстри»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Національний реєстр викидів та перенесення забруднювачів»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основні засади державного нагляду (контролю) у сфері господарської діяльності»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Закон України </a:t>
            </a: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«Про державну допомогу суб’єктам господарювання»</a:t>
            </a:r>
            <a:endParaRPr/>
          </a:p>
        </p:txBody>
      </p:sp>
      <p:pic>
        <p:nvPicPr>
          <p:cNvPr id="236" name="Google Shape;23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076" y="3141710"/>
            <a:ext cx="1219370" cy="121937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1"/>
          <p:cNvSpPr txBox="1"/>
          <p:nvPr>
            <p:ph type="title"/>
          </p:nvPr>
        </p:nvSpPr>
        <p:spPr>
          <a:xfrm>
            <a:off x="533405" y="506530"/>
            <a:ext cx="7340595" cy="75637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ІНШІ ЗАКОНИ </a:t>
            </a:r>
            <a:r>
              <a:rPr b="0" lang="en-GB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(2/2)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11"/>
          <p:cNvSpPr/>
          <p:nvPr/>
        </p:nvSpPr>
        <p:spPr>
          <a:xfrm>
            <a:off x="6391562" y="2209944"/>
            <a:ext cx="5115400" cy="98798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111"/>
          <p:cNvSpPr/>
          <p:nvPr/>
        </p:nvSpPr>
        <p:spPr>
          <a:xfrm>
            <a:off x="6391562" y="3268650"/>
            <a:ext cx="5115400" cy="8114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111"/>
          <p:cNvSpPr/>
          <p:nvPr/>
        </p:nvSpPr>
        <p:spPr>
          <a:xfrm>
            <a:off x="6405012" y="4156877"/>
            <a:ext cx="5115400" cy="12165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111"/>
          <p:cNvSpPr/>
          <p:nvPr/>
        </p:nvSpPr>
        <p:spPr>
          <a:xfrm>
            <a:off x="6409510" y="5447607"/>
            <a:ext cx="5115400" cy="6511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111"/>
          <p:cNvSpPr/>
          <p:nvPr/>
        </p:nvSpPr>
        <p:spPr>
          <a:xfrm>
            <a:off x="533405" y="2970458"/>
            <a:ext cx="5115400" cy="20980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111"/>
          <p:cNvSpPr/>
          <p:nvPr/>
        </p:nvSpPr>
        <p:spPr>
          <a:xfrm>
            <a:off x="533405" y="5131804"/>
            <a:ext cx="5115400" cy="738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111"/>
          <p:cNvSpPr/>
          <p:nvPr/>
        </p:nvSpPr>
        <p:spPr>
          <a:xfrm>
            <a:off x="533405" y="2212447"/>
            <a:ext cx="5115400" cy="6904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111"/>
          <p:cNvSpPr txBox="1"/>
          <p:nvPr>
            <p:ph type="title"/>
          </p:nvPr>
        </p:nvSpPr>
        <p:spPr>
          <a:xfrm>
            <a:off x="533405" y="365125"/>
            <a:ext cx="7340595" cy="91967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СЕВІЛЬСЬКИЙ</a:t>
            </a:r>
            <a:r>
              <a:rPr lang="en-GB"/>
              <a:t> ПРОЦЕС </a:t>
            </a:r>
            <a:endParaRPr/>
          </a:p>
        </p:txBody>
      </p:sp>
      <p:sp>
        <p:nvSpPr>
          <p:cNvPr id="1079" name="Google Shape;1079;p111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080" name="Google Shape;1080;p111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081" name="Google Shape;1081;p111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2" name="Google Shape;1082;p111"/>
          <p:cNvSpPr txBox="1"/>
          <p:nvPr/>
        </p:nvSpPr>
        <p:spPr>
          <a:xfrm>
            <a:off x="3143794" y="1300349"/>
            <a:ext cx="8302989" cy="6495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це процес залучення зацікавлених сторін у Європейському Союзі з метою встановлення екологічних стандартів, зокрема тих, що стосуються промислових викидів.</a:t>
            </a:r>
            <a:endParaRPr/>
          </a:p>
        </p:txBody>
      </p:sp>
      <p:sp>
        <p:nvSpPr>
          <p:cNvPr id="1083" name="Google Shape;1083;p111"/>
          <p:cNvSpPr txBox="1"/>
          <p:nvPr/>
        </p:nvSpPr>
        <p:spPr>
          <a:xfrm>
            <a:off x="1279043" y="2334449"/>
            <a:ext cx="41566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Розроблення, оновлення та перегляд BREFs на постійній основі</a:t>
            </a:r>
            <a:endParaRPr/>
          </a:p>
        </p:txBody>
      </p:sp>
      <p:sp>
        <p:nvSpPr>
          <p:cNvPr id="1084" name="Google Shape;1084;p111"/>
          <p:cNvSpPr txBox="1"/>
          <p:nvPr/>
        </p:nvSpPr>
        <p:spPr>
          <a:xfrm>
            <a:off x="1330204" y="3025977"/>
            <a:ext cx="4156663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Розташоване в м. Севілья (Іспанія), Європейське Бюро IPPC працює згідно зі статтею 13(1) Директиви про промислові викиди (2010/75/EU), координуючи обмін інформацією, яка є фундаментом для розроблення, перегляду та оновлення Довідкового референтного документу з найкращих доступних технологій та методів управління (BREF)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111"/>
          <p:cNvSpPr txBox="1"/>
          <p:nvPr/>
        </p:nvSpPr>
        <p:spPr>
          <a:xfrm>
            <a:off x="7114731" y="2210411"/>
            <a:ext cx="420736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Робота за галузевим принципом (вид діяльності) у робочих групах - Technical Working Groups (TWG) , що складаються з представників країн ЄС (кількість учасників 200-300 осіб)</a:t>
            </a:r>
            <a:endParaRPr/>
          </a:p>
        </p:txBody>
      </p:sp>
      <p:sp>
        <p:nvSpPr>
          <p:cNvPr id="1086" name="Google Shape;1086;p111"/>
          <p:cNvSpPr txBox="1"/>
          <p:nvPr/>
        </p:nvSpPr>
        <p:spPr>
          <a:xfrm>
            <a:off x="7114013" y="3332338"/>
            <a:ext cx="4207366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Перегляд BREF відбувається приблизно раз на 8 років і є багаторічним, масштабним  та трудомістким процесом</a:t>
            </a:r>
            <a:endParaRPr/>
          </a:p>
        </p:txBody>
      </p:sp>
      <p:sp>
        <p:nvSpPr>
          <p:cNvPr id="1087" name="Google Shape;1087;p111"/>
          <p:cNvSpPr txBox="1"/>
          <p:nvPr/>
        </p:nvSpPr>
        <p:spPr>
          <a:xfrm>
            <a:off x="7128181" y="4167589"/>
            <a:ext cx="4207366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Промисловість є джерелом інформації для BREF – подання інформації щодо прикладних технологій та методів управління, і даних про продуктивність через національних учасників TWG та галузеві асоціації</a:t>
            </a:r>
            <a:endParaRPr/>
          </a:p>
        </p:txBody>
      </p:sp>
      <p:sp>
        <p:nvSpPr>
          <p:cNvPr id="1088" name="Google Shape;1088;p111"/>
          <p:cNvSpPr txBox="1"/>
          <p:nvPr/>
        </p:nvSpPr>
        <p:spPr>
          <a:xfrm>
            <a:off x="7128181" y="5632527"/>
            <a:ext cx="43186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Документ BREF містить від 250 до 1000 сторінок</a:t>
            </a:r>
            <a:endParaRPr/>
          </a:p>
        </p:txBody>
      </p:sp>
      <p:pic>
        <p:nvPicPr>
          <p:cNvPr id="1089" name="Google Shape;1089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046" y="2346881"/>
            <a:ext cx="498357" cy="49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5038" y="3673428"/>
            <a:ext cx="507444" cy="507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7119" y="5244593"/>
            <a:ext cx="442778" cy="442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1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04743" y="3444764"/>
            <a:ext cx="400323" cy="400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1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87986" y="2509847"/>
            <a:ext cx="417798" cy="417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1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18911" y="4501496"/>
            <a:ext cx="455010" cy="45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1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43990" y="5561561"/>
            <a:ext cx="449711" cy="449711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111"/>
          <p:cNvSpPr txBox="1"/>
          <p:nvPr/>
        </p:nvSpPr>
        <p:spPr>
          <a:xfrm>
            <a:off x="1303611" y="5244593"/>
            <a:ext cx="41566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червня 2023 року – Україна отримала статус спостерігача у Севільському процесі </a:t>
            </a:r>
            <a:endParaRPr/>
          </a:p>
        </p:txBody>
      </p:sp>
      <p:sp>
        <p:nvSpPr>
          <p:cNvPr id="1097" name="Google Shape;1097;p111"/>
          <p:cNvSpPr txBox="1"/>
          <p:nvPr/>
        </p:nvSpPr>
        <p:spPr>
          <a:xfrm>
            <a:off x="2716117" y="1306103"/>
            <a:ext cx="3749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12"/>
          <p:cNvSpPr/>
          <p:nvPr/>
        </p:nvSpPr>
        <p:spPr>
          <a:xfrm flipH="1"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/>
              </a:gs>
              <a:gs pos="26000">
                <a:srgbClr val="E5F0FA"/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112"/>
          <p:cNvSpPr txBox="1"/>
          <p:nvPr>
            <p:ph type="title"/>
          </p:nvPr>
        </p:nvSpPr>
        <p:spPr>
          <a:xfrm>
            <a:off x="533405" y="365125"/>
            <a:ext cx="7340595" cy="8977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СТРУКТУРА </a:t>
            </a:r>
            <a:r>
              <a:rPr lang="en-GB">
                <a:solidFill>
                  <a:schemeClr val="accent2"/>
                </a:solidFill>
              </a:rPr>
              <a:t>BREF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104" name="Google Shape;1104;p11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105" name="Google Shape;1105;p11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106" name="Google Shape;1106;p11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07" name="Google Shape;1107;p112"/>
          <p:cNvPicPr preferRelativeResize="0"/>
          <p:nvPr/>
        </p:nvPicPr>
        <p:blipFill rotWithShape="1">
          <a:blip r:embed="rId3">
            <a:alphaModFix/>
          </a:blip>
          <a:srcRect b="7844" l="41973" r="20710" t="23257"/>
          <a:stretch/>
        </p:blipFill>
        <p:spPr>
          <a:xfrm>
            <a:off x="8090262" y="1362612"/>
            <a:ext cx="4101737" cy="4733387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112"/>
          <p:cNvSpPr txBox="1"/>
          <p:nvPr/>
        </p:nvSpPr>
        <p:spPr>
          <a:xfrm>
            <a:off x="948654" y="2527858"/>
            <a:ext cx="2929542" cy="3527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Передмова та сфера дії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Загальна інформація про галузь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Прикладні процеси та технології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Поточний рівень викидів та рівні споживання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Методи управління, які слід враховувати при визначенні висновків НДТМ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Висновки НДТМ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112"/>
          <p:cNvSpPr txBox="1"/>
          <p:nvPr/>
        </p:nvSpPr>
        <p:spPr>
          <a:xfrm>
            <a:off x="4362319" y="2533712"/>
            <a:ext cx="3467361" cy="27698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Перспективні технології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Заключні зауваження та рекомендації щодо подальшої роботи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Список літератури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Словник термінів і скорочень</a:t>
            </a:r>
            <a:b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Додатки </a:t>
            </a:r>
            <a:r>
              <a:rPr b="0" i="1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(в залежності від сектору та наявності інформації) </a:t>
            </a:r>
            <a:endParaRPr/>
          </a:p>
        </p:txBody>
      </p:sp>
      <p:cxnSp>
        <p:nvCxnSpPr>
          <p:cNvPr id="1110" name="Google Shape;1110;p112"/>
          <p:cNvCxnSpPr/>
          <p:nvPr/>
        </p:nvCxnSpPr>
        <p:spPr>
          <a:xfrm>
            <a:off x="467203" y="2700556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11" name="Google Shape;1111;p112"/>
          <p:cNvCxnSpPr/>
          <p:nvPr/>
        </p:nvCxnSpPr>
        <p:spPr>
          <a:xfrm>
            <a:off x="467203" y="3179658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12" name="Google Shape;1112;p112"/>
          <p:cNvCxnSpPr/>
          <p:nvPr/>
        </p:nvCxnSpPr>
        <p:spPr>
          <a:xfrm>
            <a:off x="467203" y="3658902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13" name="Google Shape;1113;p112"/>
          <p:cNvCxnSpPr/>
          <p:nvPr/>
        </p:nvCxnSpPr>
        <p:spPr>
          <a:xfrm>
            <a:off x="467203" y="4212501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14" name="Google Shape;1114;p112"/>
          <p:cNvCxnSpPr/>
          <p:nvPr/>
        </p:nvCxnSpPr>
        <p:spPr>
          <a:xfrm>
            <a:off x="467203" y="5040095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15" name="Google Shape;1115;p112"/>
          <p:cNvCxnSpPr/>
          <p:nvPr/>
        </p:nvCxnSpPr>
        <p:spPr>
          <a:xfrm>
            <a:off x="467203" y="5724829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16" name="Google Shape;1116;p112"/>
          <p:cNvCxnSpPr/>
          <p:nvPr/>
        </p:nvCxnSpPr>
        <p:spPr>
          <a:xfrm>
            <a:off x="3993178" y="2662198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17" name="Google Shape;1117;p112"/>
          <p:cNvCxnSpPr/>
          <p:nvPr/>
        </p:nvCxnSpPr>
        <p:spPr>
          <a:xfrm>
            <a:off x="3993178" y="3247051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18" name="Google Shape;1118;p112"/>
          <p:cNvCxnSpPr/>
          <p:nvPr/>
        </p:nvCxnSpPr>
        <p:spPr>
          <a:xfrm>
            <a:off x="3993178" y="3889622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19" name="Google Shape;1119;p112"/>
          <p:cNvCxnSpPr/>
          <p:nvPr/>
        </p:nvCxnSpPr>
        <p:spPr>
          <a:xfrm>
            <a:off x="4008487" y="4419239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1120" name="Google Shape;1120;p112"/>
          <p:cNvCxnSpPr/>
          <p:nvPr/>
        </p:nvCxnSpPr>
        <p:spPr>
          <a:xfrm>
            <a:off x="4008487" y="4994277"/>
            <a:ext cx="210524" cy="0"/>
          </a:xfrm>
          <a:prstGeom prst="straightConnector1">
            <a:avLst/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121" name="Google Shape;1121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405" y="1611628"/>
            <a:ext cx="609685" cy="609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113"/>
          <p:cNvSpPr/>
          <p:nvPr/>
        </p:nvSpPr>
        <p:spPr>
          <a:xfrm>
            <a:off x="4393659" y="3318196"/>
            <a:ext cx="3404682" cy="2277546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7" name="Google Shape;1127;p113"/>
          <p:cNvSpPr/>
          <p:nvPr/>
        </p:nvSpPr>
        <p:spPr>
          <a:xfrm>
            <a:off x="8288624" y="3300796"/>
            <a:ext cx="3404682" cy="2312346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p113"/>
          <p:cNvSpPr/>
          <p:nvPr/>
        </p:nvSpPr>
        <p:spPr>
          <a:xfrm>
            <a:off x="544790" y="3318196"/>
            <a:ext cx="3404682" cy="2277546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113"/>
          <p:cNvSpPr txBox="1"/>
          <p:nvPr>
            <p:ph type="title"/>
          </p:nvPr>
        </p:nvSpPr>
        <p:spPr>
          <a:xfrm>
            <a:off x="533405" y="365126"/>
            <a:ext cx="7340595" cy="91503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ЩО ТАКЕ </a:t>
            </a:r>
            <a:r>
              <a:rPr lang="en-GB">
                <a:solidFill>
                  <a:schemeClr val="accent2"/>
                </a:solidFill>
              </a:rPr>
              <a:t>НДТМ (BAT) 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130" name="Google Shape;1130;p113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131" name="Google Shape;1131;p113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132" name="Google Shape;1132;p113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33" name="Google Shape;1133;p113"/>
          <p:cNvSpPr txBox="1"/>
          <p:nvPr/>
        </p:nvSpPr>
        <p:spPr>
          <a:xfrm>
            <a:off x="544789" y="2465323"/>
            <a:ext cx="3404683" cy="8528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НАЙКРАЩІ</a:t>
            </a:r>
            <a:endParaRPr b="0" i="0" sz="2000" u="none" cap="none" strike="noStrike">
              <a:solidFill>
                <a:srgbClr val="1DAF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113"/>
          <p:cNvSpPr txBox="1"/>
          <p:nvPr/>
        </p:nvSpPr>
        <p:spPr>
          <a:xfrm>
            <a:off x="4393659" y="2447922"/>
            <a:ext cx="3404682" cy="8528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ДОСТУПНІ</a:t>
            </a:r>
            <a:endParaRPr b="0" i="0" sz="2000" u="none" cap="none" strike="noStrike">
              <a:solidFill>
                <a:srgbClr val="1DAF5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p113"/>
          <p:cNvSpPr txBox="1"/>
          <p:nvPr/>
        </p:nvSpPr>
        <p:spPr>
          <a:xfrm>
            <a:off x="8288623" y="2447925"/>
            <a:ext cx="3404682" cy="852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ТЕХНОЛОГІЇ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 МЕТОДИ УПРАВЛІННЯ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113"/>
          <p:cNvSpPr txBox="1"/>
          <p:nvPr/>
        </p:nvSpPr>
        <p:spPr>
          <a:xfrm>
            <a:off x="619324" y="3870446"/>
            <a:ext cx="3255613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Найкращі – найбільш ефективні з точки зору захисту навколишнього природного середовища</a:t>
            </a:r>
            <a:endParaRPr/>
          </a:p>
        </p:txBody>
      </p:sp>
      <p:sp>
        <p:nvSpPr>
          <p:cNvPr id="1137" name="Google Shape;1137;p113"/>
          <p:cNvSpPr txBox="1"/>
          <p:nvPr/>
        </p:nvSpPr>
        <p:spPr>
          <a:xfrm>
            <a:off x="4479578" y="3567493"/>
            <a:ext cx="3255613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Розроблені у масштабі, необхідному для впровадження у відповідному промисловому секторі, за практично здійсненних економічних та технічних умов та з врахуванням витрат</a:t>
            </a:r>
            <a:endParaRPr/>
          </a:p>
        </p:txBody>
      </p:sp>
      <p:sp>
        <p:nvSpPr>
          <p:cNvPr id="1138" name="Google Shape;1138;p113"/>
          <p:cNvSpPr txBox="1"/>
          <p:nvPr/>
        </p:nvSpPr>
        <p:spPr>
          <a:xfrm>
            <a:off x="8449365" y="3444382"/>
            <a:ext cx="3028256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Технології та методи управління – технології, що застосовуються, а також технології яким чином установку спроектовано і збудовано. Питання експлуатації та виведення х експлуатації</a:t>
            </a:r>
            <a:endParaRPr/>
          </a:p>
        </p:txBody>
      </p:sp>
      <p:pic>
        <p:nvPicPr>
          <p:cNvPr id="1139" name="Google Shape;1139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6221" y="2012204"/>
            <a:ext cx="548136" cy="54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59775" y="1934355"/>
            <a:ext cx="548136" cy="548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33317" y="2012204"/>
            <a:ext cx="548136" cy="548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14"/>
          <p:cNvSpPr txBox="1"/>
          <p:nvPr>
            <p:ph type="title"/>
          </p:nvPr>
        </p:nvSpPr>
        <p:spPr>
          <a:xfrm>
            <a:off x="533405" y="365126"/>
            <a:ext cx="7340595" cy="58737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ЩО ТАКЕ </a:t>
            </a:r>
            <a:r>
              <a:rPr lang="en-GB">
                <a:solidFill>
                  <a:schemeClr val="accent2"/>
                </a:solidFill>
              </a:rPr>
              <a:t>ВИСНОВКИ НДТМ </a:t>
            </a:r>
            <a:endParaRPr/>
          </a:p>
        </p:txBody>
      </p:sp>
      <p:sp>
        <p:nvSpPr>
          <p:cNvPr id="1147" name="Google Shape;1147;p114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148" name="Google Shape;1148;p114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149" name="Google Shape;1149;p114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0" name="Google Shape;1150;p114"/>
          <p:cNvSpPr txBox="1"/>
          <p:nvPr>
            <p:ph idx="2" type="body"/>
          </p:nvPr>
        </p:nvSpPr>
        <p:spPr>
          <a:xfrm>
            <a:off x="533405" y="952500"/>
            <a:ext cx="7340600" cy="320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rPr lang="en-GB"/>
              <a:t>(ВАТ СONCLUSIONS, BATC)</a:t>
            </a:r>
            <a:endParaRPr/>
          </a:p>
        </p:txBody>
      </p:sp>
      <p:pic>
        <p:nvPicPr>
          <p:cNvPr id="1151" name="Google Shape;1151;p114"/>
          <p:cNvPicPr preferRelativeResize="0"/>
          <p:nvPr/>
        </p:nvPicPr>
        <p:blipFill rotWithShape="1">
          <a:blip r:embed="rId3">
            <a:alphaModFix/>
          </a:blip>
          <a:srcRect b="17647" l="29473" r="8027" t="20331"/>
          <a:stretch/>
        </p:blipFill>
        <p:spPr>
          <a:xfrm>
            <a:off x="4857614" y="1475252"/>
            <a:ext cx="7252007" cy="4497832"/>
          </a:xfrm>
          <a:prstGeom prst="round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1152" name="Google Shape;1152;p114"/>
          <p:cNvSpPr txBox="1"/>
          <p:nvPr/>
        </p:nvSpPr>
        <p:spPr>
          <a:xfrm>
            <a:off x="407987" y="1661411"/>
            <a:ext cx="4011613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ВИСНОВКИ НДТМ </a:t>
            </a:r>
            <a:r>
              <a:rPr b="1" i="0" lang="en-GB" sz="15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запроваджено Директивою про промислові викиди з 2010 року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114"/>
          <p:cNvSpPr txBox="1"/>
          <p:nvPr/>
        </p:nvSpPr>
        <p:spPr>
          <a:xfrm>
            <a:off x="407987" y="2620751"/>
            <a:ext cx="4011600" cy="3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Висновки НДТМ –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це документ, що містить частини BREF щодо найкращих доступних технологій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Документ містить близько </a:t>
            </a:r>
            <a:r>
              <a:rPr b="0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30 сторінок</a:t>
            </a:r>
            <a:endParaRPr b="0" i="0" sz="1500" u="none" cap="none" strike="noStrike"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Висновки НДТМ – 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схвалений Європейською Комісією обов’язковий до застосування нормативно-правовий акт прямої дії для країн ЄС, що містить перелік найкращих доступних технологій та методів управління для видів діяльності Додатку 1 Директиви 2010/75/ЄС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4" name="Google Shape;1154;p114"/>
          <p:cNvCxnSpPr/>
          <p:nvPr/>
        </p:nvCxnSpPr>
        <p:spPr>
          <a:xfrm>
            <a:off x="504830" y="2524125"/>
            <a:ext cx="3819520" cy="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5" name="Google Shape;1155;p114"/>
          <p:cNvCxnSpPr/>
          <p:nvPr/>
        </p:nvCxnSpPr>
        <p:spPr>
          <a:xfrm>
            <a:off x="4648205" y="1390650"/>
            <a:ext cx="0" cy="4657725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15"/>
          <p:cNvSpPr txBox="1"/>
          <p:nvPr>
            <p:ph type="title"/>
          </p:nvPr>
        </p:nvSpPr>
        <p:spPr>
          <a:xfrm>
            <a:off x="533405" y="365125"/>
            <a:ext cx="7340595" cy="9016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ВИСНОВКИ НДТМ </a:t>
            </a:r>
            <a:r>
              <a:rPr lang="en-GB"/>
              <a:t>(ВАТС)</a:t>
            </a:r>
            <a:endParaRPr/>
          </a:p>
        </p:txBody>
      </p:sp>
      <p:sp>
        <p:nvSpPr>
          <p:cNvPr id="1161" name="Google Shape;1161;p11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162" name="Google Shape;1162;p11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163" name="Google Shape;1163;p11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64" name="Google Shape;1164;p115"/>
          <p:cNvSpPr txBox="1"/>
          <p:nvPr/>
        </p:nvSpPr>
        <p:spPr>
          <a:xfrm>
            <a:off x="1676400" y="1563466"/>
            <a:ext cx="9350052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Висновки НДТМ (BATС) є остаточною оцінкою найкращих доступних технологій і є частиною кожного BREF. Вони визначають контрольні межі, які використовуються для встановлення умов дозволу для установок, на які поширюється дія IED.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5" name="Google Shape;1165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886" y="1651038"/>
            <a:ext cx="609685" cy="609685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115"/>
          <p:cNvSpPr txBox="1"/>
          <p:nvPr/>
        </p:nvSpPr>
        <p:spPr>
          <a:xfrm>
            <a:off x="3313465" y="2877408"/>
            <a:ext cx="7712988" cy="2631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Char char="•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Опис кожного висновку;</a:t>
            </a:r>
            <a:endParaRPr/>
          </a:p>
          <a:p>
            <a:pPr indent="-176212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Char char="•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Оцінка його належного застосування;</a:t>
            </a:r>
            <a:endParaRPr/>
          </a:p>
          <a:p>
            <a:pPr indent="-176212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Char char="•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Рівні викидів, пов'язані з найкращими доступними технологіями (BAT-AELs);</a:t>
            </a:r>
            <a:endParaRPr/>
          </a:p>
          <a:p>
            <a:pPr indent="-176212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Char char="•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Вимоги до моніторингу;</a:t>
            </a:r>
            <a:endParaRPr/>
          </a:p>
          <a:p>
            <a:pPr indent="-176212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Char char="•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Відповідні рівні споживання;</a:t>
            </a:r>
            <a:endParaRPr/>
          </a:p>
          <a:p>
            <a:pPr indent="-176212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25"/>
              <a:buFont typeface="Arial"/>
              <a:buChar char="•"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Відповідні заходи з рекультивації ділянки, де це необхідно.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115"/>
          <p:cNvSpPr txBox="1"/>
          <p:nvPr/>
        </p:nvSpPr>
        <p:spPr>
          <a:xfrm>
            <a:off x="499205" y="3911854"/>
            <a:ext cx="1936740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ВИСНОВКИ </a:t>
            </a:r>
            <a:r>
              <a:rPr b="0" i="0" lang="en-GB" sz="1500" u="none" cap="none" strike="noStrike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BAT</a:t>
            </a:r>
            <a:r>
              <a:rPr b="0" i="0" lang="en-GB" sz="1500" u="none" cap="none" strike="noStrike">
                <a:solidFill>
                  <a:srgbClr val="1DAF5E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b="0" i="0" lang="en-GB" sz="15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ВКЛЮЧАЮТЬ:</a:t>
            </a:r>
            <a:endParaRPr/>
          </a:p>
        </p:txBody>
      </p:sp>
      <p:sp>
        <p:nvSpPr>
          <p:cNvPr id="1168" name="Google Shape;1168;p115"/>
          <p:cNvSpPr/>
          <p:nvPr/>
        </p:nvSpPr>
        <p:spPr>
          <a:xfrm>
            <a:off x="2732141" y="2669200"/>
            <a:ext cx="525050" cy="3047907"/>
          </a:xfrm>
          <a:prstGeom prst="leftBrace">
            <a:avLst>
              <a:gd fmla="val 60818" name="adj1"/>
              <a:gd fmla="val 50000" name="adj2"/>
            </a:avLst>
          </a:prstGeom>
          <a:noFill/>
          <a:ln cap="flat" cmpd="sng" w="9525">
            <a:solidFill>
              <a:srgbClr val="0069D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16"/>
          <p:cNvSpPr txBox="1"/>
          <p:nvPr>
            <p:ph type="title"/>
          </p:nvPr>
        </p:nvSpPr>
        <p:spPr>
          <a:xfrm>
            <a:off x="533405" y="365125"/>
            <a:ext cx="7340595" cy="5873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СТРУКТУРА ВАТС </a:t>
            </a:r>
            <a:r>
              <a:rPr lang="en-GB">
                <a:solidFill>
                  <a:schemeClr val="accent2"/>
                </a:solidFill>
              </a:rPr>
              <a:t>(ВИСНОВКИ НДТМ)</a:t>
            </a:r>
            <a:endParaRPr/>
          </a:p>
        </p:txBody>
      </p:sp>
      <p:sp>
        <p:nvSpPr>
          <p:cNvPr id="1174" name="Google Shape;1174;p11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175" name="Google Shape;1175;p11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176" name="Google Shape;1176;p11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77" name="Google Shape;1177;p116"/>
          <p:cNvSpPr txBox="1"/>
          <p:nvPr>
            <p:ph idx="2" type="body"/>
          </p:nvPr>
        </p:nvSpPr>
        <p:spPr>
          <a:xfrm>
            <a:off x="533405" y="850493"/>
            <a:ext cx="7340600" cy="3063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</a:pPr>
            <a:r>
              <a:rPr lang="en-GB"/>
              <a:t>ПРИКЛАД: ВИРОБНИЦТВО СКЛА</a:t>
            </a:r>
            <a:endParaRPr/>
          </a:p>
        </p:txBody>
      </p:sp>
      <p:pic>
        <p:nvPicPr>
          <p:cNvPr id="1178" name="Google Shape;1178;p116"/>
          <p:cNvPicPr preferRelativeResize="0"/>
          <p:nvPr/>
        </p:nvPicPr>
        <p:blipFill rotWithShape="1">
          <a:blip r:embed="rId3">
            <a:alphaModFix/>
          </a:blip>
          <a:srcRect b="5659" l="30249" r="27127" t="16460"/>
          <a:stretch/>
        </p:blipFill>
        <p:spPr>
          <a:xfrm>
            <a:off x="533405" y="1227019"/>
            <a:ext cx="4791219" cy="4924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16"/>
          <p:cNvPicPr preferRelativeResize="0"/>
          <p:nvPr/>
        </p:nvPicPr>
        <p:blipFill rotWithShape="1">
          <a:blip r:embed="rId4">
            <a:alphaModFix/>
          </a:blip>
          <a:srcRect b="9289" l="30885" r="11476" t="13456"/>
          <a:stretch/>
        </p:blipFill>
        <p:spPr>
          <a:xfrm>
            <a:off x="5071671" y="1227019"/>
            <a:ext cx="6531371" cy="4924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17"/>
          <p:cNvSpPr/>
          <p:nvPr/>
        </p:nvSpPr>
        <p:spPr>
          <a:xfrm flipH="1"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/>
              </a:gs>
              <a:gs pos="26000">
                <a:srgbClr val="E5F0FA"/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Google Shape;1185;p117"/>
          <p:cNvSpPr txBox="1"/>
          <p:nvPr>
            <p:ph type="title"/>
          </p:nvPr>
        </p:nvSpPr>
        <p:spPr>
          <a:xfrm>
            <a:off x="533405" y="365125"/>
            <a:ext cx="7340595" cy="8977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BREF &amp; BATC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186" name="Google Shape;1186;p117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187" name="Google Shape;1187;p117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188" name="Google Shape;1188;p117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89" name="Google Shape;1189;p117"/>
          <p:cNvPicPr preferRelativeResize="0"/>
          <p:nvPr/>
        </p:nvPicPr>
        <p:blipFill rotWithShape="1">
          <a:blip r:embed="rId3">
            <a:alphaModFix/>
          </a:blip>
          <a:srcRect b="7889" l="10196" r="11338" t="18074"/>
          <a:stretch/>
        </p:blipFill>
        <p:spPr>
          <a:xfrm>
            <a:off x="5129069" y="1272437"/>
            <a:ext cx="7062931" cy="4649207"/>
          </a:xfrm>
          <a:prstGeom prst="round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1190" name="Google Shape;1190;p117"/>
          <p:cNvSpPr txBox="1"/>
          <p:nvPr/>
        </p:nvSpPr>
        <p:spPr>
          <a:xfrm>
            <a:off x="7989609" y="5935037"/>
            <a:ext cx="4202391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100" u="sng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https://eippcb.jrc.ec.europa.eu/reference</a:t>
            </a:r>
            <a:r>
              <a:rPr b="0" i="1" lang="en-GB" sz="11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1" sz="11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117"/>
          <p:cNvSpPr/>
          <p:nvPr/>
        </p:nvSpPr>
        <p:spPr>
          <a:xfrm>
            <a:off x="-238125" y="1784456"/>
            <a:ext cx="5070332" cy="1897350"/>
          </a:xfrm>
          <a:prstGeom prst="ellipse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GB" sz="2800" u="none" cap="none" strike="noStrike">
                <a:solidFill>
                  <a:srgbClr val="262626"/>
                </a:solidFill>
                <a:latin typeface="Arial Black"/>
                <a:ea typeface="Arial Black"/>
                <a:cs typeface="Arial Black"/>
                <a:sym typeface="Arial Black"/>
              </a:rPr>
              <a:t>BREF – 32 (+2*)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GB" sz="2800" u="none" cap="none" strike="noStrike">
                <a:solidFill>
                  <a:srgbClr val="262626"/>
                </a:solidFill>
                <a:latin typeface="Arial Black"/>
                <a:ea typeface="Arial Black"/>
                <a:cs typeface="Arial Black"/>
                <a:sym typeface="Arial Black"/>
              </a:rPr>
              <a:t>NEW BREF - 3**</a:t>
            </a:r>
            <a:endParaRPr b="1" i="0" sz="2800" u="none" cap="none" strike="noStrike">
              <a:solidFill>
                <a:srgbClr val="26262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GB" sz="2800" u="none" cap="none" strike="noStrike">
                <a:solidFill>
                  <a:srgbClr val="262626"/>
                </a:solidFill>
                <a:latin typeface="Arial Black"/>
                <a:ea typeface="Arial Black"/>
                <a:cs typeface="Arial Black"/>
                <a:sym typeface="Arial Black"/>
              </a:rPr>
              <a:t>BATC – 22 </a:t>
            </a:r>
            <a:endParaRPr b="1" i="0" sz="2800" u="none" cap="none" strike="noStrike">
              <a:solidFill>
                <a:srgbClr val="26262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i="0" lang="en-GB" sz="2800" u="none" cap="none" strike="noStrike">
                <a:solidFill>
                  <a:srgbClr val="262626"/>
                </a:solidFill>
                <a:latin typeface="Arial Black"/>
                <a:ea typeface="Arial Black"/>
                <a:cs typeface="Arial Black"/>
                <a:sym typeface="Arial Black"/>
              </a:rPr>
              <a:t>REF - 2***</a:t>
            </a:r>
            <a:endParaRPr b="1" i="0" sz="2800" u="none" cap="none" strike="noStrike">
              <a:solidFill>
                <a:srgbClr val="26262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192" name="Google Shape;1192;p117"/>
          <p:cNvSpPr txBox="1"/>
          <p:nvPr/>
        </p:nvSpPr>
        <p:spPr>
          <a:xfrm>
            <a:off x="542075" y="3394649"/>
            <a:ext cx="4586994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Управління відходами добувної промисловості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   Пошук та та видобуток вуглеводнів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117"/>
          <p:cNvSpPr txBox="1"/>
          <p:nvPr/>
        </p:nvSpPr>
        <p:spPr>
          <a:xfrm>
            <a:off x="542075" y="4146936"/>
            <a:ext cx="4586994" cy="1892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**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Полігони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Неорганічні хімічні речовини великого обсягу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Видобуток (екстракція) руд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***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Економічний та крос-секторальний вплив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Моніторинг викидів в повітря та воду від установок IED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118"/>
          <p:cNvSpPr txBox="1"/>
          <p:nvPr>
            <p:ph type="title"/>
          </p:nvPr>
        </p:nvSpPr>
        <p:spPr>
          <a:xfrm>
            <a:off x="533405" y="365125"/>
            <a:ext cx="7340595" cy="91967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accent2"/>
                </a:solidFill>
              </a:rPr>
              <a:t>ВПРОВАДЖЕННЯ </a:t>
            </a:r>
            <a:r>
              <a:rPr lang="en-GB">
                <a:solidFill>
                  <a:schemeClr val="dk1"/>
                </a:solidFill>
              </a:rPr>
              <a:t>ВИСНОВКІВ </a:t>
            </a:r>
            <a:br>
              <a:rPr lang="en-GB">
                <a:solidFill>
                  <a:schemeClr val="dk1"/>
                </a:solidFill>
              </a:rPr>
            </a:br>
            <a:r>
              <a:rPr lang="en-GB">
                <a:solidFill>
                  <a:schemeClr val="dk1"/>
                </a:solidFill>
              </a:rPr>
              <a:t>НДТМ (ВАТС) В ЄС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99" name="Google Shape;1199;p11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200" name="Google Shape;1200;p11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201" name="Google Shape;1201;p11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02" name="Google Shape;1202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647" y="1856609"/>
            <a:ext cx="5517095" cy="1870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646" y="3736027"/>
            <a:ext cx="5517096" cy="1870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4038" y="1856609"/>
            <a:ext cx="5517095" cy="1870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4037" y="3736027"/>
            <a:ext cx="5517095" cy="1870814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p118"/>
          <p:cNvSpPr txBox="1"/>
          <p:nvPr/>
        </p:nvSpPr>
        <p:spPr>
          <a:xfrm>
            <a:off x="6648449" y="4320624"/>
            <a:ext cx="4524375" cy="10991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ourier New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Інтегрований дозвіл оновлюється відповідно до нових/оновлених висновків НДТМ (BATC), протягом 4 років (4 роки - вступ в силу висновки НДТМ)</a:t>
            </a:r>
            <a:endParaRPr/>
          </a:p>
        </p:txBody>
      </p:sp>
      <p:sp>
        <p:nvSpPr>
          <p:cNvPr id="1207" name="Google Shape;1207;p118"/>
          <p:cNvSpPr txBox="1"/>
          <p:nvPr/>
        </p:nvSpPr>
        <p:spPr>
          <a:xfrm>
            <a:off x="716252" y="2361672"/>
            <a:ext cx="4749884" cy="1246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Відповідність (BATC compliance) має бути забезпечена протягом 4 років після публікації Рішень Європейської Комісії щодо висновків НДТМ (BATC)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118"/>
          <p:cNvSpPr txBox="1"/>
          <p:nvPr/>
        </p:nvSpPr>
        <p:spPr>
          <a:xfrm>
            <a:off x="6648449" y="2448960"/>
            <a:ext cx="4524375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Оператори установок надають дозвільному органу оцінку відповідності висновкам НДТМ (BATC compliance assessment)</a:t>
            </a:r>
            <a:endParaRPr/>
          </a:p>
        </p:txBody>
      </p:sp>
      <p:sp>
        <p:nvSpPr>
          <p:cNvPr id="1209" name="Google Shape;1209;p118"/>
          <p:cNvSpPr txBox="1"/>
          <p:nvPr/>
        </p:nvSpPr>
        <p:spPr>
          <a:xfrm>
            <a:off x="716252" y="4326799"/>
            <a:ext cx="4749884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 разі невідповідності рівням викидів, що відповідають НДТМ (BAT-AEL) – оператор установки готує заявку на відступ</a:t>
            </a:r>
            <a:endParaRPr/>
          </a:p>
        </p:txBody>
      </p:sp>
      <p:pic>
        <p:nvPicPr>
          <p:cNvPr id="1210" name="Google Shape;1210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83487" y="3661775"/>
            <a:ext cx="528297" cy="528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83487" y="1752730"/>
            <a:ext cx="534587" cy="53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p1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58293" y="1723753"/>
            <a:ext cx="534587" cy="53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p1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58293" y="3641841"/>
            <a:ext cx="650220" cy="650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119"/>
          <p:cNvSpPr/>
          <p:nvPr/>
        </p:nvSpPr>
        <p:spPr>
          <a:xfrm>
            <a:off x="-2087303" y="1792210"/>
            <a:ext cx="4174606" cy="4174606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457200" sx="104000" rotWithShape="0" algn="ctr" sy="104000">
              <a:srgbClr val="87C4FF">
                <a:alpha val="2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119"/>
          <p:cNvSpPr txBox="1"/>
          <p:nvPr>
            <p:ph type="title"/>
          </p:nvPr>
        </p:nvSpPr>
        <p:spPr>
          <a:xfrm>
            <a:off x="533405" y="365126"/>
            <a:ext cx="7340595" cy="89806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ВПРОВАДЖЕННЯ </a:t>
            </a:r>
            <a:r>
              <a:rPr b="1" lang="en-GB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ВИСНОВКІВ </a:t>
            </a:r>
            <a:br>
              <a:rPr b="1" lang="en-GB" sz="2400"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b="1" lang="en-GB" sz="2400">
                <a:latin typeface="Montserrat ExtraBold"/>
                <a:ea typeface="Montserrat ExtraBold"/>
                <a:cs typeface="Montserrat ExtraBold"/>
                <a:sym typeface="Montserrat ExtraBold"/>
              </a:rPr>
              <a:t>НДТМ (ВАТС) В Україні</a:t>
            </a:r>
            <a:endParaRPr>
              <a:solidFill>
                <a:srgbClr val="006CD2"/>
              </a:solidFill>
            </a:endParaRPr>
          </a:p>
        </p:txBody>
      </p:sp>
      <p:sp>
        <p:nvSpPr>
          <p:cNvPr id="1220" name="Google Shape;1220;p11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1" name="Google Shape;1221;p119"/>
          <p:cNvSpPr/>
          <p:nvPr/>
        </p:nvSpPr>
        <p:spPr>
          <a:xfrm>
            <a:off x="2596293" y="2326976"/>
            <a:ext cx="8795954" cy="745240"/>
          </a:xfrm>
          <a:prstGeom prst="roundRect">
            <a:avLst>
              <a:gd fmla="val 50000" name="adj"/>
            </a:avLst>
          </a:prstGeom>
          <a:solidFill>
            <a:schemeClr val="lt1">
              <a:alpha val="13725"/>
            </a:schemeClr>
          </a:solidFill>
          <a:ln>
            <a:noFill/>
          </a:ln>
          <a:effectLst>
            <a:outerShdw blurRad="50800" rotWithShape="0" algn="t" dir="5400000" dist="38100">
              <a:schemeClr val="accent4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119"/>
          <p:cNvSpPr/>
          <p:nvPr/>
        </p:nvSpPr>
        <p:spPr>
          <a:xfrm>
            <a:off x="2596293" y="3226057"/>
            <a:ext cx="8795954" cy="1729609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119"/>
          <p:cNvSpPr txBox="1"/>
          <p:nvPr/>
        </p:nvSpPr>
        <p:spPr>
          <a:xfrm>
            <a:off x="3025263" y="2428433"/>
            <a:ext cx="7938012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 виконання ЗУ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«Про інтегроване запобігання та контроль промислового забруднення» від 8 серпня 2024 року затверджена:</a:t>
            </a:r>
            <a:endParaRPr/>
          </a:p>
        </p:txBody>
      </p:sp>
      <p:sp>
        <p:nvSpPr>
          <p:cNvPr id="1224" name="Google Shape;1224;p119"/>
          <p:cNvSpPr txBox="1"/>
          <p:nvPr/>
        </p:nvSpPr>
        <p:spPr>
          <a:xfrm>
            <a:off x="3025264" y="3379897"/>
            <a:ext cx="7938012" cy="14219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Постанова Кабінету Міністрів України від 24.01.2025 № 72 «Про затвердження </a:t>
            </a:r>
            <a:r>
              <a:rPr b="1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Порядку розроблення, затвердження висновків найкращих доступних технологій та методів управління, </a:t>
            </a:r>
            <a:r>
              <a:rPr b="0" i="0" lang="en-GB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залучення інших органів виконавчої влади до їх розроблення та інформування про них, а також оприлюднення довідкових референтних документів з найкращих доступних технологій та методів управління (BREFs)» </a:t>
            </a:r>
            <a:endParaRPr/>
          </a:p>
        </p:txBody>
      </p:sp>
      <p:sp>
        <p:nvSpPr>
          <p:cNvPr id="1225" name="Google Shape;1225;p11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226" name="Google Shape;1226;p11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pic>
        <p:nvPicPr>
          <p:cNvPr id="1227" name="Google Shape;1227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848" y="3113292"/>
            <a:ext cx="1071723" cy="1071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120"/>
          <p:cNvSpPr txBox="1"/>
          <p:nvPr>
            <p:ph type="title"/>
          </p:nvPr>
        </p:nvSpPr>
        <p:spPr>
          <a:xfrm>
            <a:off x="533405" y="269832"/>
            <a:ext cx="7340595" cy="9588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>
                <a:solidFill>
                  <a:schemeClr val="dk2"/>
                </a:solidFill>
              </a:rPr>
              <a:t>Основні положення </a:t>
            </a:r>
            <a:r>
              <a:rPr lang="en-GB"/>
              <a:t>Порядку розроблення, затвердження </a:t>
            </a:r>
            <a:br>
              <a:rPr lang="en-GB"/>
            </a:br>
            <a:r>
              <a:rPr lang="en-GB"/>
              <a:t>висновків НДТМ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233" name="Google Shape;1233;p12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234" name="Google Shape;1234;p12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235" name="Google Shape;1235;p12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36" name="Google Shape;1236;p120"/>
          <p:cNvPicPr preferRelativeResize="0"/>
          <p:nvPr/>
        </p:nvPicPr>
        <p:blipFill rotWithShape="1">
          <a:blip r:embed="rId3">
            <a:alphaModFix/>
          </a:blip>
          <a:srcRect b="0" l="3526" r="1231" t="0"/>
          <a:stretch/>
        </p:blipFill>
        <p:spPr>
          <a:xfrm>
            <a:off x="7618274" y="1316341"/>
            <a:ext cx="4497526" cy="4868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120"/>
          <p:cNvSpPr/>
          <p:nvPr/>
        </p:nvSpPr>
        <p:spPr>
          <a:xfrm>
            <a:off x="-485775" y="1974280"/>
            <a:ext cx="7782272" cy="522662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" dir="5400000" dist="38100">
              <a:schemeClr val="accent6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120"/>
          <p:cNvSpPr txBox="1"/>
          <p:nvPr/>
        </p:nvSpPr>
        <p:spPr>
          <a:xfrm>
            <a:off x="238125" y="2118926"/>
            <a:ext cx="6648450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Висновки НДТМ розробляються як переклад офіційних висновків ЄС.</a:t>
            </a:r>
            <a:endParaRPr/>
          </a:p>
        </p:txBody>
      </p:sp>
      <p:sp>
        <p:nvSpPr>
          <p:cNvPr id="1239" name="Google Shape;1239;p120"/>
          <p:cNvSpPr/>
          <p:nvPr/>
        </p:nvSpPr>
        <p:spPr>
          <a:xfrm>
            <a:off x="-485775" y="2583307"/>
            <a:ext cx="7782272" cy="522661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" dir="5400000" dist="38100">
              <a:schemeClr val="accent6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120"/>
          <p:cNvSpPr txBox="1"/>
          <p:nvPr/>
        </p:nvSpPr>
        <p:spPr>
          <a:xfrm>
            <a:off x="238125" y="2756038"/>
            <a:ext cx="6648450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Переклад фінансується з бюджету, донорських коштів та техдопомоги.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120"/>
          <p:cNvSpPr/>
          <p:nvPr/>
        </p:nvSpPr>
        <p:spPr>
          <a:xfrm>
            <a:off x="-400050" y="3194582"/>
            <a:ext cx="7696547" cy="74524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" dir="5400000" dist="38100">
              <a:schemeClr val="accent6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120"/>
          <p:cNvSpPr txBox="1"/>
          <p:nvPr/>
        </p:nvSpPr>
        <p:spPr>
          <a:xfrm>
            <a:off x="238125" y="3355529"/>
            <a:ext cx="6648450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Документи мають бути ідентичними висновкам ЄС (структура, зміст, таблиці, графіка).</a:t>
            </a:r>
            <a:endParaRPr/>
          </a:p>
        </p:txBody>
      </p:sp>
      <p:sp>
        <p:nvSpPr>
          <p:cNvPr id="1243" name="Google Shape;1243;p120"/>
          <p:cNvSpPr/>
          <p:nvPr/>
        </p:nvSpPr>
        <p:spPr>
          <a:xfrm>
            <a:off x="-400050" y="4024307"/>
            <a:ext cx="7696547" cy="74524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" dir="5400000" dist="38100">
              <a:schemeClr val="accent6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120"/>
          <p:cNvSpPr txBox="1"/>
          <p:nvPr/>
        </p:nvSpPr>
        <p:spPr>
          <a:xfrm>
            <a:off x="238125" y="4185254"/>
            <a:ext cx="6648450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Проекти обговорюються у робочих групах за участі влади, бізнесу та громадськості (до 45 днів).</a:t>
            </a:r>
            <a:endParaRPr/>
          </a:p>
        </p:txBody>
      </p:sp>
      <p:sp>
        <p:nvSpPr>
          <p:cNvPr id="1245" name="Google Shape;1245;p120"/>
          <p:cNvSpPr/>
          <p:nvPr/>
        </p:nvSpPr>
        <p:spPr>
          <a:xfrm>
            <a:off x="-400050" y="4859985"/>
            <a:ext cx="7696547" cy="74524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" dir="5400000" dist="38100">
              <a:schemeClr val="accent6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120"/>
          <p:cNvSpPr txBox="1"/>
          <p:nvPr/>
        </p:nvSpPr>
        <p:spPr>
          <a:xfrm>
            <a:off x="238125" y="5020932"/>
            <a:ext cx="6648450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Затвердження Міністерства та оприлюднення у держреєстрі та на сайті Міністерства.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ПІДЗАКОННІ НОРМАТИВНІ АКТИ </a:t>
            </a:r>
            <a:r>
              <a:rPr b="0" lang="en-GB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(1/4)</a:t>
            </a:r>
            <a:endParaRPr/>
          </a:p>
        </p:txBody>
      </p:sp>
      <p:sp>
        <p:nvSpPr>
          <p:cNvPr id="243" name="Google Shape;243;p4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244" name="Google Shape;244;p4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245" name="Google Shape;245;p4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6" name="Google Shape;246;p4"/>
          <p:cNvSpPr/>
          <p:nvPr/>
        </p:nvSpPr>
        <p:spPr>
          <a:xfrm>
            <a:off x="841229" y="2000128"/>
            <a:ext cx="10010570" cy="1111797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"/>
          <p:cNvSpPr txBox="1"/>
          <p:nvPr/>
        </p:nvSpPr>
        <p:spPr>
          <a:xfrm>
            <a:off x="1352636" y="2179237"/>
            <a:ext cx="9247930" cy="600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Вимоги до форми і змісту заяви про отримання інтегрованого довкіллєвого дозволу (внесення змін до нього), затверджені постановою Кабінету Міністрів України від 2 липня 2025 р. № 780</a:t>
            </a:r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527116" y="1845072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767405" y="3435355"/>
            <a:ext cx="10084393" cy="936637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"/>
          <p:cNvSpPr txBox="1"/>
          <p:nvPr/>
        </p:nvSpPr>
        <p:spPr>
          <a:xfrm>
            <a:off x="1352636" y="3602394"/>
            <a:ext cx="9247930" cy="600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Вимоги до форми і змісту інтегрованого довкіллєвого дозволу, затверджені постановою Кабінету Міністрів України від 15 липня 2025 р. № 884</a:t>
            </a:r>
            <a:endParaRPr/>
          </a:p>
        </p:txBody>
      </p:sp>
      <p:sp>
        <p:nvSpPr>
          <p:cNvPr id="251" name="Google Shape;251;p4"/>
          <p:cNvSpPr/>
          <p:nvPr/>
        </p:nvSpPr>
        <p:spPr>
          <a:xfrm>
            <a:off x="527117" y="3266981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767406" y="4692964"/>
            <a:ext cx="10084392" cy="1089235"/>
          </a:xfrm>
          <a:prstGeom prst="rect">
            <a:avLst/>
          </a:prstGeom>
          <a:solidFill>
            <a:srgbClr val="E5F0F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"/>
          <p:cNvSpPr txBox="1"/>
          <p:nvPr/>
        </p:nvSpPr>
        <p:spPr>
          <a:xfrm>
            <a:off x="1352636" y="4805796"/>
            <a:ext cx="9247930" cy="8635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Порядок організації та проведення громадських слухань у процесі видачі інтегрованого довкіллєвого дозволу (внесення змін до нього), затверджений постановою Кабінету Міністрів України від 21 лютого 2025 р. № 194  </a:t>
            </a:r>
            <a:endParaRPr/>
          </a:p>
        </p:txBody>
      </p:sp>
      <p:sp>
        <p:nvSpPr>
          <p:cNvPr id="254" name="Google Shape;254;p4"/>
          <p:cNvSpPr/>
          <p:nvPr/>
        </p:nvSpPr>
        <p:spPr>
          <a:xfrm>
            <a:off x="527117" y="4524590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098" y="1898054"/>
            <a:ext cx="405442" cy="40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098" y="3319963"/>
            <a:ext cx="405442" cy="40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684" y="4571763"/>
            <a:ext cx="405442" cy="405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121"/>
          <p:cNvSpPr/>
          <p:nvPr/>
        </p:nvSpPr>
        <p:spPr>
          <a:xfrm>
            <a:off x="613061" y="3273682"/>
            <a:ext cx="4602353" cy="1555494"/>
          </a:xfrm>
          <a:prstGeom prst="roundRect">
            <a:avLst>
              <a:gd fmla="val 5195" name="adj"/>
            </a:avLst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121"/>
          <p:cNvSpPr txBox="1"/>
          <p:nvPr>
            <p:ph type="title"/>
          </p:nvPr>
        </p:nvSpPr>
        <p:spPr>
          <a:xfrm>
            <a:off x="533405" y="365126"/>
            <a:ext cx="7340595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ПЕРЕКЛАД ДОВІДКОВИХ ДОКУМЕНТІВ (BREF) ТА ВИСНОВКІВ НДТМ (ВАТС) </a:t>
            </a:r>
            <a:r>
              <a:rPr lang="en-GB">
                <a:solidFill>
                  <a:schemeClr val="dk2"/>
                </a:solidFill>
              </a:rPr>
              <a:t>УКРАЇНСЬКОЮ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253" name="Google Shape;1253;p121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254" name="Google Shape;1254;p121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255" name="Google Shape;1255;p121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6" name="Google Shape;1256;p121"/>
          <p:cNvSpPr txBox="1"/>
          <p:nvPr/>
        </p:nvSpPr>
        <p:spPr>
          <a:xfrm>
            <a:off x="677904" y="3442430"/>
            <a:ext cx="4243500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ПЕРЕКЛАДЕНО УКРАЇНСЬКОЮ</a:t>
            </a:r>
            <a:endParaRPr/>
          </a:p>
        </p:txBody>
      </p:sp>
      <p:sp>
        <p:nvSpPr>
          <p:cNvPr id="1257" name="Google Shape;1257;p121"/>
          <p:cNvSpPr txBox="1"/>
          <p:nvPr/>
        </p:nvSpPr>
        <p:spPr>
          <a:xfrm>
            <a:off x="677904" y="3684783"/>
            <a:ext cx="184015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10</a:t>
            </a:r>
            <a:endParaRPr/>
          </a:p>
        </p:txBody>
      </p:sp>
      <p:sp>
        <p:nvSpPr>
          <p:cNvPr id="1258" name="Google Shape;1258;p121"/>
          <p:cNvSpPr txBox="1"/>
          <p:nvPr/>
        </p:nvSpPr>
        <p:spPr>
          <a:xfrm>
            <a:off x="2375181" y="3838954"/>
            <a:ext cx="290001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Документів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GIZ «BAT for Ukraine»</a:t>
            </a:r>
            <a:endParaRPr/>
          </a:p>
        </p:txBody>
      </p:sp>
      <p:sp>
        <p:nvSpPr>
          <p:cNvPr id="1259" name="Google Shape;1259;p121"/>
          <p:cNvSpPr txBox="1"/>
          <p:nvPr/>
        </p:nvSpPr>
        <p:spPr>
          <a:xfrm>
            <a:off x="6663131" y="2022789"/>
            <a:ext cx="4928718" cy="3323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Sector specific BREF’s: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Ferrous Metals Processing Industry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Iron and Steel Production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Non-ferrous Metals Industries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Smitheries and Foundries Industry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Surface Treatment of Metals and Plastics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Production of Cement, Lime and Magnesium Oxide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Manufacture of Glass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Ceramic Manufacturing Industry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Horizontal BREF’s: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Energy Efficiency </a:t>
            </a:r>
            <a:endParaRPr/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Monitoring of emissions from IED-installations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0" name="Google Shape;1260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1012" y="2137619"/>
            <a:ext cx="938357" cy="938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122"/>
          <p:cNvSpPr/>
          <p:nvPr/>
        </p:nvSpPr>
        <p:spPr>
          <a:xfrm>
            <a:off x="3022440" y="3323511"/>
            <a:ext cx="9169560" cy="248752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122"/>
          <p:cNvSpPr/>
          <p:nvPr/>
        </p:nvSpPr>
        <p:spPr>
          <a:xfrm>
            <a:off x="4055079" y="1431080"/>
            <a:ext cx="8927496" cy="2791414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122"/>
          <p:cNvSpPr txBox="1"/>
          <p:nvPr>
            <p:ph type="title"/>
          </p:nvPr>
        </p:nvSpPr>
        <p:spPr>
          <a:xfrm>
            <a:off x="533405" y="365126"/>
            <a:ext cx="7340595" cy="87312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ПОСИЛАННЯ</a:t>
            </a:r>
            <a:endParaRPr/>
          </a:p>
        </p:txBody>
      </p:sp>
      <p:sp>
        <p:nvSpPr>
          <p:cNvPr id="1268" name="Google Shape;1268;p122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269" name="Google Shape;1269;p122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270" name="Google Shape;1270;p122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71" name="Google Shape;1271;p122"/>
          <p:cNvSpPr/>
          <p:nvPr/>
        </p:nvSpPr>
        <p:spPr>
          <a:xfrm>
            <a:off x="11659902" y="1494567"/>
            <a:ext cx="814417" cy="38457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122"/>
          <p:cNvSpPr/>
          <p:nvPr/>
        </p:nvSpPr>
        <p:spPr>
          <a:xfrm>
            <a:off x="3036917" y="2847955"/>
            <a:ext cx="2017908" cy="1943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3" name="Google Shape;1273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1945" y="1665619"/>
            <a:ext cx="6929277" cy="3845746"/>
          </a:xfrm>
          <a:prstGeom prst="rect">
            <a:avLst/>
          </a:prstGeom>
          <a:noFill/>
          <a:ln>
            <a:noFill/>
          </a:ln>
        </p:spPr>
      </p:pic>
      <p:sp>
        <p:nvSpPr>
          <p:cNvPr id="1274" name="Google Shape;1274;p122"/>
          <p:cNvSpPr/>
          <p:nvPr/>
        </p:nvSpPr>
        <p:spPr>
          <a:xfrm>
            <a:off x="-715716" y="2529293"/>
            <a:ext cx="5421529" cy="410800"/>
          </a:xfrm>
          <a:prstGeom prst="roundRect">
            <a:avLst>
              <a:gd fmla="val 50000" name="adj"/>
            </a:avLst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122"/>
          <p:cNvSpPr txBox="1"/>
          <p:nvPr/>
        </p:nvSpPr>
        <p:spPr>
          <a:xfrm>
            <a:off x="328307" y="2529292"/>
            <a:ext cx="449134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Лінк на перелік BREF та BAT в ЄС 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Google Shape;1276;p122"/>
          <p:cNvSpPr txBox="1"/>
          <p:nvPr/>
        </p:nvSpPr>
        <p:spPr>
          <a:xfrm>
            <a:off x="328307" y="2947136"/>
            <a:ext cx="4291319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https://eippcb.jrc.ec.europa.eu/reference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1277" name="Google Shape;1277;p122"/>
          <p:cNvSpPr/>
          <p:nvPr/>
        </p:nvSpPr>
        <p:spPr>
          <a:xfrm>
            <a:off x="-754758" y="3551795"/>
            <a:ext cx="5460572" cy="646330"/>
          </a:xfrm>
          <a:prstGeom prst="roundRect">
            <a:avLst>
              <a:gd fmla="val 50000" name="adj"/>
            </a:avLst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122"/>
          <p:cNvSpPr txBox="1"/>
          <p:nvPr/>
        </p:nvSpPr>
        <p:spPr>
          <a:xfrm>
            <a:off x="289264" y="3551794"/>
            <a:ext cx="43775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Лінк на перелік перекладів BREF та BAT в Україні 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122"/>
          <p:cNvSpPr txBox="1"/>
          <p:nvPr/>
        </p:nvSpPr>
        <p:spPr>
          <a:xfrm>
            <a:off x="289282" y="4231150"/>
            <a:ext cx="4291200" cy="64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https://mepr.gov.ua/diyalnist/napryamky/atmosferne-povitrya/ndtm-2/ndtm/</a:t>
            </a:r>
            <a:r>
              <a:rPr b="0" i="0" lang="en-GB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23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285" name="Google Shape;1285;p123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286" name="Google Shape;1286;p123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87" name="Google Shape;1287;p123"/>
          <p:cNvSpPr txBox="1"/>
          <p:nvPr/>
        </p:nvSpPr>
        <p:spPr>
          <a:xfrm>
            <a:off x="4223123" y="2413337"/>
            <a:ext cx="374575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2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Q&amp;A</a:t>
            </a:r>
            <a:endParaRPr b="0" i="0" sz="7200" u="none" cap="none" strike="noStrik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124"/>
          <p:cNvSpPr txBox="1"/>
          <p:nvPr>
            <p:ph type="ctrTitle"/>
          </p:nvPr>
        </p:nvSpPr>
        <p:spPr>
          <a:xfrm>
            <a:off x="741390" y="2645227"/>
            <a:ext cx="8466110" cy="15476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GB"/>
              <a:t>Умови надання відступів</a:t>
            </a:r>
            <a:endParaRPr/>
          </a:p>
        </p:txBody>
      </p:sp>
      <p:pic>
        <p:nvPicPr>
          <p:cNvPr id="1293" name="Google Shape;1293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4123" y="5578506"/>
            <a:ext cx="1612180" cy="454993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24"/>
          <p:cNvSpPr txBox="1"/>
          <p:nvPr>
            <p:ph idx="1" type="subTitle"/>
          </p:nvPr>
        </p:nvSpPr>
        <p:spPr>
          <a:xfrm>
            <a:off x="741389" y="4460631"/>
            <a:ext cx="6642733" cy="37806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GB">
                <a:solidFill>
                  <a:schemeClr val="accent2"/>
                </a:solidFill>
              </a:rPr>
              <a:t>Дмитро Скрильніков, </a:t>
            </a:r>
            <a:r>
              <a:rPr lang="en-GB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експерт GIZ</a:t>
            </a:r>
            <a:endParaRPr/>
          </a:p>
        </p:txBody>
      </p:sp>
      <p:pic>
        <p:nvPicPr>
          <p:cNvPr id="1295" name="Google Shape;1295;p124" title="BMUKN+IKI+GIZ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400" y="5278825"/>
            <a:ext cx="6379023" cy="157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125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301" name="Google Shape;1301;p125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302" name="Google Shape;1302;p125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03" name="Google Shape;1303;p125"/>
          <p:cNvSpPr/>
          <p:nvPr/>
        </p:nvSpPr>
        <p:spPr>
          <a:xfrm>
            <a:off x="2042718" y="2193145"/>
            <a:ext cx="8877343" cy="1040264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Дозвільний орган може визначити для конкретної установки менш жорсткі гранично допустимі викиди, ніж нормативи, визначені у висновках найкращих доступних технологій та методів управління (відступ), у випадках та порядку, визначених статтею 13 Закону</a:t>
            </a:r>
            <a:endParaRPr b="1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125"/>
          <p:cNvSpPr/>
          <p:nvPr/>
        </p:nvSpPr>
        <p:spPr>
          <a:xfrm>
            <a:off x="2042718" y="3450170"/>
            <a:ext cx="6005907" cy="362808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Види: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відступ </a:t>
            </a:r>
            <a:r>
              <a:rPr b="0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(до 7 років)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та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тимчасовий відступ </a:t>
            </a:r>
            <a:r>
              <a:rPr b="0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(до 9 міс)</a:t>
            </a:r>
            <a:endParaRPr/>
          </a:p>
        </p:txBody>
      </p:sp>
      <p:sp>
        <p:nvSpPr>
          <p:cNvPr id="1305" name="Google Shape;1305;p125"/>
          <p:cNvSpPr/>
          <p:nvPr/>
        </p:nvSpPr>
        <p:spPr>
          <a:xfrm>
            <a:off x="2042717" y="4034023"/>
            <a:ext cx="4167583" cy="362808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Надається за наявності висновків НДТМ</a:t>
            </a:r>
            <a:endParaRPr/>
          </a:p>
        </p:txBody>
      </p:sp>
      <p:sp>
        <p:nvSpPr>
          <p:cNvPr id="1306" name="Google Shape;1306;p125"/>
          <p:cNvSpPr/>
          <p:nvPr/>
        </p:nvSpPr>
        <p:spPr>
          <a:xfrm>
            <a:off x="2042716" y="4613592"/>
            <a:ext cx="2376884" cy="369581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Індивідуалізований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125"/>
          <p:cNvSpPr/>
          <p:nvPr/>
        </p:nvSpPr>
        <p:spPr>
          <a:xfrm>
            <a:off x="2042717" y="5199934"/>
            <a:ext cx="5443934" cy="36958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F7FBFE"/>
              </a:gs>
              <a:gs pos="89000">
                <a:schemeClr val="accent5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  <a:effectLst>
            <a:outerShdw blurRad="152400" rotWithShape="0" algn="t" dir="5400000" dist="38100">
              <a:srgbClr val="BCD5EC">
                <a:alpha val="8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обов’язок, а обґрунтоване виключення з правил</a:t>
            </a:r>
            <a:endParaRPr/>
          </a:p>
        </p:txBody>
      </p:sp>
      <p:sp>
        <p:nvSpPr>
          <p:cNvPr id="1308" name="Google Shape;1308;p125"/>
          <p:cNvSpPr txBox="1"/>
          <p:nvPr>
            <p:ph type="title"/>
          </p:nvPr>
        </p:nvSpPr>
        <p:spPr>
          <a:xfrm>
            <a:off x="533405" y="365125"/>
            <a:ext cx="7340595" cy="9016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ВІДСТУП</a:t>
            </a:r>
            <a:endParaRPr/>
          </a:p>
        </p:txBody>
      </p:sp>
      <p:pic>
        <p:nvPicPr>
          <p:cNvPr id="1309" name="Google Shape;1309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4341" y="4627920"/>
            <a:ext cx="369580" cy="36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4341" y="5199934"/>
            <a:ext cx="369580" cy="36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1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4341" y="2581864"/>
            <a:ext cx="369580" cy="36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p1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64341" y="4034023"/>
            <a:ext cx="369580" cy="369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Google Shape;1313;p1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64341" y="3462009"/>
            <a:ext cx="369580" cy="369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126"/>
          <p:cNvSpPr txBox="1"/>
          <p:nvPr>
            <p:ph type="title"/>
          </p:nvPr>
        </p:nvSpPr>
        <p:spPr>
          <a:xfrm>
            <a:off x="533405" y="365125"/>
            <a:ext cx="7340595" cy="8826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latin typeface="Arial Black"/>
                <a:ea typeface="Arial Black"/>
                <a:cs typeface="Arial Black"/>
                <a:sym typeface="Arial Black"/>
              </a:rPr>
              <a:t>ВІДСТУП</a:t>
            </a:r>
            <a:br>
              <a:rPr b="1" lang="en-GB" sz="2400"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lang="en-GB" sz="24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види відступів</a:t>
            </a:r>
            <a:endParaRPr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19" name="Google Shape;1319;p126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7</a:t>
            </a:r>
            <a:endParaRPr/>
          </a:p>
        </p:txBody>
      </p:sp>
      <p:sp>
        <p:nvSpPr>
          <p:cNvPr id="1320" name="Google Shape;1320;p126"/>
          <p:cNvSpPr txBox="1"/>
          <p:nvPr/>
        </p:nvSpPr>
        <p:spPr>
          <a:xfrm>
            <a:off x="570391" y="2093976"/>
            <a:ext cx="3633311" cy="2670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9438"/>
              </a:buClr>
              <a:buSzPts val="4400"/>
              <a:buFont typeface="Calibri"/>
              <a:buNone/>
            </a:pPr>
            <a:r>
              <a:rPr b="1" i="0" lang="en-GB" sz="3200" u="none" cap="none" strike="noStrike">
                <a:solidFill>
                  <a:srgbClr val="006CD2"/>
                </a:solidFill>
                <a:latin typeface="Arial Black"/>
                <a:ea typeface="Arial Black"/>
                <a:cs typeface="Arial Black"/>
                <a:sym typeface="Arial Black"/>
              </a:rPr>
              <a:t>ВІДСТУП </a:t>
            </a:r>
            <a:endParaRPr/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9438"/>
              </a:buClr>
              <a:buSzPts val="4400"/>
              <a:buFont typeface="Calibri"/>
              <a:buNone/>
            </a:pPr>
            <a:r>
              <a:rPr b="1" i="0" lang="en-GB" sz="2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(до 7 років)</a:t>
            </a:r>
            <a:endParaRPr/>
          </a:p>
        </p:txBody>
      </p:sp>
      <p:sp>
        <p:nvSpPr>
          <p:cNvPr id="1321" name="Google Shape;1321;p126"/>
          <p:cNvSpPr txBox="1"/>
          <p:nvPr>
            <p:ph idx="1" type="body"/>
          </p:nvPr>
        </p:nvSpPr>
        <p:spPr>
          <a:xfrm>
            <a:off x="4470204" y="2093976"/>
            <a:ext cx="6626421" cy="3459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2286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D2"/>
              </a:buClr>
              <a:buSzPts val="1500"/>
              <a:buNone/>
            </a:pPr>
            <a:r>
              <a:rPr lang="en-GB" sz="1500" u="none" cap="none" strike="noStrike">
                <a:latin typeface="Arial"/>
                <a:ea typeface="Arial"/>
                <a:cs typeface="Arial"/>
                <a:sym typeface="Arial"/>
              </a:rPr>
              <a:t>Надається за умови, що з поданої оператором установки оцінки відступу можна дійти висновку про те, що досягнення нормативів гранично допустимих викидів, визначених у висновках НДТМ для відповідного виду діяльності, що провадиться на установці, становить непропорційно високу вартість порівняно з перевагами для довкілля у зв’язку з:</a:t>
            </a:r>
            <a:endParaRPr sz="15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750" lvl="0" marL="5143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D2"/>
              </a:buClr>
              <a:buSzPts val="1500"/>
              <a:buFont typeface="Arial"/>
              <a:buChar char="•"/>
            </a:pPr>
            <a:r>
              <a:rPr lang="en-GB" sz="1500" u="none" cap="none" strike="noStrike">
                <a:latin typeface="Arial"/>
                <a:ea typeface="Arial"/>
                <a:cs typeface="Arial"/>
                <a:sym typeface="Arial"/>
              </a:rPr>
              <a:t>географічним розташуванням, </a:t>
            </a:r>
            <a:endParaRPr/>
          </a:p>
          <a:p>
            <a:pPr indent="-285750" lvl="0" marL="514350" rtl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6CD2"/>
              </a:buClr>
              <a:buSzPts val="1500"/>
              <a:buFont typeface="Arial"/>
              <a:buChar char="•"/>
            </a:pPr>
            <a:r>
              <a:rPr lang="en-GB" sz="1500" u="none" cap="none" strike="noStrike">
                <a:latin typeface="Arial"/>
                <a:ea typeface="Arial"/>
                <a:cs typeface="Arial"/>
                <a:sym typeface="Arial"/>
              </a:rPr>
              <a:t>місцевими екологічними умовами установки або</a:t>
            </a:r>
            <a:endParaRPr/>
          </a:p>
          <a:p>
            <a:pPr indent="-285750" lvl="0" marL="514350" rt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CD2"/>
              </a:buClr>
              <a:buSzPts val="1500"/>
              <a:buFont typeface="Arial"/>
              <a:buChar char="•"/>
            </a:pPr>
            <a:r>
              <a:rPr lang="en-GB" sz="1500" u="none" cap="none" strike="noStrike">
                <a:latin typeface="Arial"/>
                <a:ea typeface="Arial"/>
                <a:cs typeface="Arial"/>
                <a:sym typeface="Arial"/>
              </a:rPr>
              <a:t> технічними характеристиками установки, що впливають на збільшення вартості досягнення цією установкою гранично допустимих викидів, визначених у висновках НДТМ, порівняно з іншими установками, на яких провадиться такий самий вид діяльності або технологічний процес.</a:t>
            </a:r>
            <a:endParaRPr/>
          </a:p>
        </p:txBody>
      </p:sp>
      <p:sp>
        <p:nvSpPr>
          <p:cNvPr id="1322" name="Google Shape;1322;p126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323" name="Google Shape;1323;p126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127"/>
          <p:cNvSpPr/>
          <p:nvPr/>
        </p:nvSpPr>
        <p:spPr>
          <a:xfrm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/>
              </a:gs>
              <a:gs pos="26000">
                <a:srgbClr val="E5F0FA"/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127"/>
          <p:cNvSpPr txBox="1"/>
          <p:nvPr>
            <p:ph type="title"/>
          </p:nvPr>
        </p:nvSpPr>
        <p:spPr>
          <a:xfrm>
            <a:off x="533405" y="365125"/>
            <a:ext cx="7340595" cy="88673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ВІДСТУП</a:t>
            </a:r>
            <a:endParaRPr/>
          </a:p>
        </p:txBody>
      </p:sp>
      <p:sp>
        <p:nvSpPr>
          <p:cNvPr id="1330" name="Google Shape;1330;p127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31" name="Google Shape;1331;p127"/>
          <p:cNvSpPr/>
          <p:nvPr/>
        </p:nvSpPr>
        <p:spPr>
          <a:xfrm>
            <a:off x="1681806" y="1744969"/>
            <a:ext cx="9040623" cy="1026806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Відступ надається в разі отримання вперше інтегрованого довкіллєвого дозволу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для установки, що експлуатується,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або у разі оновлення умов інтегрованого довкіллєвого дозволу у випадках, передбачених </a:t>
            </a:r>
            <a:r>
              <a:rPr b="0" i="0" lang="en-GB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пунктами 1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і </a:t>
            </a:r>
            <a:r>
              <a:rPr b="0" i="0" lang="en-GB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частини 1 статті 23 Закону.</a:t>
            </a:r>
            <a:endParaRPr/>
          </a:p>
        </p:txBody>
      </p:sp>
      <p:sp>
        <p:nvSpPr>
          <p:cNvPr id="1332" name="Google Shape;1332;p127"/>
          <p:cNvSpPr/>
          <p:nvPr/>
        </p:nvSpPr>
        <p:spPr>
          <a:xfrm>
            <a:off x="1681805" y="3029974"/>
            <a:ext cx="9040623" cy="511628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Відступ щодо </a:t>
            </a:r>
            <a:r>
              <a:rPr b="1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установок, що вводяться в експлуатацію вперше, 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надається.</a:t>
            </a:r>
            <a:endParaRPr/>
          </a:p>
        </p:txBody>
      </p:sp>
      <p:sp>
        <p:nvSpPr>
          <p:cNvPr id="1333" name="Google Shape;1333;p127"/>
          <p:cNvSpPr/>
          <p:nvPr/>
        </p:nvSpPr>
        <p:spPr>
          <a:xfrm>
            <a:off x="1681805" y="3799800"/>
            <a:ext cx="9040623" cy="954225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Відступ надається на строк здійснення конкретних заходів, визначених умовами інтегрованого довкіллєвого дозволу, і який не може перевищувати 7 років з дня застосування висновків НДТМ, щодо яких надано відступ. </a:t>
            </a:r>
            <a:endParaRPr/>
          </a:p>
        </p:txBody>
      </p:sp>
      <p:sp>
        <p:nvSpPr>
          <p:cNvPr id="1334" name="Google Shape;1334;p127"/>
          <p:cNvSpPr/>
          <p:nvPr/>
        </p:nvSpPr>
        <p:spPr>
          <a:xfrm>
            <a:off x="1681804" y="5012223"/>
            <a:ext cx="9040623" cy="707572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 випадках, передбачених </a:t>
            </a:r>
            <a:r>
              <a:rPr b="0" i="0" lang="en-GB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статтею 23</a:t>
            </a: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 Закону, підстави для надання відступу підлягають перегляду. Строк наданого відступу не підлягає продовженню.</a:t>
            </a:r>
            <a:endParaRPr/>
          </a:p>
        </p:txBody>
      </p:sp>
      <p:sp>
        <p:nvSpPr>
          <p:cNvPr id="1335" name="Google Shape;1335;p127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336" name="Google Shape;1336;p127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128"/>
          <p:cNvSpPr/>
          <p:nvPr/>
        </p:nvSpPr>
        <p:spPr>
          <a:xfrm>
            <a:off x="0" y="1262913"/>
            <a:ext cx="12192000" cy="4976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2" name="Google Shape;1342;p128"/>
          <p:cNvSpPr txBox="1"/>
          <p:nvPr>
            <p:ph type="title"/>
          </p:nvPr>
        </p:nvSpPr>
        <p:spPr>
          <a:xfrm>
            <a:off x="533405" y="365125"/>
            <a:ext cx="7340595" cy="88673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ВІДСТУП</a:t>
            </a:r>
            <a:endParaRPr/>
          </a:p>
        </p:txBody>
      </p:sp>
      <p:sp>
        <p:nvSpPr>
          <p:cNvPr id="1343" name="Google Shape;1343;p128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44" name="Google Shape;1344;p128"/>
          <p:cNvSpPr/>
          <p:nvPr/>
        </p:nvSpPr>
        <p:spPr>
          <a:xfrm>
            <a:off x="1575689" y="2040244"/>
            <a:ext cx="9040623" cy="1026806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Відступ не надається, якщо дозвільний орган у разі надання відступу не зможе забезпечити відповідність екологічним, державним медико-санітарним нормативам та державним медико-санітарним правилам, затвердженим відповідно до законодавства.</a:t>
            </a:r>
            <a:endParaRPr/>
          </a:p>
        </p:txBody>
      </p:sp>
      <p:sp>
        <p:nvSpPr>
          <p:cNvPr id="1345" name="Google Shape;1345;p128"/>
          <p:cNvSpPr/>
          <p:nvPr/>
        </p:nvSpPr>
        <p:spPr>
          <a:xfrm>
            <a:off x="1575688" y="3325249"/>
            <a:ext cx="9040623" cy="1189601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Гранично допустимі викиди не повинні перевищувати нормативів гранично допустимих викидів, визначених у нормативах для спалювальних установок, установок спалювання відходів, установок сумісного спалювання відходів, установок та видів діяльності, в яких застосовуються органічні розчинники, та установок, що виробляють двоокис титану.</a:t>
            </a:r>
            <a:endParaRPr/>
          </a:p>
        </p:txBody>
      </p:sp>
      <p:sp>
        <p:nvSpPr>
          <p:cNvPr id="1346" name="Google Shape;1346;p128"/>
          <p:cNvSpPr/>
          <p:nvPr/>
        </p:nvSpPr>
        <p:spPr>
          <a:xfrm>
            <a:off x="1575688" y="4770803"/>
            <a:ext cx="9040623" cy="683613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Правила технічної експлуатації установок із спалювання відходів та установок із сумісного спалювання відходів, затверджені наказом Міндовкілля від 25 квітня 2025 року № 856</a:t>
            </a:r>
            <a:endParaRPr/>
          </a:p>
        </p:txBody>
      </p:sp>
      <p:sp>
        <p:nvSpPr>
          <p:cNvPr id="1347" name="Google Shape;1347;p128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348" name="Google Shape;1348;p128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129"/>
          <p:cNvSpPr/>
          <p:nvPr/>
        </p:nvSpPr>
        <p:spPr>
          <a:xfrm flipH="1">
            <a:off x="0" y="1262913"/>
            <a:ext cx="12192000" cy="4976969"/>
          </a:xfrm>
          <a:prstGeom prst="rect">
            <a:avLst/>
          </a:prstGeom>
          <a:gradFill>
            <a:gsLst>
              <a:gs pos="0">
                <a:srgbClr val="E5F0FA"/>
              </a:gs>
              <a:gs pos="26000">
                <a:srgbClr val="E5F0FA"/>
              </a:gs>
              <a:gs pos="100000">
                <a:schemeClr val="lt1"/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Google Shape;1354;p129"/>
          <p:cNvSpPr txBox="1"/>
          <p:nvPr>
            <p:ph type="title"/>
          </p:nvPr>
        </p:nvSpPr>
        <p:spPr>
          <a:xfrm>
            <a:off x="533405" y="365125"/>
            <a:ext cx="7340595" cy="88673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ВІДСТУП</a:t>
            </a:r>
            <a:endParaRPr/>
          </a:p>
        </p:txBody>
      </p:sp>
      <p:sp>
        <p:nvSpPr>
          <p:cNvPr id="1355" name="Google Shape;1355;p129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6" name="Google Shape;1356;p129"/>
          <p:cNvSpPr/>
          <p:nvPr/>
        </p:nvSpPr>
        <p:spPr>
          <a:xfrm>
            <a:off x="2676000" y="2220272"/>
            <a:ext cx="6840000" cy="3075628"/>
          </a:xfrm>
          <a:prstGeom prst="roundRect">
            <a:avLst>
              <a:gd fmla="val 22740" name="adj"/>
            </a:avLst>
          </a:prstGeom>
          <a:solidFill>
            <a:schemeClr val="lt1"/>
          </a:solidFill>
          <a:ln>
            <a:noFill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1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129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358" name="Google Shape;1358;p129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359" name="Google Shape;1359;p129"/>
          <p:cNvSpPr/>
          <p:nvPr/>
        </p:nvSpPr>
        <p:spPr>
          <a:xfrm>
            <a:off x="2066922" y="1921517"/>
            <a:ext cx="1218155" cy="11884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0" name="Google Shape;1360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0261" y="2032097"/>
            <a:ext cx="921462" cy="921462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129"/>
          <p:cNvSpPr txBox="1"/>
          <p:nvPr/>
        </p:nvSpPr>
        <p:spPr>
          <a:xfrm>
            <a:off x="3295062" y="2478449"/>
            <a:ext cx="5781675" cy="2631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Вимоги до розроблення, форми та змісту оцінки відступу та показники критерію непропорційно високої вартості досягнення установкою гранично допустимих викидів, визначених у висновках найкращих доступних технологій та методів управління, порівняно з перевагами для довкілля, а також методика розрахунку вартості досягнення установкою гранично допустимих викидів, визначених у висновках найкращих доступних технологій та методів управління, у співвідношенні з перевагами для довкілля затверджуються Кабінетом Міністрів України.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130"/>
          <p:cNvSpPr txBox="1"/>
          <p:nvPr>
            <p:ph type="title"/>
          </p:nvPr>
        </p:nvSpPr>
        <p:spPr>
          <a:xfrm>
            <a:off x="533405" y="365125"/>
            <a:ext cx="7340595" cy="8826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b="1" lang="en-GB" sz="2400">
                <a:latin typeface="Arial Black"/>
                <a:ea typeface="Arial Black"/>
                <a:cs typeface="Arial Black"/>
                <a:sym typeface="Arial Black"/>
              </a:rPr>
              <a:t>ВІДСТУП</a:t>
            </a:r>
            <a:br>
              <a:rPr b="1" lang="en-GB" sz="2400"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lang="en-GB" sz="2400">
                <a:solidFill>
                  <a:schemeClr val="accent2"/>
                </a:solidFill>
                <a:latin typeface="Arial Black"/>
                <a:ea typeface="Arial Black"/>
                <a:cs typeface="Arial Black"/>
                <a:sym typeface="Arial Black"/>
              </a:rPr>
              <a:t>види відступів</a:t>
            </a:r>
            <a:endParaRPr>
              <a:solidFill>
                <a:schemeClr val="accent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67" name="Google Shape;1367;p13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7</a:t>
            </a:r>
            <a:endParaRPr/>
          </a:p>
        </p:txBody>
      </p:sp>
      <p:sp>
        <p:nvSpPr>
          <p:cNvPr id="1368" name="Google Shape;1368;p130"/>
          <p:cNvSpPr txBox="1"/>
          <p:nvPr/>
        </p:nvSpPr>
        <p:spPr>
          <a:xfrm>
            <a:off x="570391" y="2093976"/>
            <a:ext cx="3633311" cy="2670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9438"/>
              </a:buClr>
              <a:buSzPts val="4400"/>
              <a:buFont typeface="Calibri"/>
              <a:buNone/>
            </a:pPr>
            <a:r>
              <a:rPr b="1" i="0" lang="en-GB" sz="3200" u="none" cap="none" strike="noStrike">
                <a:solidFill>
                  <a:srgbClr val="006CD2"/>
                </a:solidFill>
                <a:latin typeface="Arial Black"/>
                <a:ea typeface="Arial Black"/>
                <a:cs typeface="Arial Black"/>
                <a:sym typeface="Arial Black"/>
              </a:rPr>
              <a:t>ТИМЧАСОВИЙ ВІДСТУП </a:t>
            </a:r>
            <a:r>
              <a:rPr b="1" i="0" lang="en-GB" sz="2400" u="none" cap="none" strike="noStrik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(короткостроковий, до 9 міс)</a:t>
            </a:r>
            <a:endParaRPr b="1" i="0" sz="3200" u="none" cap="none" strike="noStrik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69" name="Google Shape;1369;p130"/>
          <p:cNvSpPr txBox="1"/>
          <p:nvPr>
            <p:ph idx="1" type="body"/>
          </p:nvPr>
        </p:nvSpPr>
        <p:spPr>
          <a:xfrm>
            <a:off x="4470204" y="2093976"/>
            <a:ext cx="6626421" cy="36305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2286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D2"/>
              </a:buClr>
              <a:buSzPts val="1500"/>
              <a:buNone/>
            </a:pPr>
            <a:r>
              <a:rPr lang="en-GB" sz="1500" u="none" cap="none" strike="noStrike">
                <a:latin typeface="Arial"/>
                <a:ea typeface="Arial"/>
                <a:cs typeface="Arial"/>
                <a:sym typeface="Arial"/>
              </a:rPr>
              <a:t>Дозвільний орган надає </a:t>
            </a:r>
            <a:r>
              <a:rPr b="1" i="1" lang="en-GB" sz="1500" u="none" cap="none" strike="noStrike">
                <a:latin typeface="Arial"/>
                <a:ea typeface="Arial"/>
                <a:cs typeface="Arial"/>
                <a:sym typeface="Arial"/>
              </a:rPr>
              <a:t>тимчасові відступи </a:t>
            </a:r>
            <a:r>
              <a:rPr lang="en-GB" sz="1500" u="none" cap="none" strike="noStrike">
                <a:latin typeface="Arial"/>
                <a:ea typeface="Arial"/>
                <a:cs typeface="Arial"/>
                <a:sym typeface="Arial"/>
              </a:rPr>
              <a:t>оператору установки від вимог висновків НДТМ для здійснення випробувань, застосування новітніх технологій та методів управління, зазначених у довідкових референтних документах з найкращих доступних технологій та методів управління (BREFs),</a:t>
            </a:r>
            <a:endParaRPr sz="15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750" lvl="0" marL="51435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CD2"/>
              </a:buClr>
              <a:buSzPts val="1500"/>
              <a:buFont typeface="Arial"/>
              <a:buChar char="•"/>
            </a:pPr>
            <a:r>
              <a:rPr lang="en-GB" sz="1500" u="none" cap="none" strike="noStrike">
                <a:latin typeface="Arial"/>
                <a:ea typeface="Arial"/>
                <a:cs typeface="Arial"/>
                <a:sym typeface="Arial"/>
              </a:rPr>
              <a:t>на сумарний строк, що не перевищує 9 місяців, </a:t>
            </a:r>
            <a:endParaRPr/>
          </a:p>
          <a:p>
            <a:pPr indent="-285750" lvl="0" marL="514350" rtl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6CD2"/>
              </a:buClr>
              <a:buSzPts val="1500"/>
              <a:buFont typeface="Arial"/>
              <a:buChar char="•"/>
            </a:pPr>
            <a:r>
              <a:rPr lang="en-GB" sz="1500" u="none" cap="none" strike="noStrike">
                <a:latin typeface="Arial"/>
                <a:ea typeface="Arial"/>
                <a:cs typeface="Arial"/>
                <a:sym typeface="Arial"/>
              </a:rPr>
              <a:t>за умови що після закінчення зазначеного періоду зупиняється використання технології або в результаті її застосування досягаються гранично допустимі викиди, що принаймні відповідають нормативам гранично допустимих викидів, визначеним у висновках найкращих доступних технологій та методів управління для відповідного виду діяльності, що провадиться на установці.</a:t>
            </a:r>
            <a:endParaRPr/>
          </a:p>
        </p:txBody>
      </p:sp>
      <p:sp>
        <p:nvSpPr>
          <p:cNvPr id="1370" name="Google Shape;1370;p13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371" name="Google Shape;1371;p13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263" name="Google Shape;263;p3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264" name="Google Shape;264;p3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5" name="Google Shape;265;p3"/>
          <p:cNvSpPr txBox="1"/>
          <p:nvPr>
            <p:ph type="title"/>
          </p:nvPr>
        </p:nvSpPr>
        <p:spPr>
          <a:xfrm>
            <a:off x="533405" y="365125"/>
            <a:ext cx="7340595" cy="9074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GB"/>
              <a:t>ПІДЗАКОННІ НОРМАТИВНІ АКТИ </a:t>
            </a:r>
            <a:r>
              <a:rPr b="0" lang="en-GB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(2/4)</a:t>
            </a:r>
            <a:endParaRPr/>
          </a:p>
        </p:txBody>
      </p:sp>
      <p:sp>
        <p:nvSpPr>
          <p:cNvPr id="266" name="Google Shape;266;p3"/>
          <p:cNvSpPr/>
          <p:nvPr/>
        </p:nvSpPr>
        <p:spPr>
          <a:xfrm>
            <a:off x="841229" y="2000128"/>
            <a:ext cx="10010570" cy="11117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"/>
          <p:cNvSpPr txBox="1"/>
          <p:nvPr/>
        </p:nvSpPr>
        <p:spPr>
          <a:xfrm>
            <a:off x="1352636" y="2124241"/>
            <a:ext cx="9335029" cy="8635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Форма та вимоги до змісту висновків щодо видачі інтегрованого довкіллєвого дозволу (внесення змін до нього), затверджені постановою Кабінету Міністрів України від 7 січня 2025 р. № 7</a:t>
            </a:r>
            <a:endParaRPr/>
          </a:p>
        </p:txBody>
      </p:sp>
      <p:sp>
        <p:nvSpPr>
          <p:cNvPr id="268" name="Google Shape;268;p3"/>
          <p:cNvSpPr/>
          <p:nvPr/>
        </p:nvSpPr>
        <p:spPr>
          <a:xfrm>
            <a:off x="527116" y="1845072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"/>
          <p:cNvSpPr/>
          <p:nvPr/>
        </p:nvSpPr>
        <p:spPr>
          <a:xfrm>
            <a:off x="767405" y="3435355"/>
            <a:ext cx="10084393" cy="9366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"/>
          <p:cNvSpPr txBox="1"/>
          <p:nvPr/>
        </p:nvSpPr>
        <p:spPr>
          <a:xfrm>
            <a:off x="1352636" y="3602394"/>
            <a:ext cx="9247930" cy="600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Порядок проведення узгоджувальної наради щодо видачі інтегрованого довкіллєвого дозволу, затверджений постановою Кабінету Міністрів України від 28 січня 2025 р. № 89</a:t>
            </a:r>
            <a:endParaRPr/>
          </a:p>
        </p:txBody>
      </p:sp>
      <p:sp>
        <p:nvSpPr>
          <p:cNvPr id="271" name="Google Shape;271;p3"/>
          <p:cNvSpPr/>
          <p:nvPr/>
        </p:nvSpPr>
        <p:spPr>
          <a:xfrm>
            <a:off x="527117" y="3266981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3"/>
          <p:cNvSpPr/>
          <p:nvPr/>
        </p:nvSpPr>
        <p:spPr>
          <a:xfrm>
            <a:off x="767406" y="4692964"/>
            <a:ext cx="10084392" cy="10892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3"/>
          <p:cNvSpPr txBox="1"/>
          <p:nvPr/>
        </p:nvSpPr>
        <p:spPr>
          <a:xfrm>
            <a:off x="1352636" y="4937530"/>
            <a:ext cx="9247930" cy="600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Порядок проведення транскордонних консультацій, затверджений постановою Кабінету Міністрів України від 25 червня 2025 р. № 752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"/>
          <p:cNvSpPr/>
          <p:nvPr/>
        </p:nvSpPr>
        <p:spPr>
          <a:xfrm>
            <a:off x="527117" y="4524590"/>
            <a:ext cx="511407" cy="511407"/>
          </a:xfrm>
          <a:prstGeom prst="rect">
            <a:avLst/>
          </a:prstGeom>
          <a:solidFill>
            <a:srgbClr val="006C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098" y="1898054"/>
            <a:ext cx="405442" cy="40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098" y="3319963"/>
            <a:ext cx="405442" cy="40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684" y="4571763"/>
            <a:ext cx="405442" cy="405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20"/>
          <p:cNvSpPr txBox="1"/>
          <p:nvPr>
            <p:ph idx="10" type="dt"/>
          </p:nvPr>
        </p:nvSpPr>
        <p:spPr>
          <a:xfrm>
            <a:off x="1161571" y="6495835"/>
            <a:ext cx="72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25.08.2025</a:t>
            </a:r>
            <a:endParaRPr/>
          </a:p>
        </p:txBody>
      </p:sp>
      <p:sp>
        <p:nvSpPr>
          <p:cNvPr id="1377" name="Google Shape;1377;p20"/>
          <p:cNvSpPr txBox="1"/>
          <p:nvPr>
            <p:ph idx="11" type="ftr"/>
          </p:nvPr>
        </p:nvSpPr>
        <p:spPr>
          <a:xfrm>
            <a:off x="2122712" y="6495835"/>
            <a:ext cx="6840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Інтегроване запобігання та контроль промислового забруднення</a:t>
            </a:r>
            <a:endParaRPr/>
          </a:p>
        </p:txBody>
      </p:sp>
      <p:sp>
        <p:nvSpPr>
          <p:cNvPr id="1378" name="Google Shape;1378;p20"/>
          <p:cNvSpPr txBox="1"/>
          <p:nvPr>
            <p:ph idx="12" type="sldNum"/>
          </p:nvPr>
        </p:nvSpPr>
        <p:spPr>
          <a:xfrm>
            <a:off x="533406" y="6495835"/>
            <a:ext cx="468000" cy="9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-GB"/>
              <a:t>Seite </a:t>
            </a: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79" name="Google Shape;1379;p20"/>
          <p:cNvPicPr preferRelativeResize="0"/>
          <p:nvPr/>
        </p:nvPicPr>
        <p:blipFill rotWithShape="1">
          <a:blip r:embed="rId3">
            <a:alphaModFix/>
          </a:blip>
          <a:srcRect b="6007" l="5793" r="5794" t="6867"/>
          <a:stretch/>
        </p:blipFill>
        <p:spPr>
          <a:xfrm>
            <a:off x="5753099" y="2462211"/>
            <a:ext cx="1962151" cy="193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0" name="Google Shape;1380;p20"/>
          <p:cNvSpPr txBox="1"/>
          <p:nvPr/>
        </p:nvSpPr>
        <p:spPr>
          <a:xfrm>
            <a:off x="1796958" y="2921166"/>
            <a:ext cx="374575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ФОРМА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ЗВОРОТНОГО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ЗВ’ЯЗКУ: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IZ Ukraine EN">
  <a:themeElements>
    <a:clrScheme name="GIZ UA">
      <a:dk1>
        <a:srgbClr val="000000"/>
      </a:dk1>
      <a:lt1>
        <a:srgbClr val="FFFFFF"/>
      </a:lt1>
      <a:dk2>
        <a:srgbClr val="006CD2"/>
      </a:dk2>
      <a:lt2>
        <a:srgbClr val="FFDD00"/>
      </a:lt2>
      <a:accent1>
        <a:srgbClr val="80B5E8"/>
      </a:accent1>
      <a:accent2>
        <a:srgbClr val="006CD2"/>
      </a:accent2>
      <a:accent3>
        <a:srgbClr val="FFDD00"/>
      </a:accent3>
      <a:accent4>
        <a:srgbClr val="006CD2"/>
      </a:accent4>
      <a:accent5>
        <a:srgbClr val="E2EDF7"/>
      </a:accent5>
      <a:accent6>
        <a:srgbClr val="BFBFBF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2025-06-16T09:12:24Z</dcterms:created>
  <dc:creator>Vidsota, Alona GIZ UA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0x010100B26882857273BF46A2A0979F73005E8400857C3CCBC01C3142B4DDC4961F2A1C12</vt:lpwstr>
  </property>
  <property fmtid="{D5CDD505-2E9C-101B-9397-08002B2CF9AE}" pid="3" name="_dlc_DocIdItemGuid">
    <vt:lpwstr>d9b7f649-5988-446b-80b0-94d59a006fe5</vt:lpwstr>
  </property>
  <property fmtid="{D5CDD505-2E9C-101B-9397-08002B2CF9AE}" pid="4" name="RelatedOrganisations">
    <vt:lpwstr/>
  </property>
  <property fmtid="{D5CDD505-2E9C-101B-9397-08002B2CF9AE}" pid="5" name="RelatedAdditionalKeywords">
    <vt:lpwstr/>
  </property>
  <property fmtid="{D5CDD505-2E9C-101B-9397-08002B2CF9AE}" pid="6" name="RelatedRegions">
    <vt:lpwstr/>
  </property>
  <property fmtid="{D5CDD505-2E9C-101B-9397-08002B2CF9AE}" pid="7" name="RelatedSectorNetworks">
    <vt:lpwstr/>
  </property>
  <property fmtid="{D5CDD505-2E9C-101B-9397-08002B2CF9AE}" pid="8" name="RelatedTopics">
    <vt:lpwstr/>
  </property>
</Properties>
</file>