
<file path=[Content_Types].xml><?xml version="1.0" encoding="utf-8"?>
<Types xmlns="http://schemas.openxmlformats.org/package/2006/content-types">
  <Default ContentType="image/jpeg" Extension="jpg"/>
  <Default ContentType="application/vnd.openxmlformats-officedocument.vmlDrawing" Extension="vml"/>
  <Default ContentType="application/x-fontdata" Extension="fntdata"/>
  <Default ContentType="application/vnd.openxmlformats-officedocument.oleObject" Extension="bin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oleObject" PartName="/ppt/embeddings/oleObject3.bin"/>
  <Override ContentType="application/vnd.openxmlformats-officedocument.oleObject" PartName="/ppt/embeddings/oleObject6.bin"/>
  <Override ContentType="application/vnd.openxmlformats-officedocument.oleObject" PartName="/ppt/embeddings/oleObject5.bin"/>
  <Override ContentType="application/vnd.openxmlformats-officedocument.oleObject" PartName="/ppt/embeddings/oleObject4.bin"/>
  <Override ContentType="application/vnd.openxmlformats-officedocument.oleObject" PartName="/ppt/embeddings/oleObject7.bin"/>
  <Override ContentType="application/vnd.openxmlformats-officedocument.oleObject" PartName="/ppt/embeddings/oleObject2.bin"/>
  <Override ContentType="application/vnd.openxmlformats-officedocument.oleObject" PartName="/ppt/embeddings/oleObject1.bin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y="6858000" cx="12192000"/>
  <p:notesSz cx="6858000" cy="9144000"/>
  <p:embeddedFontLst>
    <p:embeddedFont>
      <p:font typeface="Montserrat Medium"/>
      <p:regular r:id="rId24"/>
      <p:bold r:id="rId25"/>
      <p:italic r:id="rId26"/>
      <p:boldItalic r:id="rId27"/>
    </p:embeddedFont>
    <p:embeddedFont>
      <p:font typeface="Arial Black"/>
      <p:regular r:id="rId28"/>
    </p:embeddedFont>
    <p:embeddedFont>
      <p:font typeface="Montserrat ExtraBold"/>
      <p:bold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1" roundtripDataSignature="AMtx7mijpyfSFFwD5xfUCx9UywWj+Liz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MontserratMedium-regular.fntdata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MontserratMedium-italic.fntdata"/><Relationship Id="rId25" Type="http://schemas.openxmlformats.org/officeDocument/2006/relationships/font" Target="fonts/MontserratMedium-bold.fntdata"/><Relationship Id="rId28" Type="http://schemas.openxmlformats.org/officeDocument/2006/relationships/font" Target="fonts/ArialBlack-regular.fntdata"/><Relationship Id="rId27" Type="http://schemas.openxmlformats.org/officeDocument/2006/relationships/font" Target="fonts/MontserratMedium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MontserratExtraBold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customschemas.google.com/relationships/presentationmetadata" Target="metadata"/><Relationship Id="rId30" Type="http://schemas.openxmlformats.org/officeDocument/2006/relationships/font" Target="fonts/MontserratExtraBold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drawings/_rels/vmlDrawing1.vml.rels><?xml version="1.0" encoding="UTF-8" standalone="yes"?>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image" Target="../media/image50.png"/></Relationships>
</file>

<file path=ppt/drawings/_rels/vmlDrawing2.vml.rels><?xml version="1.0" encoding="UTF-8" standalone="yes"?><Relationships xmlns="http://schemas.openxmlformats.org/package/2006/relationships"><Relationship Id="rId1" Type="http://schemas.openxmlformats.org/officeDocument/2006/relationships/image" Target="../media/image52.png"/><Relationship Id="rId2" Type="http://schemas.openxmlformats.org/officeDocument/2006/relationships/image" Target="../media/image42.png"/><Relationship Id="rId3" Type="http://schemas.openxmlformats.org/officeDocument/2006/relationships/image" Target="../media/image49.png"/><Relationship Id="rId4" Type="http://schemas.openxmlformats.org/officeDocument/2006/relationships/image" Target="../media/image51.png"/><Relationship Id="rId5" Type="http://schemas.openxmlformats.org/officeDocument/2006/relationships/image" Target="../media/image51.png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6" name="Google Shape;15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4" name="Google Shape;344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5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5" name="Google Shape;385;p5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6" name="Google Shape;386;p5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2" name="Google Shape;42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5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5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5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p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26" name="Google Shape;526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4" name="Google Shape;16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5" name="Google Shape;175;p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1" name="Google Shape;191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1" name="Google Shape;211;p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1" name="Google Shape;22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5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6.png"/><Relationship Id="rId4" Type="http://schemas.openxmlformats.org/officeDocument/2006/relationships/image" Target="../media/image25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6.png"/><Relationship Id="rId4" Type="http://schemas.openxmlformats.org/officeDocument/2006/relationships/image" Target="../media/image3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6.png"/><Relationship Id="rId4" Type="http://schemas.openxmlformats.org/officeDocument/2006/relationships/image" Target="../media/image2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8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hyperlink" Target="http://www.giz.de/ukraine" TargetMode="External"/><Relationship Id="rId4" Type="http://schemas.openxmlformats.org/officeDocument/2006/relationships/hyperlink" Target="http://www.facebook.com/gizukraine" TargetMode="External"/><Relationship Id="rId5" Type="http://schemas.openxmlformats.org/officeDocument/2006/relationships/image" Target="../media/image7.png"/><Relationship Id="rId6" Type="http://schemas.openxmlformats.org/officeDocument/2006/relationships/hyperlink" Target="http://www.linkedin.com/company/giz-ukraine" TargetMode="External"/><Relationship Id="rId7" Type="http://schemas.openxmlformats.org/officeDocument/2006/relationships/image" Target="../media/image10.png"/><Relationship Id="rId8" Type="http://schemas.openxmlformats.org/officeDocument/2006/relationships/image" Target="../media/image1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Energy Cluster " showMasterSp="0">
  <p:cSld name="Title - Energy Cluster 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8513" y="158787"/>
            <a:ext cx="11884736" cy="5015968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3"/>
          <p:cNvSpPr txBox="1"/>
          <p:nvPr>
            <p:ph type="ctrTitle"/>
          </p:nvPr>
        </p:nvSpPr>
        <p:spPr>
          <a:xfrm>
            <a:off x="876300" y="2645227"/>
            <a:ext cx="8331200" cy="87619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  <a:defRPr sz="3200"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3"/>
          <p:cNvSpPr txBox="1"/>
          <p:nvPr>
            <p:ph idx="1" type="subTitle"/>
          </p:nvPr>
        </p:nvSpPr>
        <p:spPr>
          <a:xfrm>
            <a:off x="876300" y="3631385"/>
            <a:ext cx="4680000" cy="55734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lvl="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lvl="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lvl="4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3"/>
          <p:cNvSpPr/>
          <p:nvPr/>
        </p:nvSpPr>
        <p:spPr>
          <a:xfrm>
            <a:off x="7154690" y="4888930"/>
            <a:ext cx="4878559" cy="2950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" name="Google Shape;2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6300" y="5506417"/>
            <a:ext cx="3022401" cy="783979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23"/>
          <p:cNvSpPr txBox="1"/>
          <p:nvPr>
            <p:ph idx="2" type="body"/>
          </p:nvPr>
        </p:nvSpPr>
        <p:spPr>
          <a:xfrm>
            <a:off x="5751500" y="3631385"/>
            <a:ext cx="3456000" cy="557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7" name="Google Shape;27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59852" y="520105"/>
            <a:ext cx="1522012" cy="1516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SDG Cluster" showMasterSp="0">
  <p:cSld name="Title - SDG Cluster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8513" y="158787"/>
            <a:ext cx="11884736" cy="5015968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45"/>
          <p:cNvSpPr txBox="1"/>
          <p:nvPr>
            <p:ph type="ctrTitle"/>
          </p:nvPr>
        </p:nvSpPr>
        <p:spPr>
          <a:xfrm>
            <a:off x="876300" y="2645227"/>
            <a:ext cx="8331200" cy="87619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  <a:defRPr sz="3200"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45"/>
          <p:cNvSpPr txBox="1"/>
          <p:nvPr>
            <p:ph idx="1" type="subTitle"/>
          </p:nvPr>
        </p:nvSpPr>
        <p:spPr>
          <a:xfrm>
            <a:off x="876300" y="3631385"/>
            <a:ext cx="4680000" cy="55734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lvl="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lvl="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lvl="4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4" name="Google Shape;134;p45"/>
          <p:cNvSpPr/>
          <p:nvPr/>
        </p:nvSpPr>
        <p:spPr>
          <a:xfrm>
            <a:off x="7154690" y="4888930"/>
            <a:ext cx="4878559" cy="2950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Google Shape;135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6300" y="5506417"/>
            <a:ext cx="3022401" cy="78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45"/>
          <p:cNvSpPr txBox="1"/>
          <p:nvPr>
            <p:ph idx="2" type="body"/>
          </p:nvPr>
        </p:nvSpPr>
        <p:spPr>
          <a:xfrm>
            <a:off x="5751500" y="3631385"/>
            <a:ext cx="3456000" cy="557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7" name="Google Shape;137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59852" y="520105"/>
            <a:ext cx="1522012" cy="1516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RS Cluster " showMasterSp="0">
  <p:cSld name="Title - RS Cluster 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8513" y="158787"/>
            <a:ext cx="11884736" cy="5015968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46"/>
          <p:cNvSpPr txBox="1"/>
          <p:nvPr>
            <p:ph type="ctrTitle"/>
          </p:nvPr>
        </p:nvSpPr>
        <p:spPr>
          <a:xfrm>
            <a:off x="876300" y="2645227"/>
            <a:ext cx="8331200" cy="87619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  <a:defRPr sz="3200"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46"/>
          <p:cNvSpPr txBox="1"/>
          <p:nvPr>
            <p:ph idx="1" type="subTitle"/>
          </p:nvPr>
        </p:nvSpPr>
        <p:spPr>
          <a:xfrm>
            <a:off x="876300" y="3631385"/>
            <a:ext cx="4680000" cy="55734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lvl="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lvl="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lvl="4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" name="Google Shape;142;p46"/>
          <p:cNvSpPr/>
          <p:nvPr/>
        </p:nvSpPr>
        <p:spPr>
          <a:xfrm>
            <a:off x="7154690" y="4888930"/>
            <a:ext cx="4878559" cy="2950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" name="Google Shape;143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6300" y="5506417"/>
            <a:ext cx="3022401" cy="78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46"/>
          <p:cNvSpPr txBox="1"/>
          <p:nvPr>
            <p:ph idx="2" type="body"/>
          </p:nvPr>
        </p:nvSpPr>
        <p:spPr>
          <a:xfrm>
            <a:off x="5751500" y="3631385"/>
            <a:ext cx="3456000" cy="557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45" name="Google Shape;145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59852" y="520105"/>
            <a:ext cx="1522012" cy="1516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MLG Cluster" showMasterSp="0">
  <p:cSld name="Title - MLG Cluster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8513" y="158787"/>
            <a:ext cx="11884736" cy="5015968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47"/>
          <p:cNvSpPr txBox="1"/>
          <p:nvPr>
            <p:ph type="ctrTitle"/>
          </p:nvPr>
        </p:nvSpPr>
        <p:spPr>
          <a:xfrm>
            <a:off x="876300" y="2645227"/>
            <a:ext cx="8331200" cy="87619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  <a:defRPr sz="3200"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47"/>
          <p:cNvSpPr txBox="1"/>
          <p:nvPr>
            <p:ph idx="1" type="subTitle"/>
          </p:nvPr>
        </p:nvSpPr>
        <p:spPr>
          <a:xfrm>
            <a:off x="876300" y="3631385"/>
            <a:ext cx="4680000" cy="55734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lvl="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lvl="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lvl="4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" name="Google Shape;150;p47"/>
          <p:cNvSpPr/>
          <p:nvPr/>
        </p:nvSpPr>
        <p:spPr>
          <a:xfrm>
            <a:off x="7154690" y="4888930"/>
            <a:ext cx="4878559" cy="2950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Google Shape;151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6300" y="5506417"/>
            <a:ext cx="3022401" cy="78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47"/>
          <p:cNvSpPr txBox="1"/>
          <p:nvPr>
            <p:ph idx="2" type="body"/>
          </p:nvPr>
        </p:nvSpPr>
        <p:spPr>
          <a:xfrm>
            <a:off x="5751500" y="3631385"/>
            <a:ext cx="3456000" cy="557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3" name="Google Shape;153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59852" y="520105"/>
            <a:ext cx="1522012" cy="1516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und Inhalt">
  <p:cSld name="Titel und Inhal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4"/>
          <p:cNvSpPr txBox="1"/>
          <p:nvPr>
            <p:ph type="title"/>
          </p:nvPr>
        </p:nvSpPr>
        <p:spPr>
          <a:xfrm>
            <a:off x="533405" y="365126"/>
            <a:ext cx="7340595" cy="42227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4"/>
          <p:cNvSpPr txBox="1"/>
          <p:nvPr>
            <p:ph idx="1" type="body"/>
          </p:nvPr>
        </p:nvSpPr>
        <p:spPr>
          <a:xfrm>
            <a:off x="533405" y="1703991"/>
            <a:ext cx="10588785" cy="44729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indent="-3302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24"/>
          <p:cNvSpPr txBox="1"/>
          <p:nvPr>
            <p:ph idx="10" type="dt"/>
          </p:nvPr>
        </p:nvSpPr>
        <p:spPr>
          <a:xfrm>
            <a:off x="1161571" y="6495835"/>
            <a:ext cx="72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4"/>
          <p:cNvSpPr txBox="1"/>
          <p:nvPr>
            <p:ph idx="11" type="ftr"/>
          </p:nvPr>
        </p:nvSpPr>
        <p:spPr>
          <a:xfrm>
            <a:off x="2122712" y="6495835"/>
            <a:ext cx="684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4"/>
          <p:cNvSpPr txBox="1"/>
          <p:nvPr>
            <p:ph idx="12" type="sldNum"/>
          </p:nvPr>
        </p:nvSpPr>
        <p:spPr>
          <a:xfrm>
            <a:off x="533406" y="6495835"/>
            <a:ext cx="468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Seite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Ein Bild, das Screenshot, Blau, Reihe, parallel enthält.&#10;&#10;Automatisch generierte Beschreibung" id="34" name="Google Shape;34;p24"/>
          <p:cNvPicPr preferRelativeResize="0"/>
          <p:nvPr/>
        </p:nvPicPr>
        <p:blipFill rotWithShape="1">
          <a:blip r:embed="rId2">
            <a:alphaModFix/>
          </a:blip>
          <a:srcRect b="0" l="0" r="27031" t="0"/>
          <a:stretch/>
        </p:blipFill>
        <p:spPr>
          <a:xfrm>
            <a:off x="8009466" y="0"/>
            <a:ext cx="4182534" cy="1271502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24"/>
          <p:cNvSpPr txBox="1"/>
          <p:nvPr>
            <p:ph idx="2" type="body"/>
          </p:nvPr>
        </p:nvSpPr>
        <p:spPr>
          <a:xfrm>
            <a:off x="533405" y="850493"/>
            <a:ext cx="7340600" cy="3063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- Blue">
  <p:cSld name="Title and Content - Blue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5"/>
          <p:cNvSpPr/>
          <p:nvPr/>
        </p:nvSpPr>
        <p:spPr>
          <a:xfrm>
            <a:off x="0" y="1265103"/>
            <a:ext cx="12191999" cy="4976209"/>
          </a:xfrm>
          <a:prstGeom prst="rect">
            <a:avLst/>
          </a:prstGeom>
          <a:solidFill>
            <a:srgbClr val="E5F0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5"/>
          <p:cNvSpPr txBox="1"/>
          <p:nvPr>
            <p:ph type="title"/>
          </p:nvPr>
        </p:nvSpPr>
        <p:spPr>
          <a:xfrm>
            <a:off x="533405" y="365126"/>
            <a:ext cx="7340595" cy="42227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5"/>
          <p:cNvSpPr txBox="1"/>
          <p:nvPr>
            <p:ph idx="1" type="body"/>
          </p:nvPr>
        </p:nvSpPr>
        <p:spPr>
          <a:xfrm>
            <a:off x="533405" y="1703991"/>
            <a:ext cx="10588785" cy="44729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indent="-3302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5"/>
          <p:cNvSpPr txBox="1"/>
          <p:nvPr>
            <p:ph idx="10" type="dt"/>
          </p:nvPr>
        </p:nvSpPr>
        <p:spPr>
          <a:xfrm>
            <a:off x="1161571" y="6495835"/>
            <a:ext cx="72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5"/>
          <p:cNvSpPr txBox="1"/>
          <p:nvPr>
            <p:ph idx="11" type="ftr"/>
          </p:nvPr>
        </p:nvSpPr>
        <p:spPr>
          <a:xfrm>
            <a:off x="2122712" y="6495835"/>
            <a:ext cx="684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5"/>
          <p:cNvSpPr txBox="1"/>
          <p:nvPr>
            <p:ph idx="12" type="sldNum"/>
          </p:nvPr>
        </p:nvSpPr>
        <p:spPr>
          <a:xfrm>
            <a:off x="533406" y="6495835"/>
            <a:ext cx="468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Seite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Ein Bild, das Screenshot, Blau, Reihe, parallel enthält.&#10;&#10;Automatisch generierte Beschreibung" id="43" name="Google Shape;43;p25"/>
          <p:cNvPicPr preferRelativeResize="0"/>
          <p:nvPr/>
        </p:nvPicPr>
        <p:blipFill rotWithShape="1">
          <a:blip r:embed="rId2">
            <a:alphaModFix/>
          </a:blip>
          <a:srcRect b="0" l="0" r="27031" t="0"/>
          <a:stretch/>
        </p:blipFill>
        <p:spPr>
          <a:xfrm>
            <a:off x="8009466" y="0"/>
            <a:ext cx="4182534" cy="1271502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25"/>
          <p:cNvSpPr txBox="1"/>
          <p:nvPr>
            <p:ph idx="2" type="body"/>
          </p:nvPr>
        </p:nvSpPr>
        <p:spPr>
          <a:xfrm>
            <a:off x="533405" y="850493"/>
            <a:ext cx="7340600" cy="3063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- wave">
  <p:cSld name="Title and Content - wave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in Bild, das Screenshot, Grafiken, Electric Blue (Farbe), Design enthält.&#10;&#10;Automatisch generierte Beschreibung" id="46" name="Google Shape;46;p28"/>
          <p:cNvPicPr preferRelativeResize="0"/>
          <p:nvPr/>
        </p:nvPicPr>
        <p:blipFill rotWithShape="1">
          <a:blip r:embed="rId2">
            <a:alphaModFix/>
          </a:blip>
          <a:srcRect b="214" l="356" r="334" t="11688"/>
          <a:stretch/>
        </p:blipFill>
        <p:spPr>
          <a:xfrm>
            <a:off x="0" y="1410962"/>
            <a:ext cx="12192000" cy="4911461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28"/>
          <p:cNvSpPr txBox="1"/>
          <p:nvPr>
            <p:ph type="title"/>
          </p:nvPr>
        </p:nvSpPr>
        <p:spPr>
          <a:xfrm>
            <a:off x="533405" y="365126"/>
            <a:ext cx="8114200" cy="42227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8"/>
          <p:cNvSpPr txBox="1"/>
          <p:nvPr>
            <p:ph idx="1" type="body"/>
          </p:nvPr>
        </p:nvSpPr>
        <p:spPr>
          <a:xfrm>
            <a:off x="533405" y="1703991"/>
            <a:ext cx="10588785" cy="44729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28"/>
          <p:cNvSpPr txBox="1"/>
          <p:nvPr>
            <p:ph idx="10" type="dt"/>
          </p:nvPr>
        </p:nvSpPr>
        <p:spPr>
          <a:xfrm>
            <a:off x="1161571" y="6495835"/>
            <a:ext cx="72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8"/>
          <p:cNvSpPr txBox="1"/>
          <p:nvPr>
            <p:ph idx="11" type="ftr"/>
          </p:nvPr>
        </p:nvSpPr>
        <p:spPr>
          <a:xfrm>
            <a:off x="2122712" y="6495835"/>
            <a:ext cx="684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8"/>
          <p:cNvSpPr txBox="1"/>
          <p:nvPr>
            <p:ph idx="12" type="sldNum"/>
          </p:nvPr>
        </p:nvSpPr>
        <p:spPr>
          <a:xfrm>
            <a:off x="533406" y="6495835"/>
            <a:ext cx="468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Seite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2" name="Google Shape;52;p28"/>
          <p:cNvSpPr txBox="1"/>
          <p:nvPr>
            <p:ph idx="2" type="body"/>
          </p:nvPr>
        </p:nvSpPr>
        <p:spPr>
          <a:xfrm>
            <a:off x="533405" y="850493"/>
            <a:ext cx="8114206" cy="3063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3" name="Google Shape;53;p28"/>
          <p:cNvPicPr preferRelativeResize="0"/>
          <p:nvPr/>
        </p:nvPicPr>
        <p:blipFill rotWithShape="1">
          <a:blip r:embed="rId3">
            <a:alphaModFix/>
          </a:blip>
          <a:srcRect b="15508" l="4511" r="10471" t="30168"/>
          <a:stretch/>
        </p:blipFill>
        <p:spPr>
          <a:xfrm>
            <a:off x="8290157" y="0"/>
            <a:ext cx="3901843" cy="17016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- two columns">
  <p:cSld name="Title and Content - two columns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/>
          <p:nvPr>
            <p:ph type="title"/>
          </p:nvPr>
        </p:nvSpPr>
        <p:spPr>
          <a:xfrm>
            <a:off x="533405" y="365126"/>
            <a:ext cx="7340595" cy="42227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6"/>
          <p:cNvSpPr txBox="1"/>
          <p:nvPr>
            <p:ph idx="1" type="body"/>
          </p:nvPr>
        </p:nvSpPr>
        <p:spPr>
          <a:xfrm>
            <a:off x="533404" y="1703388"/>
            <a:ext cx="5544000" cy="44729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26"/>
          <p:cNvSpPr txBox="1"/>
          <p:nvPr>
            <p:ph idx="10" type="dt"/>
          </p:nvPr>
        </p:nvSpPr>
        <p:spPr>
          <a:xfrm>
            <a:off x="1161571" y="6495835"/>
            <a:ext cx="72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6"/>
          <p:cNvSpPr txBox="1"/>
          <p:nvPr>
            <p:ph idx="11" type="ftr"/>
          </p:nvPr>
        </p:nvSpPr>
        <p:spPr>
          <a:xfrm>
            <a:off x="2122712" y="6495835"/>
            <a:ext cx="684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6"/>
          <p:cNvSpPr txBox="1"/>
          <p:nvPr>
            <p:ph idx="12" type="sldNum"/>
          </p:nvPr>
        </p:nvSpPr>
        <p:spPr>
          <a:xfrm>
            <a:off x="533406" y="6495835"/>
            <a:ext cx="468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Seite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Ein Bild, das Screenshot, Blau, Reihe, parallel enthält.&#10;&#10;Automatisch generierte Beschreibung" id="60" name="Google Shape;60;p26"/>
          <p:cNvPicPr preferRelativeResize="0"/>
          <p:nvPr/>
        </p:nvPicPr>
        <p:blipFill rotWithShape="1">
          <a:blip r:embed="rId2">
            <a:alphaModFix/>
          </a:blip>
          <a:srcRect b="0" l="0" r="27031" t="0"/>
          <a:stretch/>
        </p:blipFill>
        <p:spPr>
          <a:xfrm>
            <a:off x="8009466" y="0"/>
            <a:ext cx="4182534" cy="1271502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26"/>
          <p:cNvSpPr txBox="1"/>
          <p:nvPr>
            <p:ph idx="2" type="body"/>
          </p:nvPr>
        </p:nvSpPr>
        <p:spPr>
          <a:xfrm>
            <a:off x="533405" y="850493"/>
            <a:ext cx="7340600" cy="3063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26"/>
          <p:cNvSpPr txBox="1"/>
          <p:nvPr>
            <p:ph idx="3" type="body"/>
          </p:nvPr>
        </p:nvSpPr>
        <p:spPr>
          <a:xfrm>
            <a:off x="6375400" y="1703388"/>
            <a:ext cx="5543550" cy="44729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ject overview">
  <p:cSld name="Project overview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8"/>
          <p:cNvSpPr txBox="1"/>
          <p:nvPr>
            <p:ph type="title"/>
          </p:nvPr>
        </p:nvSpPr>
        <p:spPr>
          <a:xfrm>
            <a:off x="533405" y="365126"/>
            <a:ext cx="7340595" cy="42227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38"/>
          <p:cNvSpPr txBox="1"/>
          <p:nvPr>
            <p:ph idx="10" type="dt"/>
          </p:nvPr>
        </p:nvSpPr>
        <p:spPr>
          <a:xfrm>
            <a:off x="1161571" y="6495835"/>
            <a:ext cx="72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8"/>
          <p:cNvSpPr txBox="1"/>
          <p:nvPr>
            <p:ph idx="11" type="ftr"/>
          </p:nvPr>
        </p:nvSpPr>
        <p:spPr>
          <a:xfrm>
            <a:off x="2122712" y="6495835"/>
            <a:ext cx="684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8"/>
          <p:cNvSpPr txBox="1"/>
          <p:nvPr>
            <p:ph idx="12" type="sldNum"/>
          </p:nvPr>
        </p:nvSpPr>
        <p:spPr>
          <a:xfrm>
            <a:off x="533406" y="6495835"/>
            <a:ext cx="468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Seite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Ein Bild, das Screenshot, Blau, Reihe, parallel enthält.&#10;&#10;Automatisch generierte Beschreibung" id="68" name="Google Shape;68;p38"/>
          <p:cNvPicPr preferRelativeResize="0"/>
          <p:nvPr/>
        </p:nvPicPr>
        <p:blipFill rotWithShape="1">
          <a:blip r:embed="rId2">
            <a:alphaModFix/>
          </a:blip>
          <a:srcRect b="0" l="0" r="27031" t="0"/>
          <a:stretch/>
        </p:blipFill>
        <p:spPr>
          <a:xfrm>
            <a:off x="8009466" y="0"/>
            <a:ext cx="4182534" cy="1271502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38"/>
          <p:cNvSpPr txBox="1"/>
          <p:nvPr>
            <p:ph idx="1" type="body"/>
          </p:nvPr>
        </p:nvSpPr>
        <p:spPr>
          <a:xfrm>
            <a:off x="533405" y="850493"/>
            <a:ext cx="7340600" cy="3063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38"/>
          <p:cNvSpPr txBox="1"/>
          <p:nvPr>
            <p:ph idx="2" type="body"/>
          </p:nvPr>
        </p:nvSpPr>
        <p:spPr>
          <a:xfrm>
            <a:off x="4781550" y="1681014"/>
            <a:ext cx="6348413" cy="5730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1pPr>
            <a:lvl2pPr indent="-3302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o"/>
              <a:defRPr sz="16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8"/>
          <p:cNvSpPr/>
          <p:nvPr/>
        </p:nvSpPr>
        <p:spPr>
          <a:xfrm>
            <a:off x="0" y="2195964"/>
            <a:ext cx="12192000" cy="3146802"/>
          </a:xfrm>
          <a:prstGeom prst="wave">
            <a:avLst>
              <a:gd fmla="val 5953" name="adj1"/>
              <a:gd fmla="val 0" name="adj2"/>
            </a:avLst>
          </a:prstGeom>
          <a:solidFill>
            <a:srgbClr val="E5F0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8"/>
          <p:cNvSpPr/>
          <p:nvPr/>
        </p:nvSpPr>
        <p:spPr>
          <a:xfrm>
            <a:off x="0" y="3255650"/>
            <a:ext cx="12192000" cy="3078445"/>
          </a:xfrm>
          <a:prstGeom prst="wave">
            <a:avLst>
              <a:gd fmla="val 10508" name="adj1"/>
              <a:gd fmla="val 0" name="adj2"/>
            </a:avLst>
          </a:prstGeom>
          <a:solidFill>
            <a:srgbClr val="E5F0FA">
              <a:alpha val="4941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38"/>
          <p:cNvSpPr/>
          <p:nvPr/>
        </p:nvSpPr>
        <p:spPr>
          <a:xfrm>
            <a:off x="0" y="3306725"/>
            <a:ext cx="12192000" cy="2976474"/>
          </a:xfrm>
          <a:prstGeom prst="wave">
            <a:avLst>
              <a:gd fmla="val 12500" name="adj1"/>
              <a:gd fmla="val 0" name="adj2"/>
            </a:avLst>
          </a:prstGeom>
          <a:solidFill>
            <a:srgbClr val="80B5E8">
              <a:alpha val="6941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38"/>
          <p:cNvSpPr/>
          <p:nvPr>
            <p:ph idx="3" type="pic"/>
          </p:nvPr>
        </p:nvSpPr>
        <p:spPr>
          <a:xfrm>
            <a:off x="611710" y="1681192"/>
            <a:ext cx="3519204" cy="3609148"/>
          </a:xfrm>
          <a:prstGeom prst="roundRect">
            <a:avLst>
              <a:gd fmla="val 2901" name="adj"/>
            </a:avLst>
          </a:prstGeom>
          <a:noFill/>
          <a:ln cap="flat" cmpd="sng" w="57150">
            <a:solidFill>
              <a:srgbClr val="FFDD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" name="Google Shape;75;p38"/>
          <p:cNvSpPr txBox="1"/>
          <p:nvPr>
            <p:ph idx="4" type="body"/>
          </p:nvPr>
        </p:nvSpPr>
        <p:spPr>
          <a:xfrm>
            <a:off x="4781551" y="2651622"/>
            <a:ext cx="2803616" cy="5730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1pPr>
            <a:lvl2pPr indent="-3302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o"/>
              <a:defRPr sz="16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38"/>
          <p:cNvSpPr txBox="1"/>
          <p:nvPr>
            <p:ph idx="5" type="body"/>
          </p:nvPr>
        </p:nvSpPr>
        <p:spPr>
          <a:xfrm>
            <a:off x="8326347" y="2975397"/>
            <a:ext cx="2803616" cy="5730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1pPr>
            <a:lvl2pPr indent="-3302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o"/>
              <a:defRPr sz="16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8"/>
          <p:cNvSpPr txBox="1"/>
          <p:nvPr>
            <p:ph idx="6" type="body"/>
          </p:nvPr>
        </p:nvSpPr>
        <p:spPr>
          <a:xfrm>
            <a:off x="4781550" y="4284368"/>
            <a:ext cx="6348413" cy="10583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1pPr>
            <a:lvl2pPr indent="-3302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o"/>
              <a:defRPr sz="16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- two columns - Blue">
  <p:cSld name="Title and Content - two columns - Blue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7"/>
          <p:cNvSpPr/>
          <p:nvPr/>
        </p:nvSpPr>
        <p:spPr>
          <a:xfrm>
            <a:off x="0" y="1265103"/>
            <a:ext cx="12191999" cy="4976209"/>
          </a:xfrm>
          <a:prstGeom prst="rect">
            <a:avLst/>
          </a:prstGeom>
          <a:solidFill>
            <a:srgbClr val="E5F0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7"/>
          <p:cNvSpPr txBox="1"/>
          <p:nvPr>
            <p:ph type="title"/>
          </p:nvPr>
        </p:nvSpPr>
        <p:spPr>
          <a:xfrm>
            <a:off x="533405" y="365126"/>
            <a:ext cx="7340595" cy="42227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7"/>
          <p:cNvSpPr txBox="1"/>
          <p:nvPr>
            <p:ph idx="1" type="body"/>
          </p:nvPr>
        </p:nvSpPr>
        <p:spPr>
          <a:xfrm>
            <a:off x="533404" y="1703388"/>
            <a:ext cx="5544000" cy="44729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27"/>
          <p:cNvSpPr txBox="1"/>
          <p:nvPr>
            <p:ph idx="10" type="dt"/>
          </p:nvPr>
        </p:nvSpPr>
        <p:spPr>
          <a:xfrm>
            <a:off x="1161571" y="6495835"/>
            <a:ext cx="72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7"/>
          <p:cNvSpPr txBox="1"/>
          <p:nvPr>
            <p:ph idx="11" type="ftr"/>
          </p:nvPr>
        </p:nvSpPr>
        <p:spPr>
          <a:xfrm>
            <a:off x="2122712" y="6495835"/>
            <a:ext cx="684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7"/>
          <p:cNvSpPr txBox="1"/>
          <p:nvPr>
            <p:ph idx="12" type="sldNum"/>
          </p:nvPr>
        </p:nvSpPr>
        <p:spPr>
          <a:xfrm>
            <a:off x="533406" y="6495835"/>
            <a:ext cx="468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Seite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Ein Bild, das Screenshot, Blau, Reihe, parallel enthält.&#10;&#10;Automatisch generierte Beschreibung" id="85" name="Google Shape;85;p27"/>
          <p:cNvPicPr preferRelativeResize="0"/>
          <p:nvPr/>
        </p:nvPicPr>
        <p:blipFill rotWithShape="1">
          <a:blip r:embed="rId2">
            <a:alphaModFix/>
          </a:blip>
          <a:srcRect b="0" l="0" r="27031" t="0"/>
          <a:stretch/>
        </p:blipFill>
        <p:spPr>
          <a:xfrm>
            <a:off x="8009466" y="0"/>
            <a:ext cx="4182534" cy="1271502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27"/>
          <p:cNvSpPr txBox="1"/>
          <p:nvPr>
            <p:ph idx="2" type="body"/>
          </p:nvPr>
        </p:nvSpPr>
        <p:spPr>
          <a:xfrm>
            <a:off x="533405" y="850493"/>
            <a:ext cx="7340600" cy="3063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27"/>
          <p:cNvSpPr txBox="1"/>
          <p:nvPr>
            <p:ph idx="3" type="body"/>
          </p:nvPr>
        </p:nvSpPr>
        <p:spPr>
          <a:xfrm>
            <a:off x="6375400" y="1703388"/>
            <a:ext cx="5543550" cy="44729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act information">
  <p:cSld name="Contact information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60"/>
          <p:cNvSpPr/>
          <p:nvPr/>
        </p:nvSpPr>
        <p:spPr>
          <a:xfrm>
            <a:off x="1" y="1"/>
            <a:ext cx="12192000" cy="6242980"/>
          </a:xfrm>
          <a:prstGeom prst="rect">
            <a:avLst/>
          </a:prstGeom>
          <a:solidFill>
            <a:srgbClr val="E5F0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60"/>
          <p:cNvSpPr txBox="1"/>
          <p:nvPr>
            <p:ph type="title"/>
          </p:nvPr>
        </p:nvSpPr>
        <p:spPr>
          <a:xfrm>
            <a:off x="533405" y="365126"/>
            <a:ext cx="10588785" cy="89761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60"/>
          <p:cNvSpPr txBox="1"/>
          <p:nvPr>
            <p:ph idx="10" type="dt"/>
          </p:nvPr>
        </p:nvSpPr>
        <p:spPr>
          <a:xfrm>
            <a:off x="1161571" y="6495835"/>
            <a:ext cx="72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60"/>
          <p:cNvSpPr txBox="1"/>
          <p:nvPr>
            <p:ph idx="11" type="ftr"/>
          </p:nvPr>
        </p:nvSpPr>
        <p:spPr>
          <a:xfrm>
            <a:off x="2122712" y="6495835"/>
            <a:ext cx="684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60"/>
          <p:cNvSpPr txBox="1"/>
          <p:nvPr>
            <p:ph idx="12" type="sldNum"/>
          </p:nvPr>
        </p:nvSpPr>
        <p:spPr>
          <a:xfrm>
            <a:off x="533406" y="6495835"/>
            <a:ext cx="468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Seite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4" name="Google Shape;94;p60"/>
          <p:cNvPicPr preferRelativeResize="0"/>
          <p:nvPr/>
        </p:nvPicPr>
        <p:blipFill rotWithShape="1">
          <a:blip r:embed="rId2">
            <a:alphaModFix amt="38000"/>
          </a:blip>
          <a:srcRect b="0" l="0" r="90581" t="13626"/>
          <a:stretch/>
        </p:blipFill>
        <p:spPr>
          <a:xfrm>
            <a:off x="11108563" y="-2"/>
            <a:ext cx="1083437" cy="5931897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60"/>
          <p:cNvSpPr txBox="1"/>
          <p:nvPr>
            <p:ph idx="1" type="body"/>
          </p:nvPr>
        </p:nvSpPr>
        <p:spPr>
          <a:xfrm>
            <a:off x="533405" y="4351795"/>
            <a:ext cx="2608495" cy="6773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6" name="Google Shape;96;p60"/>
          <p:cNvSpPr txBox="1"/>
          <p:nvPr>
            <p:ph idx="2" type="body"/>
          </p:nvPr>
        </p:nvSpPr>
        <p:spPr>
          <a:xfrm>
            <a:off x="533405" y="3845591"/>
            <a:ext cx="2608495" cy="1762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7" name="Google Shape;97;p60"/>
          <p:cNvSpPr txBox="1"/>
          <p:nvPr>
            <p:ph idx="3" type="body"/>
          </p:nvPr>
        </p:nvSpPr>
        <p:spPr>
          <a:xfrm>
            <a:off x="533405" y="4094182"/>
            <a:ext cx="2608495" cy="1762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" name="Google Shape;98;p60"/>
          <p:cNvSpPr txBox="1"/>
          <p:nvPr>
            <p:ph idx="4" type="body"/>
          </p:nvPr>
        </p:nvSpPr>
        <p:spPr>
          <a:xfrm>
            <a:off x="3432046" y="4351795"/>
            <a:ext cx="2608495" cy="6773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p60"/>
          <p:cNvSpPr txBox="1"/>
          <p:nvPr>
            <p:ph idx="5" type="body"/>
          </p:nvPr>
        </p:nvSpPr>
        <p:spPr>
          <a:xfrm>
            <a:off x="3432046" y="3845591"/>
            <a:ext cx="2608495" cy="1762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0" name="Google Shape;100;p60"/>
          <p:cNvSpPr txBox="1"/>
          <p:nvPr>
            <p:ph idx="6" type="body"/>
          </p:nvPr>
        </p:nvSpPr>
        <p:spPr>
          <a:xfrm>
            <a:off x="3432046" y="4094182"/>
            <a:ext cx="2608495" cy="1762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1" name="Google Shape;101;p60"/>
          <p:cNvSpPr txBox="1"/>
          <p:nvPr>
            <p:ph idx="7" type="body"/>
          </p:nvPr>
        </p:nvSpPr>
        <p:spPr>
          <a:xfrm>
            <a:off x="6330687" y="4351795"/>
            <a:ext cx="2608495" cy="6773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p60"/>
          <p:cNvSpPr txBox="1"/>
          <p:nvPr>
            <p:ph idx="8" type="body"/>
          </p:nvPr>
        </p:nvSpPr>
        <p:spPr>
          <a:xfrm>
            <a:off x="6330687" y="3845591"/>
            <a:ext cx="2608495" cy="1762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" name="Google Shape;103;p60"/>
          <p:cNvSpPr txBox="1"/>
          <p:nvPr>
            <p:ph idx="9" type="body"/>
          </p:nvPr>
        </p:nvSpPr>
        <p:spPr>
          <a:xfrm>
            <a:off x="6330687" y="4094182"/>
            <a:ext cx="2608495" cy="1762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" name="Google Shape;104;p60"/>
          <p:cNvSpPr/>
          <p:nvPr>
            <p:ph idx="13" type="pic"/>
          </p:nvPr>
        </p:nvSpPr>
        <p:spPr>
          <a:xfrm>
            <a:off x="533405" y="1645981"/>
            <a:ext cx="1440000" cy="1980000"/>
          </a:xfrm>
          <a:prstGeom prst="rect">
            <a:avLst/>
          </a:prstGeom>
          <a:noFill/>
          <a:ln>
            <a:noFill/>
          </a:ln>
        </p:spPr>
      </p:sp>
      <p:sp>
        <p:nvSpPr>
          <p:cNvPr id="105" name="Google Shape;105;p60"/>
          <p:cNvSpPr/>
          <p:nvPr>
            <p:ph idx="14" type="pic"/>
          </p:nvPr>
        </p:nvSpPr>
        <p:spPr>
          <a:xfrm>
            <a:off x="3432046" y="1645981"/>
            <a:ext cx="1440000" cy="1980000"/>
          </a:xfrm>
          <a:prstGeom prst="rect">
            <a:avLst/>
          </a:prstGeom>
          <a:noFill/>
          <a:ln>
            <a:noFill/>
          </a:ln>
        </p:spPr>
      </p:sp>
      <p:sp>
        <p:nvSpPr>
          <p:cNvPr id="106" name="Google Shape;106;p60"/>
          <p:cNvSpPr/>
          <p:nvPr>
            <p:ph idx="15" type="pic"/>
          </p:nvPr>
        </p:nvSpPr>
        <p:spPr>
          <a:xfrm>
            <a:off x="6330687" y="1645981"/>
            <a:ext cx="1440000" cy="19800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07" name="Google Shape;107;p60"/>
          <p:cNvGrpSpPr/>
          <p:nvPr/>
        </p:nvGrpSpPr>
        <p:grpSpPr>
          <a:xfrm>
            <a:off x="533405" y="5387372"/>
            <a:ext cx="2228072" cy="431204"/>
            <a:chOff x="623887" y="5346064"/>
            <a:chExt cx="2228072" cy="431204"/>
          </a:xfrm>
        </p:grpSpPr>
        <p:grpSp>
          <p:nvGrpSpPr>
            <p:cNvPr id="108" name="Google Shape;108;p60"/>
            <p:cNvGrpSpPr/>
            <p:nvPr/>
          </p:nvGrpSpPr>
          <p:grpSpPr>
            <a:xfrm>
              <a:off x="623887" y="5346064"/>
              <a:ext cx="380961" cy="431204"/>
              <a:chOff x="4933951" y="-41275"/>
              <a:chExt cx="2130425" cy="2411413"/>
            </a:xfrm>
          </p:grpSpPr>
          <p:sp>
            <p:nvSpPr>
              <p:cNvPr id="109" name="Google Shape;109;p60"/>
              <p:cNvSpPr/>
              <p:nvPr/>
            </p:nvSpPr>
            <p:spPr>
              <a:xfrm>
                <a:off x="4945063" y="1435100"/>
                <a:ext cx="2114550" cy="935038"/>
              </a:xfrm>
              <a:custGeom>
                <a:rect b="b" l="l" r="r" t="t"/>
                <a:pathLst>
                  <a:path extrusionOk="0" h="188" w="425">
                    <a:moveTo>
                      <a:pt x="256" y="25"/>
                    </a:moveTo>
                    <a:cubicBezTo>
                      <a:pt x="267" y="25"/>
                      <a:pt x="277" y="25"/>
                      <a:pt x="287" y="25"/>
                    </a:cubicBezTo>
                    <a:cubicBezTo>
                      <a:pt x="288" y="25"/>
                      <a:pt x="290" y="24"/>
                      <a:pt x="290" y="23"/>
                    </a:cubicBezTo>
                    <a:cubicBezTo>
                      <a:pt x="292" y="16"/>
                      <a:pt x="294" y="9"/>
                      <a:pt x="297" y="2"/>
                    </a:cubicBezTo>
                    <a:cubicBezTo>
                      <a:pt x="297" y="2"/>
                      <a:pt x="298" y="0"/>
                      <a:pt x="299" y="0"/>
                    </a:cubicBezTo>
                    <a:cubicBezTo>
                      <a:pt x="308" y="0"/>
                      <a:pt x="316" y="0"/>
                      <a:pt x="325" y="0"/>
                    </a:cubicBezTo>
                    <a:cubicBezTo>
                      <a:pt x="326" y="0"/>
                      <a:pt x="327" y="2"/>
                      <a:pt x="326" y="2"/>
                    </a:cubicBezTo>
                    <a:cubicBezTo>
                      <a:pt x="325" y="9"/>
                      <a:pt x="323" y="16"/>
                      <a:pt x="321" y="23"/>
                    </a:cubicBezTo>
                    <a:cubicBezTo>
                      <a:pt x="321" y="23"/>
                      <a:pt x="322" y="25"/>
                      <a:pt x="322" y="25"/>
                    </a:cubicBezTo>
                    <a:cubicBezTo>
                      <a:pt x="342" y="25"/>
                      <a:pt x="362" y="25"/>
                      <a:pt x="382" y="25"/>
                    </a:cubicBezTo>
                    <a:cubicBezTo>
                      <a:pt x="383" y="25"/>
                      <a:pt x="384" y="24"/>
                      <a:pt x="384" y="23"/>
                    </a:cubicBezTo>
                    <a:cubicBezTo>
                      <a:pt x="388" y="16"/>
                      <a:pt x="391" y="9"/>
                      <a:pt x="394" y="2"/>
                    </a:cubicBezTo>
                    <a:cubicBezTo>
                      <a:pt x="394" y="1"/>
                      <a:pt x="395" y="0"/>
                      <a:pt x="396" y="0"/>
                    </a:cubicBezTo>
                    <a:cubicBezTo>
                      <a:pt x="405" y="0"/>
                      <a:pt x="414" y="0"/>
                      <a:pt x="423" y="0"/>
                    </a:cubicBezTo>
                    <a:cubicBezTo>
                      <a:pt x="424" y="0"/>
                      <a:pt x="425" y="2"/>
                      <a:pt x="425" y="3"/>
                    </a:cubicBezTo>
                    <a:cubicBezTo>
                      <a:pt x="405" y="64"/>
                      <a:pt x="365" y="108"/>
                      <a:pt x="307" y="135"/>
                    </a:cubicBezTo>
                    <a:cubicBezTo>
                      <a:pt x="195" y="188"/>
                      <a:pt x="60" y="139"/>
                      <a:pt x="10" y="28"/>
                    </a:cubicBezTo>
                    <a:cubicBezTo>
                      <a:pt x="6" y="20"/>
                      <a:pt x="3" y="11"/>
                      <a:pt x="0" y="2"/>
                    </a:cubicBezTo>
                    <a:cubicBezTo>
                      <a:pt x="0" y="2"/>
                      <a:pt x="1" y="0"/>
                      <a:pt x="1" y="0"/>
                    </a:cubicBezTo>
                    <a:cubicBezTo>
                      <a:pt x="10" y="0"/>
                      <a:pt x="19" y="0"/>
                      <a:pt x="28" y="0"/>
                    </a:cubicBezTo>
                    <a:cubicBezTo>
                      <a:pt x="29" y="0"/>
                      <a:pt x="30" y="1"/>
                      <a:pt x="31" y="2"/>
                    </a:cubicBezTo>
                    <a:cubicBezTo>
                      <a:pt x="34" y="9"/>
                      <a:pt x="37" y="16"/>
                      <a:pt x="40" y="23"/>
                    </a:cubicBezTo>
                    <a:cubicBezTo>
                      <a:pt x="41" y="24"/>
                      <a:pt x="42" y="25"/>
                      <a:pt x="43" y="25"/>
                    </a:cubicBezTo>
                    <a:cubicBezTo>
                      <a:pt x="62" y="25"/>
                      <a:pt x="81" y="25"/>
                      <a:pt x="101" y="25"/>
                    </a:cubicBezTo>
                    <a:cubicBezTo>
                      <a:pt x="101" y="25"/>
                      <a:pt x="102" y="23"/>
                      <a:pt x="102" y="23"/>
                    </a:cubicBezTo>
                    <a:cubicBezTo>
                      <a:pt x="101" y="16"/>
                      <a:pt x="99" y="9"/>
                      <a:pt x="97" y="3"/>
                    </a:cubicBezTo>
                    <a:cubicBezTo>
                      <a:pt x="97" y="2"/>
                      <a:pt x="98" y="0"/>
                      <a:pt x="99" y="0"/>
                    </a:cubicBezTo>
                    <a:cubicBezTo>
                      <a:pt x="108" y="0"/>
                      <a:pt x="116" y="0"/>
                      <a:pt x="125" y="0"/>
                    </a:cubicBezTo>
                    <a:cubicBezTo>
                      <a:pt x="126" y="0"/>
                      <a:pt x="127" y="1"/>
                      <a:pt x="127" y="2"/>
                    </a:cubicBezTo>
                    <a:cubicBezTo>
                      <a:pt x="130" y="9"/>
                      <a:pt x="131" y="16"/>
                      <a:pt x="134" y="23"/>
                    </a:cubicBezTo>
                    <a:cubicBezTo>
                      <a:pt x="134" y="24"/>
                      <a:pt x="135" y="25"/>
                      <a:pt x="136" y="25"/>
                    </a:cubicBezTo>
                    <a:cubicBezTo>
                      <a:pt x="155" y="25"/>
                      <a:pt x="173" y="25"/>
                      <a:pt x="192" y="25"/>
                    </a:cubicBezTo>
                    <a:cubicBezTo>
                      <a:pt x="193" y="25"/>
                      <a:pt x="194" y="24"/>
                      <a:pt x="194" y="23"/>
                    </a:cubicBezTo>
                    <a:cubicBezTo>
                      <a:pt x="194" y="16"/>
                      <a:pt x="194" y="9"/>
                      <a:pt x="194" y="2"/>
                    </a:cubicBezTo>
                    <a:cubicBezTo>
                      <a:pt x="194" y="2"/>
                      <a:pt x="195" y="0"/>
                      <a:pt x="196" y="0"/>
                    </a:cubicBezTo>
                    <a:cubicBezTo>
                      <a:pt x="205" y="0"/>
                      <a:pt x="213" y="0"/>
                      <a:pt x="221" y="0"/>
                    </a:cubicBezTo>
                    <a:cubicBezTo>
                      <a:pt x="222" y="0"/>
                      <a:pt x="223" y="2"/>
                      <a:pt x="223" y="3"/>
                    </a:cubicBezTo>
                    <a:cubicBezTo>
                      <a:pt x="224" y="9"/>
                      <a:pt x="223" y="16"/>
                      <a:pt x="224" y="23"/>
                    </a:cubicBezTo>
                    <a:cubicBezTo>
                      <a:pt x="224" y="23"/>
                      <a:pt x="225" y="25"/>
                      <a:pt x="226" y="25"/>
                    </a:cubicBezTo>
                    <a:cubicBezTo>
                      <a:pt x="236" y="25"/>
                      <a:pt x="246" y="25"/>
                      <a:pt x="256" y="25"/>
                    </a:cubicBezTo>
                    <a:close/>
                    <a:moveTo>
                      <a:pt x="364" y="55"/>
                    </a:moveTo>
                    <a:cubicBezTo>
                      <a:pt x="363" y="55"/>
                      <a:pt x="363" y="55"/>
                      <a:pt x="362" y="55"/>
                    </a:cubicBezTo>
                    <a:cubicBezTo>
                      <a:pt x="345" y="55"/>
                      <a:pt x="328" y="54"/>
                      <a:pt x="311" y="55"/>
                    </a:cubicBezTo>
                    <a:cubicBezTo>
                      <a:pt x="310" y="55"/>
                      <a:pt x="308" y="56"/>
                      <a:pt x="307" y="56"/>
                    </a:cubicBezTo>
                    <a:cubicBezTo>
                      <a:pt x="295" y="81"/>
                      <a:pt x="279" y="103"/>
                      <a:pt x="257" y="120"/>
                    </a:cubicBezTo>
                    <a:cubicBezTo>
                      <a:pt x="257" y="121"/>
                      <a:pt x="257" y="121"/>
                      <a:pt x="256" y="121"/>
                    </a:cubicBezTo>
                    <a:cubicBezTo>
                      <a:pt x="257" y="122"/>
                      <a:pt x="257" y="122"/>
                      <a:pt x="258" y="122"/>
                    </a:cubicBezTo>
                    <a:cubicBezTo>
                      <a:pt x="300" y="111"/>
                      <a:pt x="335" y="90"/>
                      <a:pt x="363" y="56"/>
                    </a:cubicBezTo>
                    <a:cubicBezTo>
                      <a:pt x="363" y="56"/>
                      <a:pt x="364" y="55"/>
                      <a:pt x="364" y="55"/>
                    </a:cubicBezTo>
                    <a:close/>
                    <a:moveTo>
                      <a:pt x="87" y="55"/>
                    </a:moveTo>
                    <a:cubicBezTo>
                      <a:pt x="79" y="55"/>
                      <a:pt x="71" y="54"/>
                      <a:pt x="62" y="55"/>
                    </a:cubicBezTo>
                    <a:cubicBezTo>
                      <a:pt x="62" y="55"/>
                      <a:pt x="61" y="55"/>
                      <a:pt x="61" y="55"/>
                    </a:cubicBezTo>
                    <a:cubicBezTo>
                      <a:pt x="61" y="55"/>
                      <a:pt x="61" y="56"/>
                      <a:pt x="62" y="56"/>
                    </a:cubicBezTo>
                    <a:cubicBezTo>
                      <a:pt x="86" y="86"/>
                      <a:pt x="118" y="107"/>
                      <a:pt x="155" y="118"/>
                    </a:cubicBezTo>
                    <a:cubicBezTo>
                      <a:pt x="156" y="118"/>
                      <a:pt x="156" y="118"/>
                      <a:pt x="156" y="118"/>
                    </a:cubicBezTo>
                    <a:cubicBezTo>
                      <a:pt x="156" y="118"/>
                      <a:pt x="156" y="118"/>
                      <a:pt x="156" y="117"/>
                    </a:cubicBezTo>
                    <a:cubicBezTo>
                      <a:pt x="137" y="100"/>
                      <a:pt x="124" y="79"/>
                      <a:pt x="114" y="56"/>
                    </a:cubicBezTo>
                    <a:cubicBezTo>
                      <a:pt x="114" y="55"/>
                      <a:pt x="112" y="55"/>
                      <a:pt x="111" y="55"/>
                    </a:cubicBezTo>
                    <a:cubicBezTo>
                      <a:pt x="103" y="54"/>
                      <a:pt x="95" y="55"/>
                      <a:pt x="87" y="55"/>
                    </a:cubicBezTo>
                    <a:close/>
                    <a:moveTo>
                      <a:pt x="224" y="81"/>
                    </a:moveTo>
                    <a:cubicBezTo>
                      <a:pt x="224" y="89"/>
                      <a:pt x="224" y="98"/>
                      <a:pt x="224" y="106"/>
                    </a:cubicBezTo>
                    <a:cubicBezTo>
                      <a:pt x="224" y="107"/>
                      <a:pt x="224" y="107"/>
                      <a:pt x="224" y="108"/>
                    </a:cubicBezTo>
                    <a:cubicBezTo>
                      <a:pt x="224" y="108"/>
                      <a:pt x="225" y="107"/>
                      <a:pt x="226" y="107"/>
                    </a:cubicBezTo>
                    <a:cubicBezTo>
                      <a:pt x="246" y="94"/>
                      <a:pt x="261" y="76"/>
                      <a:pt x="273" y="56"/>
                    </a:cubicBezTo>
                    <a:cubicBezTo>
                      <a:pt x="274" y="56"/>
                      <a:pt x="273" y="55"/>
                      <a:pt x="272" y="55"/>
                    </a:cubicBezTo>
                    <a:cubicBezTo>
                      <a:pt x="257" y="54"/>
                      <a:pt x="241" y="54"/>
                      <a:pt x="225" y="55"/>
                    </a:cubicBezTo>
                    <a:cubicBezTo>
                      <a:pt x="225" y="55"/>
                      <a:pt x="224" y="56"/>
                      <a:pt x="224" y="56"/>
                    </a:cubicBezTo>
                    <a:cubicBezTo>
                      <a:pt x="224" y="65"/>
                      <a:pt x="224" y="73"/>
                      <a:pt x="224" y="81"/>
                    </a:cubicBezTo>
                    <a:close/>
                    <a:moveTo>
                      <a:pt x="194" y="82"/>
                    </a:moveTo>
                    <a:cubicBezTo>
                      <a:pt x="194" y="73"/>
                      <a:pt x="194" y="65"/>
                      <a:pt x="194" y="56"/>
                    </a:cubicBezTo>
                    <a:cubicBezTo>
                      <a:pt x="194" y="56"/>
                      <a:pt x="193" y="55"/>
                      <a:pt x="192" y="55"/>
                    </a:cubicBezTo>
                    <a:cubicBezTo>
                      <a:pt x="178" y="54"/>
                      <a:pt x="163" y="54"/>
                      <a:pt x="148" y="55"/>
                    </a:cubicBezTo>
                    <a:cubicBezTo>
                      <a:pt x="148" y="55"/>
                      <a:pt x="147" y="56"/>
                      <a:pt x="147" y="56"/>
                    </a:cubicBezTo>
                    <a:cubicBezTo>
                      <a:pt x="158" y="77"/>
                      <a:pt x="172" y="95"/>
                      <a:pt x="192" y="109"/>
                    </a:cubicBezTo>
                    <a:cubicBezTo>
                      <a:pt x="193" y="109"/>
                      <a:pt x="193" y="109"/>
                      <a:pt x="194" y="109"/>
                    </a:cubicBezTo>
                    <a:cubicBezTo>
                      <a:pt x="194" y="109"/>
                      <a:pt x="194" y="108"/>
                      <a:pt x="194" y="108"/>
                    </a:cubicBezTo>
                    <a:cubicBezTo>
                      <a:pt x="194" y="99"/>
                      <a:pt x="194" y="91"/>
                      <a:pt x="194" y="8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60">
                <a:hlinkClick r:id="rId3"/>
              </p:cNvPr>
              <p:cNvSpPr/>
              <p:nvPr/>
            </p:nvSpPr>
            <p:spPr>
              <a:xfrm>
                <a:off x="4945063" y="-41275"/>
                <a:ext cx="2108200" cy="860425"/>
              </a:xfrm>
              <a:custGeom>
                <a:rect b="b" l="l" r="r" t="t"/>
                <a:pathLst>
                  <a:path extrusionOk="0" h="173" w="424">
                    <a:moveTo>
                      <a:pt x="73" y="148"/>
                    </a:moveTo>
                    <a:cubicBezTo>
                      <a:pt x="64" y="148"/>
                      <a:pt x="55" y="148"/>
                      <a:pt x="45" y="148"/>
                    </a:cubicBezTo>
                    <a:cubicBezTo>
                      <a:pt x="44" y="148"/>
                      <a:pt x="43" y="149"/>
                      <a:pt x="42" y="149"/>
                    </a:cubicBezTo>
                    <a:cubicBezTo>
                      <a:pt x="39" y="156"/>
                      <a:pt x="36" y="164"/>
                      <a:pt x="32" y="170"/>
                    </a:cubicBezTo>
                    <a:cubicBezTo>
                      <a:pt x="32" y="171"/>
                      <a:pt x="30" y="173"/>
                      <a:pt x="29" y="173"/>
                    </a:cubicBezTo>
                    <a:cubicBezTo>
                      <a:pt x="21" y="173"/>
                      <a:pt x="12" y="173"/>
                      <a:pt x="3" y="173"/>
                    </a:cubicBezTo>
                    <a:cubicBezTo>
                      <a:pt x="1" y="173"/>
                      <a:pt x="0" y="172"/>
                      <a:pt x="1" y="170"/>
                    </a:cubicBezTo>
                    <a:cubicBezTo>
                      <a:pt x="28" y="96"/>
                      <a:pt x="80" y="48"/>
                      <a:pt x="155" y="28"/>
                    </a:cubicBezTo>
                    <a:cubicBezTo>
                      <a:pt x="258" y="0"/>
                      <a:pt x="366" y="50"/>
                      <a:pt x="413" y="144"/>
                    </a:cubicBezTo>
                    <a:cubicBezTo>
                      <a:pt x="417" y="153"/>
                      <a:pt x="420" y="162"/>
                      <a:pt x="424" y="171"/>
                    </a:cubicBezTo>
                    <a:cubicBezTo>
                      <a:pt x="424" y="171"/>
                      <a:pt x="423" y="173"/>
                      <a:pt x="422" y="173"/>
                    </a:cubicBezTo>
                    <a:cubicBezTo>
                      <a:pt x="413" y="173"/>
                      <a:pt x="404" y="173"/>
                      <a:pt x="395" y="173"/>
                    </a:cubicBezTo>
                    <a:cubicBezTo>
                      <a:pt x="394" y="173"/>
                      <a:pt x="393" y="172"/>
                      <a:pt x="392" y="171"/>
                    </a:cubicBezTo>
                    <a:cubicBezTo>
                      <a:pt x="389" y="164"/>
                      <a:pt x="386" y="156"/>
                      <a:pt x="382" y="149"/>
                    </a:cubicBezTo>
                    <a:cubicBezTo>
                      <a:pt x="382" y="148"/>
                      <a:pt x="381" y="148"/>
                      <a:pt x="380" y="148"/>
                    </a:cubicBezTo>
                    <a:cubicBezTo>
                      <a:pt x="360" y="148"/>
                      <a:pt x="340" y="148"/>
                      <a:pt x="321" y="148"/>
                    </a:cubicBezTo>
                    <a:cubicBezTo>
                      <a:pt x="320" y="148"/>
                      <a:pt x="319" y="149"/>
                      <a:pt x="319" y="150"/>
                    </a:cubicBezTo>
                    <a:cubicBezTo>
                      <a:pt x="321" y="157"/>
                      <a:pt x="323" y="164"/>
                      <a:pt x="325" y="171"/>
                    </a:cubicBezTo>
                    <a:cubicBezTo>
                      <a:pt x="325" y="171"/>
                      <a:pt x="325" y="173"/>
                      <a:pt x="324" y="173"/>
                    </a:cubicBezTo>
                    <a:cubicBezTo>
                      <a:pt x="315" y="173"/>
                      <a:pt x="306" y="173"/>
                      <a:pt x="297" y="173"/>
                    </a:cubicBezTo>
                    <a:cubicBezTo>
                      <a:pt x="296" y="173"/>
                      <a:pt x="295" y="172"/>
                      <a:pt x="295" y="171"/>
                    </a:cubicBezTo>
                    <a:cubicBezTo>
                      <a:pt x="292" y="164"/>
                      <a:pt x="290" y="156"/>
                      <a:pt x="287" y="149"/>
                    </a:cubicBezTo>
                    <a:cubicBezTo>
                      <a:pt x="287" y="148"/>
                      <a:pt x="286" y="148"/>
                      <a:pt x="285" y="148"/>
                    </a:cubicBezTo>
                    <a:cubicBezTo>
                      <a:pt x="265" y="148"/>
                      <a:pt x="245" y="148"/>
                      <a:pt x="225" y="148"/>
                    </a:cubicBezTo>
                    <a:cubicBezTo>
                      <a:pt x="225" y="148"/>
                      <a:pt x="224" y="149"/>
                      <a:pt x="224" y="150"/>
                    </a:cubicBezTo>
                    <a:cubicBezTo>
                      <a:pt x="223" y="156"/>
                      <a:pt x="224" y="163"/>
                      <a:pt x="223" y="170"/>
                    </a:cubicBezTo>
                    <a:cubicBezTo>
                      <a:pt x="223" y="171"/>
                      <a:pt x="222" y="173"/>
                      <a:pt x="221" y="173"/>
                    </a:cubicBezTo>
                    <a:cubicBezTo>
                      <a:pt x="213" y="173"/>
                      <a:pt x="205" y="173"/>
                      <a:pt x="196" y="173"/>
                    </a:cubicBezTo>
                    <a:cubicBezTo>
                      <a:pt x="195" y="173"/>
                      <a:pt x="194" y="171"/>
                      <a:pt x="194" y="170"/>
                    </a:cubicBezTo>
                    <a:cubicBezTo>
                      <a:pt x="194" y="164"/>
                      <a:pt x="194" y="157"/>
                      <a:pt x="194" y="150"/>
                    </a:cubicBezTo>
                    <a:cubicBezTo>
                      <a:pt x="194" y="149"/>
                      <a:pt x="193" y="148"/>
                      <a:pt x="192" y="148"/>
                    </a:cubicBezTo>
                    <a:cubicBezTo>
                      <a:pt x="174" y="148"/>
                      <a:pt x="156" y="148"/>
                      <a:pt x="137" y="148"/>
                    </a:cubicBezTo>
                    <a:cubicBezTo>
                      <a:pt x="137" y="148"/>
                      <a:pt x="135" y="149"/>
                      <a:pt x="135" y="149"/>
                    </a:cubicBezTo>
                    <a:cubicBezTo>
                      <a:pt x="133" y="156"/>
                      <a:pt x="131" y="164"/>
                      <a:pt x="128" y="171"/>
                    </a:cubicBezTo>
                    <a:cubicBezTo>
                      <a:pt x="128" y="172"/>
                      <a:pt x="127" y="173"/>
                      <a:pt x="126" y="173"/>
                    </a:cubicBezTo>
                    <a:cubicBezTo>
                      <a:pt x="117" y="173"/>
                      <a:pt x="108" y="173"/>
                      <a:pt x="99" y="173"/>
                    </a:cubicBezTo>
                    <a:cubicBezTo>
                      <a:pt x="99" y="173"/>
                      <a:pt x="98" y="171"/>
                      <a:pt x="98" y="171"/>
                    </a:cubicBezTo>
                    <a:cubicBezTo>
                      <a:pt x="100" y="164"/>
                      <a:pt x="101" y="157"/>
                      <a:pt x="103" y="150"/>
                    </a:cubicBezTo>
                    <a:cubicBezTo>
                      <a:pt x="103" y="149"/>
                      <a:pt x="102" y="148"/>
                      <a:pt x="102" y="148"/>
                    </a:cubicBezTo>
                    <a:cubicBezTo>
                      <a:pt x="92" y="148"/>
                      <a:pt x="83" y="148"/>
                      <a:pt x="73" y="148"/>
                    </a:cubicBezTo>
                    <a:close/>
                    <a:moveTo>
                      <a:pt x="333" y="118"/>
                    </a:moveTo>
                    <a:cubicBezTo>
                      <a:pt x="342" y="118"/>
                      <a:pt x="350" y="118"/>
                      <a:pt x="359" y="118"/>
                    </a:cubicBezTo>
                    <a:cubicBezTo>
                      <a:pt x="359" y="118"/>
                      <a:pt x="360" y="118"/>
                      <a:pt x="360" y="118"/>
                    </a:cubicBezTo>
                    <a:cubicBezTo>
                      <a:pt x="360" y="117"/>
                      <a:pt x="360" y="117"/>
                      <a:pt x="360" y="116"/>
                    </a:cubicBezTo>
                    <a:cubicBezTo>
                      <a:pt x="332" y="86"/>
                      <a:pt x="299" y="66"/>
                      <a:pt x="259" y="56"/>
                    </a:cubicBezTo>
                    <a:cubicBezTo>
                      <a:pt x="259" y="56"/>
                      <a:pt x="258" y="56"/>
                      <a:pt x="258" y="56"/>
                    </a:cubicBezTo>
                    <a:cubicBezTo>
                      <a:pt x="258" y="56"/>
                      <a:pt x="258" y="57"/>
                      <a:pt x="259" y="57"/>
                    </a:cubicBezTo>
                    <a:cubicBezTo>
                      <a:pt x="278" y="74"/>
                      <a:pt x="293" y="94"/>
                      <a:pt x="305" y="116"/>
                    </a:cubicBezTo>
                    <a:cubicBezTo>
                      <a:pt x="305" y="117"/>
                      <a:pt x="307" y="118"/>
                      <a:pt x="308" y="118"/>
                    </a:cubicBezTo>
                    <a:cubicBezTo>
                      <a:pt x="316" y="118"/>
                      <a:pt x="325" y="118"/>
                      <a:pt x="333" y="118"/>
                    </a:cubicBezTo>
                    <a:close/>
                    <a:moveTo>
                      <a:pt x="90" y="118"/>
                    </a:moveTo>
                    <a:cubicBezTo>
                      <a:pt x="98" y="118"/>
                      <a:pt x="106" y="118"/>
                      <a:pt x="113" y="118"/>
                    </a:cubicBezTo>
                    <a:cubicBezTo>
                      <a:pt x="114" y="118"/>
                      <a:pt x="116" y="117"/>
                      <a:pt x="116" y="116"/>
                    </a:cubicBezTo>
                    <a:cubicBezTo>
                      <a:pt x="127" y="95"/>
                      <a:pt x="140" y="76"/>
                      <a:pt x="157" y="59"/>
                    </a:cubicBezTo>
                    <a:cubicBezTo>
                      <a:pt x="158" y="59"/>
                      <a:pt x="158" y="58"/>
                      <a:pt x="158" y="58"/>
                    </a:cubicBezTo>
                    <a:cubicBezTo>
                      <a:pt x="158" y="58"/>
                      <a:pt x="157" y="58"/>
                      <a:pt x="157" y="58"/>
                    </a:cubicBezTo>
                    <a:cubicBezTo>
                      <a:pt x="121" y="69"/>
                      <a:pt x="90" y="88"/>
                      <a:pt x="65" y="116"/>
                    </a:cubicBezTo>
                    <a:cubicBezTo>
                      <a:pt x="65" y="117"/>
                      <a:pt x="65" y="117"/>
                      <a:pt x="64" y="118"/>
                    </a:cubicBezTo>
                    <a:cubicBezTo>
                      <a:pt x="65" y="118"/>
                      <a:pt x="65" y="118"/>
                      <a:pt x="66" y="118"/>
                    </a:cubicBezTo>
                    <a:cubicBezTo>
                      <a:pt x="74" y="118"/>
                      <a:pt x="82" y="118"/>
                      <a:pt x="90" y="118"/>
                    </a:cubicBezTo>
                    <a:close/>
                    <a:moveTo>
                      <a:pt x="247" y="118"/>
                    </a:moveTo>
                    <a:cubicBezTo>
                      <a:pt x="255" y="118"/>
                      <a:pt x="262" y="118"/>
                      <a:pt x="269" y="118"/>
                    </a:cubicBezTo>
                    <a:cubicBezTo>
                      <a:pt x="270" y="118"/>
                      <a:pt x="270" y="117"/>
                      <a:pt x="270" y="116"/>
                    </a:cubicBezTo>
                    <a:cubicBezTo>
                      <a:pt x="258" y="98"/>
                      <a:pt x="244" y="81"/>
                      <a:pt x="225" y="68"/>
                    </a:cubicBezTo>
                    <a:cubicBezTo>
                      <a:pt x="225" y="68"/>
                      <a:pt x="224" y="68"/>
                      <a:pt x="224" y="67"/>
                    </a:cubicBezTo>
                    <a:cubicBezTo>
                      <a:pt x="224" y="68"/>
                      <a:pt x="224" y="69"/>
                      <a:pt x="224" y="69"/>
                    </a:cubicBezTo>
                    <a:cubicBezTo>
                      <a:pt x="224" y="85"/>
                      <a:pt x="224" y="100"/>
                      <a:pt x="224" y="116"/>
                    </a:cubicBezTo>
                    <a:cubicBezTo>
                      <a:pt x="224" y="117"/>
                      <a:pt x="225" y="118"/>
                      <a:pt x="225" y="118"/>
                    </a:cubicBezTo>
                    <a:cubicBezTo>
                      <a:pt x="233" y="118"/>
                      <a:pt x="240" y="118"/>
                      <a:pt x="247" y="118"/>
                    </a:cubicBezTo>
                    <a:close/>
                    <a:moveTo>
                      <a:pt x="194" y="93"/>
                    </a:moveTo>
                    <a:cubicBezTo>
                      <a:pt x="194" y="85"/>
                      <a:pt x="194" y="78"/>
                      <a:pt x="194" y="70"/>
                    </a:cubicBezTo>
                    <a:cubicBezTo>
                      <a:pt x="194" y="69"/>
                      <a:pt x="194" y="68"/>
                      <a:pt x="194" y="68"/>
                    </a:cubicBezTo>
                    <a:cubicBezTo>
                      <a:pt x="193" y="68"/>
                      <a:pt x="192" y="68"/>
                      <a:pt x="192" y="69"/>
                    </a:cubicBezTo>
                    <a:cubicBezTo>
                      <a:pt x="175" y="82"/>
                      <a:pt x="161" y="98"/>
                      <a:pt x="150" y="116"/>
                    </a:cubicBezTo>
                    <a:cubicBezTo>
                      <a:pt x="150" y="117"/>
                      <a:pt x="151" y="118"/>
                      <a:pt x="151" y="118"/>
                    </a:cubicBezTo>
                    <a:cubicBezTo>
                      <a:pt x="165" y="118"/>
                      <a:pt x="179" y="118"/>
                      <a:pt x="192" y="118"/>
                    </a:cubicBezTo>
                    <a:cubicBezTo>
                      <a:pt x="193" y="118"/>
                      <a:pt x="194" y="117"/>
                      <a:pt x="194" y="116"/>
                    </a:cubicBezTo>
                    <a:cubicBezTo>
                      <a:pt x="194" y="108"/>
                      <a:pt x="194" y="101"/>
                      <a:pt x="194" y="9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111;p60"/>
              <p:cNvSpPr/>
              <p:nvPr/>
            </p:nvSpPr>
            <p:spPr>
              <a:xfrm>
                <a:off x="4933951" y="952500"/>
                <a:ext cx="617538" cy="363538"/>
              </a:xfrm>
              <a:custGeom>
                <a:rect b="b" l="l" r="r" t="t"/>
                <a:pathLst>
                  <a:path extrusionOk="0" h="73" w="124">
                    <a:moveTo>
                      <a:pt x="90" y="72"/>
                    </a:moveTo>
                    <a:cubicBezTo>
                      <a:pt x="84" y="73"/>
                      <a:pt x="79" y="70"/>
                      <a:pt x="77" y="63"/>
                    </a:cubicBezTo>
                    <a:cubicBezTo>
                      <a:pt x="72" y="50"/>
                      <a:pt x="67" y="37"/>
                      <a:pt x="63" y="23"/>
                    </a:cubicBezTo>
                    <a:cubicBezTo>
                      <a:pt x="62" y="22"/>
                      <a:pt x="62" y="22"/>
                      <a:pt x="62" y="21"/>
                    </a:cubicBezTo>
                    <a:cubicBezTo>
                      <a:pt x="61" y="22"/>
                      <a:pt x="61" y="22"/>
                      <a:pt x="61" y="23"/>
                    </a:cubicBezTo>
                    <a:cubicBezTo>
                      <a:pt x="56" y="37"/>
                      <a:pt x="51" y="50"/>
                      <a:pt x="46" y="64"/>
                    </a:cubicBezTo>
                    <a:cubicBezTo>
                      <a:pt x="44" y="70"/>
                      <a:pt x="40" y="73"/>
                      <a:pt x="32" y="73"/>
                    </a:cubicBezTo>
                    <a:cubicBezTo>
                      <a:pt x="25" y="72"/>
                      <a:pt x="21" y="69"/>
                      <a:pt x="19" y="63"/>
                    </a:cubicBezTo>
                    <a:cubicBezTo>
                      <a:pt x="13" y="47"/>
                      <a:pt x="8" y="30"/>
                      <a:pt x="2" y="14"/>
                    </a:cubicBezTo>
                    <a:cubicBezTo>
                      <a:pt x="0" y="8"/>
                      <a:pt x="1" y="4"/>
                      <a:pt x="6" y="2"/>
                    </a:cubicBezTo>
                    <a:cubicBezTo>
                      <a:pt x="12" y="0"/>
                      <a:pt x="19" y="2"/>
                      <a:pt x="21" y="7"/>
                    </a:cubicBezTo>
                    <a:cubicBezTo>
                      <a:pt x="25" y="18"/>
                      <a:pt x="28" y="30"/>
                      <a:pt x="31" y="41"/>
                    </a:cubicBezTo>
                    <a:cubicBezTo>
                      <a:pt x="32" y="44"/>
                      <a:pt x="33" y="47"/>
                      <a:pt x="34" y="49"/>
                    </a:cubicBezTo>
                    <a:cubicBezTo>
                      <a:pt x="35" y="47"/>
                      <a:pt x="36" y="44"/>
                      <a:pt x="37" y="42"/>
                    </a:cubicBezTo>
                    <a:cubicBezTo>
                      <a:pt x="40" y="31"/>
                      <a:pt x="44" y="21"/>
                      <a:pt x="47" y="11"/>
                    </a:cubicBezTo>
                    <a:cubicBezTo>
                      <a:pt x="50" y="4"/>
                      <a:pt x="54" y="1"/>
                      <a:pt x="62" y="1"/>
                    </a:cubicBezTo>
                    <a:cubicBezTo>
                      <a:pt x="69" y="1"/>
                      <a:pt x="73" y="4"/>
                      <a:pt x="76" y="11"/>
                    </a:cubicBezTo>
                    <a:cubicBezTo>
                      <a:pt x="80" y="23"/>
                      <a:pt x="84" y="35"/>
                      <a:pt x="89" y="47"/>
                    </a:cubicBezTo>
                    <a:cubicBezTo>
                      <a:pt x="89" y="48"/>
                      <a:pt x="89" y="49"/>
                      <a:pt x="90" y="49"/>
                    </a:cubicBezTo>
                    <a:cubicBezTo>
                      <a:pt x="90" y="48"/>
                      <a:pt x="90" y="48"/>
                      <a:pt x="90" y="47"/>
                    </a:cubicBezTo>
                    <a:cubicBezTo>
                      <a:pt x="94" y="35"/>
                      <a:pt x="97" y="23"/>
                      <a:pt x="101" y="10"/>
                    </a:cubicBezTo>
                    <a:cubicBezTo>
                      <a:pt x="103" y="3"/>
                      <a:pt x="106" y="1"/>
                      <a:pt x="113" y="1"/>
                    </a:cubicBezTo>
                    <a:cubicBezTo>
                      <a:pt x="121" y="2"/>
                      <a:pt x="124" y="6"/>
                      <a:pt x="121" y="13"/>
                    </a:cubicBezTo>
                    <a:cubicBezTo>
                      <a:pt x="116" y="30"/>
                      <a:pt x="110" y="47"/>
                      <a:pt x="104" y="63"/>
                    </a:cubicBezTo>
                    <a:cubicBezTo>
                      <a:pt x="102" y="70"/>
                      <a:pt x="98" y="72"/>
                      <a:pt x="90" y="7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112;p60"/>
              <p:cNvSpPr/>
              <p:nvPr/>
            </p:nvSpPr>
            <p:spPr>
              <a:xfrm>
                <a:off x="6446838" y="952500"/>
                <a:ext cx="617538" cy="363538"/>
              </a:xfrm>
              <a:custGeom>
                <a:rect b="b" l="l" r="r" t="t"/>
                <a:pathLst>
                  <a:path extrusionOk="0" h="73" w="124">
                    <a:moveTo>
                      <a:pt x="90" y="72"/>
                    </a:moveTo>
                    <a:cubicBezTo>
                      <a:pt x="84" y="73"/>
                      <a:pt x="79" y="70"/>
                      <a:pt x="77" y="63"/>
                    </a:cubicBezTo>
                    <a:cubicBezTo>
                      <a:pt x="72" y="50"/>
                      <a:pt x="68" y="36"/>
                      <a:pt x="63" y="23"/>
                    </a:cubicBezTo>
                    <a:cubicBezTo>
                      <a:pt x="63" y="22"/>
                      <a:pt x="62" y="22"/>
                      <a:pt x="62" y="21"/>
                    </a:cubicBezTo>
                    <a:cubicBezTo>
                      <a:pt x="62" y="22"/>
                      <a:pt x="61" y="22"/>
                      <a:pt x="61" y="23"/>
                    </a:cubicBezTo>
                    <a:cubicBezTo>
                      <a:pt x="56" y="36"/>
                      <a:pt x="52" y="50"/>
                      <a:pt x="47" y="63"/>
                    </a:cubicBezTo>
                    <a:cubicBezTo>
                      <a:pt x="44" y="70"/>
                      <a:pt x="40" y="73"/>
                      <a:pt x="32" y="72"/>
                    </a:cubicBezTo>
                    <a:cubicBezTo>
                      <a:pt x="25" y="72"/>
                      <a:pt x="22" y="70"/>
                      <a:pt x="19" y="63"/>
                    </a:cubicBezTo>
                    <a:cubicBezTo>
                      <a:pt x="13" y="46"/>
                      <a:pt x="8" y="30"/>
                      <a:pt x="2" y="14"/>
                    </a:cubicBezTo>
                    <a:cubicBezTo>
                      <a:pt x="0" y="9"/>
                      <a:pt x="0" y="5"/>
                      <a:pt x="6" y="2"/>
                    </a:cubicBezTo>
                    <a:cubicBezTo>
                      <a:pt x="12" y="0"/>
                      <a:pt x="19" y="1"/>
                      <a:pt x="21" y="6"/>
                    </a:cubicBezTo>
                    <a:cubicBezTo>
                      <a:pt x="25" y="17"/>
                      <a:pt x="28" y="29"/>
                      <a:pt x="31" y="40"/>
                    </a:cubicBezTo>
                    <a:cubicBezTo>
                      <a:pt x="32" y="42"/>
                      <a:pt x="33" y="45"/>
                      <a:pt x="33" y="48"/>
                    </a:cubicBezTo>
                    <a:cubicBezTo>
                      <a:pt x="33" y="48"/>
                      <a:pt x="34" y="49"/>
                      <a:pt x="34" y="49"/>
                    </a:cubicBezTo>
                    <a:cubicBezTo>
                      <a:pt x="34" y="49"/>
                      <a:pt x="34" y="48"/>
                      <a:pt x="35" y="48"/>
                    </a:cubicBezTo>
                    <a:cubicBezTo>
                      <a:pt x="39" y="36"/>
                      <a:pt x="43" y="24"/>
                      <a:pt x="47" y="12"/>
                    </a:cubicBezTo>
                    <a:cubicBezTo>
                      <a:pt x="50" y="4"/>
                      <a:pt x="54" y="1"/>
                      <a:pt x="62" y="1"/>
                    </a:cubicBezTo>
                    <a:cubicBezTo>
                      <a:pt x="70" y="1"/>
                      <a:pt x="73" y="4"/>
                      <a:pt x="76" y="12"/>
                    </a:cubicBezTo>
                    <a:cubicBezTo>
                      <a:pt x="81" y="23"/>
                      <a:pt x="85" y="36"/>
                      <a:pt x="89" y="48"/>
                    </a:cubicBezTo>
                    <a:cubicBezTo>
                      <a:pt x="89" y="48"/>
                      <a:pt x="90" y="49"/>
                      <a:pt x="90" y="49"/>
                    </a:cubicBezTo>
                    <a:cubicBezTo>
                      <a:pt x="90" y="49"/>
                      <a:pt x="90" y="48"/>
                      <a:pt x="90" y="48"/>
                    </a:cubicBezTo>
                    <a:cubicBezTo>
                      <a:pt x="94" y="35"/>
                      <a:pt x="98" y="23"/>
                      <a:pt x="101" y="10"/>
                    </a:cubicBezTo>
                    <a:cubicBezTo>
                      <a:pt x="103" y="5"/>
                      <a:pt x="106" y="2"/>
                      <a:pt x="112" y="1"/>
                    </a:cubicBezTo>
                    <a:cubicBezTo>
                      <a:pt x="121" y="1"/>
                      <a:pt x="124" y="6"/>
                      <a:pt x="121" y="14"/>
                    </a:cubicBezTo>
                    <a:cubicBezTo>
                      <a:pt x="116" y="31"/>
                      <a:pt x="110" y="47"/>
                      <a:pt x="104" y="63"/>
                    </a:cubicBezTo>
                    <a:cubicBezTo>
                      <a:pt x="102" y="70"/>
                      <a:pt x="98" y="72"/>
                      <a:pt x="90" y="7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113;p60"/>
              <p:cNvSpPr/>
              <p:nvPr/>
            </p:nvSpPr>
            <p:spPr>
              <a:xfrm>
                <a:off x="5691188" y="952500"/>
                <a:ext cx="615950" cy="363538"/>
              </a:xfrm>
              <a:custGeom>
                <a:rect b="b" l="l" r="r" t="t"/>
                <a:pathLst>
                  <a:path extrusionOk="0" h="73" w="124">
                    <a:moveTo>
                      <a:pt x="90" y="72"/>
                    </a:moveTo>
                    <a:cubicBezTo>
                      <a:pt x="84" y="73"/>
                      <a:pt x="79" y="70"/>
                      <a:pt x="77" y="64"/>
                    </a:cubicBezTo>
                    <a:cubicBezTo>
                      <a:pt x="72" y="50"/>
                      <a:pt x="68" y="36"/>
                      <a:pt x="63" y="23"/>
                    </a:cubicBezTo>
                    <a:cubicBezTo>
                      <a:pt x="62" y="22"/>
                      <a:pt x="62" y="22"/>
                      <a:pt x="62" y="21"/>
                    </a:cubicBezTo>
                    <a:cubicBezTo>
                      <a:pt x="61" y="22"/>
                      <a:pt x="61" y="22"/>
                      <a:pt x="61" y="23"/>
                    </a:cubicBezTo>
                    <a:cubicBezTo>
                      <a:pt x="56" y="36"/>
                      <a:pt x="51" y="50"/>
                      <a:pt x="46" y="63"/>
                    </a:cubicBezTo>
                    <a:cubicBezTo>
                      <a:pt x="44" y="70"/>
                      <a:pt x="40" y="73"/>
                      <a:pt x="32" y="72"/>
                    </a:cubicBezTo>
                    <a:cubicBezTo>
                      <a:pt x="25" y="72"/>
                      <a:pt x="22" y="70"/>
                      <a:pt x="19" y="63"/>
                    </a:cubicBezTo>
                    <a:cubicBezTo>
                      <a:pt x="13" y="46"/>
                      <a:pt x="8" y="30"/>
                      <a:pt x="2" y="14"/>
                    </a:cubicBezTo>
                    <a:cubicBezTo>
                      <a:pt x="0" y="7"/>
                      <a:pt x="1" y="4"/>
                      <a:pt x="6" y="2"/>
                    </a:cubicBezTo>
                    <a:cubicBezTo>
                      <a:pt x="12" y="0"/>
                      <a:pt x="19" y="2"/>
                      <a:pt x="21" y="7"/>
                    </a:cubicBezTo>
                    <a:cubicBezTo>
                      <a:pt x="25" y="19"/>
                      <a:pt x="28" y="30"/>
                      <a:pt x="31" y="42"/>
                    </a:cubicBezTo>
                    <a:cubicBezTo>
                      <a:pt x="32" y="44"/>
                      <a:pt x="33" y="47"/>
                      <a:pt x="34" y="49"/>
                    </a:cubicBezTo>
                    <a:cubicBezTo>
                      <a:pt x="35" y="47"/>
                      <a:pt x="36" y="44"/>
                      <a:pt x="37" y="42"/>
                    </a:cubicBezTo>
                    <a:cubicBezTo>
                      <a:pt x="40" y="31"/>
                      <a:pt x="44" y="21"/>
                      <a:pt x="48" y="10"/>
                    </a:cubicBezTo>
                    <a:cubicBezTo>
                      <a:pt x="50" y="3"/>
                      <a:pt x="55" y="1"/>
                      <a:pt x="62" y="1"/>
                    </a:cubicBezTo>
                    <a:cubicBezTo>
                      <a:pt x="69" y="1"/>
                      <a:pt x="73" y="4"/>
                      <a:pt x="76" y="10"/>
                    </a:cubicBezTo>
                    <a:cubicBezTo>
                      <a:pt x="80" y="23"/>
                      <a:pt x="84" y="35"/>
                      <a:pt x="89" y="47"/>
                    </a:cubicBezTo>
                    <a:cubicBezTo>
                      <a:pt x="89" y="48"/>
                      <a:pt x="89" y="48"/>
                      <a:pt x="90" y="49"/>
                    </a:cubicBezTo>
                    <a:cubicBezTo>
                      <a:pt x="90" y="48"/>
                      <a:pt x="90" y="48"/>
                      <a:pt x="91" y="47"/>
                    </a:cubicBezTo>
                    <a:cubicBezTo>
                      <a:pt x="94" y="35"/>
                      <a:pt x="98" y="22"/>
                      <a:pt x="101" y="10"/>
                    </a:cubicBezTo>
                    <a:cubicBezTo>
                      <a:pt x="103" y="3"/>
                      <a:pt x="108" y="0"/>
                      <a:pt x="116" y="2"/>
                    </a:cubicBezTo>
                    <a:cubicBezTo>
                      <a:pt x="121" y="3"/>
                      <a:pt x="124" y="7"/>
                      <a:pt x="122" y="12"/>
                    </a:cubicBezTo>
                    <a:cubicBezTo>
                      <a:pt x="116" y="30"/>
                      <a:pt x="110" y="47"/>
                      <a:pt x="104" y="65"/>
                    </a:cubicBezTo>
                    <a:cubicBezTo>
                      <a:pt x="101" y="71"/>
                      <a:pt x="97" y="73"/>
                      <a:pt x="90" y="7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4" name="Google Shape;114;p60"/>
            <p:cNvSpPr txBox="1"/>
            <p:nvPr/>
          </p:nvSpPr>
          <p:spPr>
            <a:xfrm>
              <a:off x="1125653" y="5392972"/>
              <a:ext cx="1726306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GB" sz="120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www.giz.de/ukraine-ua</a:t>
              </a:r>
              <a:endParaRPr b="0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" name="Google Shape;115;p60"/>
          <p:cNvGrpSpPr/>
          <p:nvPr/>
        </p:nvGrpSpPr>
        <p:grpSpPr>
          <a:xfrm>
            <a:off x="3047418" y="5386974"/>
            <a:ext cx="2803294" cy="432000"/>
            <a:chOff x="3540397" y="5307769"/>
            <a:chExt cx="2803294" cy="432000"/>
          </a:xfrm>
        </p:grpSpPr>
        <p:pic>
          <p:nvPicPr>
            <p:cNvPr descr="Ein Bild, das Logo, Symbol, Grafiken, Schrift enthält.&#10;&#10;Automatisch generierte Beschreibung" id="116" name="Google Shape;116;p60">
              <a:hlinkClick r:id="rId4"/>
            </p:cNvPr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540397" y="5307769"/>
              <a:ext cx="432000" cy="43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7" name="Google Shape;117;p60"/>
            <p:cNvSpPr txBox="1"/>
            <p:nvPr/>
          </p:nvSpPr>
          <p:spPr>
            <a:xfrm>
              <a:off x="4096409" y="5385270"/>
              <a:ext cx="224728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GB" sz="120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www.facebook.com/gizukraine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8" name="Google Shape;118;p60"/>
          <p:cNvGrpSpPr/>
          <p:nvPr/>
        </p:nvGrpSpPr>
        <p:grpSpPr>
          <a:xfrm>
            <a:off x="6357868" y="5386974"/>
            <a:ext cx="3439262" cy="432000"/>
            <a:chOff x="6448350" y="5315471"/>
            <a:chExt cx="3439262" cy="432000"/>
          </a:xfrm>
        </p:grpSpPr>
        <p:pic>
          <p:nvPicPr>
            <p:cNvPr id="119" name="Google Shape;119;p60">
              <a:hlinkClick r:id="rId6"/>
            </p:cNvPr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448350" y="5315471"/>
              <a:ext cx="432000" cy="43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0" name="Google Shape;120;p60"/>
            <p:cNvSpPr txBox="1"/>
            <p:nvPr/>
          </p:nvSpPr>
          <p:spPr>
            <a:xfrm>
              <a:off x="7027983" y="5392972"/>
              <a:ext cx="2859629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GB" sz="120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www.linkedin.com/company/giz-ukraine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21" name="Google Shape;121;p60"/>
          <p:cNvPicPr preferRelativeResize="0"/>
          <p:nvPr/>
        </p:nvPicPr>
        <p:blipFill rotWithShape="1">
          <a:blip r:embed="rId8">
            <a:alphaModFix amt="38000"/>
          </a:blip>
          <a:srcRect b="0" l="43874" r="0" t="48255"/>
          <a:stretch/>
        </p:blipFill>
        <p:spPr>
          <a:xfrm>
            <a:off x="0" y="-1"/>
            <a:ext cx="6455968" cy="3553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GIZ Ukraine" showMasterSp="0">
  <p:cSld name="Title - GIZ Ukraine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8513" y="158787"/>
            <a:ext cx="11884736" cy="5015968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44"/>
          <p:cNvSpPr txBox="1"/>
          <p:nvPr>
            <p:ph type="ctrTitle"/>
          </p:nvPr>
        </p:nvSpPr>
        <p:spPr>
          <a:xfrm>
            <a:off x="876300" y="2645227"/>
            <a:ext cx="8331200" cy="87619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  <a:defRPr sz="3200"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44"/>
          <p:cNvSpPr txBox="1"/>
          <p:nvPr>
            <p:ph idx="1" type="subTitle"/>
          </p:nvPr>
        </p:nvSpPr>
        <p:spPr>
          <a:xfrm>
            <a:off x="876300" y="3631385"/>
            <a:ext cx="4680000" cy="55734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lvl="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lvl="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lvl="4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" name="Google Shape;126;p44"/>
          <p:cNvSpPr/>
          <p:nvPr/>
        </p:nvSpPr>
        <p:spPr>
          <a:xfrm>
            <a:off x="7154690" y="4888930"/>
            <a:ext cx="4878559" cy="2950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Google Shape;127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6300" y="5506417"/>
            <a:ext cx="3022401" cy="78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44"/>
          <p:cNvSpPr txBox="1"/>
          <p:nvPr>
            <p:ph idx="2" type="body"/>
          </p:nvPr>
        </p:nvSpPr>
        <p:spPr>
          <a:xfrm>
            <a:off x="5751500" y="3631385"/>
            <a:ext cx="3456000" cy="557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A white circle with blue and yellow text&#10;&#10;Description automatically generated" id="129" name="Google Shape;129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52000" y="522000"/>
            <a:ext cx="1692187" cy="16862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/>
          <p:nvPr>
            <p:ph type="title"/>
          </p:nvPr>
        </p:nvSpPr>
        <p:spPr>
          <a:xfrm>
            <a:off x="533405" y="365126"/>
            <a:ext cx="10588785" cy="89761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  <a:defRPr b="1" i="0" sz="24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2"/>
          <p:cNvSpPr txBox="1"/>
          <p:nvPr>
            <p:ph idx="1" type="body"/>
          </p:nvPr>
        </p:nvSpPr>
        <p:spPr>
          <a:xfrm>
            <a:off x="533405" y="1703991"/>
            <a:ext cx="10588785" cy="44729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ourier New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−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2"/>
          <p:cNvSpPr txBox="1"/>
          <p:nvPr>
            <p:ph idx="10" type="dt"/>
          </p:nvPr>
        </p:nvSpPr>
        <p:spPr>
          <a:xfrm>
            <a:off x="1161571" y="6495835"/>
            <a:ext cx="72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22"/>
          <p:cNvSpPr txBox="1"/>
          <p:nvPr>
            <p:ph idx="11" type="ftr"/>
          </p:nvPr>
        </p:nvSpPr>
        <p:spPr>
          <a:xfrm>
            <a:off x="2122712" y="6495835"/>
            <a:ext cx="684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22"/>
          <p:cNvSpPr txBox="1"/>
          <p:nvPr>
            <p:ph idx="12" type="sldNum"/>
          </p:nvPr>
        </p:nvSpPr>
        <p:spPr>
          <a:xfrm>
            <a:off x="533406" y="6495835"/>
            <a:ext cx="468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5" name="Google Shape;15;p22"/>
          <p:cNvCxnSpPr/>
          <p:nvPr/>
        </p:nvCxnSpPr>
        <p:spPr>
          <a:xfrm>
            <a:off x="1029393" y="6488001"/>
            <a:ext cx="0" cy="10800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" name="Google Shape;16;p22"/>
          <p:cNvCxnSpPr/>
          <p:nvPr/>
        </p:nvCxnSpPr>
        <p:spPr>
          <a:xfrm>
            <a:off x="1991686" y="6488001"/>
            <a:ext cx="0" cy="10800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17" name="Google Shape;17;p22"/>
          <p:cNvGrpSpPr/>
          <p:nvPr/>
        </p:nvGrpSpPr>
        <p:grpSpPr>
          <a:xfrm>
            <a:off x="11122192" y="6244650"/>
            <a:ext cx="849312" cy="416165"/>
            <a:chOff x="11122192" y="6244650"/>
            <a:chExt cx="849312" cy="416165"/>
          </a:xfrm>
        </p:grpSpPr>
        <p:pic>
          <p:nvPicPr>
            <p:cNvPr id="18" name="Google Shape;18;p22"/>
            <p:cNvPicPr preferRelativeResize="0"/>
            <p:nvPr/>
          </p:nvPicPr>
          <p:blipFill rotWithShape="1">
            <a:blip r:embed="rId1">
              <a:alphaModFix/>
            </a:blip>
            <a:srcRect b="0" l="0" r="64013" t="0"/>
            <a:stretch/>
          </p:blipFill>
          <p:spPr>
            <a:xfrm>
              <a:off x="11646545" y="6423190"/>
              <a:ext cx="309835" cy="2376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Google Shape;19;p22"/>
            <p:cNvSpPr/>
            <p:nvPr/>
          </p:nvSpPr>
          <p:spPr>
            <a:xfrm>
              <a:off x="11122192" y="6244650"/>
              <a:ext cx="849312" cy="51896"/>
            </a:xfrm>
            <a:prstGeom prst="rect">
              <a:avLst/>
            </a:prstGeom>
            <a:solidFill>
              <a:srgbClr val="C80F0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6F6F6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Relationship Id="rId4" Type="http://schemas.openxmlformats.org/officeDocument/2006/relationships/image" Target="../media/image2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2.png"/><Relationship Id="rId4" Type="http://schemas.openxmlformats.org/officeDocument/2006/relationships/image" Target="../media/image39.png"/><Relationship Id="rId5" Type="http://schemas.openxmlformats.org/officeDocument/2006/relationships/image" Target="../media/image29.png"/><Relationship Id="rId6" Type="http://schemas.openxmlformats.org/officeDocument/2006/relationships/image" Target="../media/image45.png"/><Relationship Id="rId7" Type="http://schemas.openxmlformats.org/officeDocument/2006/relationships/image" Target="../media/image3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0.png"/><Relationship Id="rId4" Type="http://schemas.openxmlformats.org/officeDocument/2006/relationships/image" Target="../media/image3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4.png"/><Relationship Id="rId4" Type="http://schemas.openxmlformats.org/officeDocument/2006/relationships/image" Target="../media/image47.png"/><Relationship Id="rId5" Type="http://schemas.openxmlformats.org/officeDocument/2006/relationships/image" Target="../media/image43.png"/></Relationships>
</file>

<file path=ppt/slides/_rels/slide16.xml.rels><?xml version="1.0" encoding="UTF-8" standalone="yes"?><Relationships xmlns="http://schemas.openxmlformats.org/package/2006/relationships"><Relationship Id="rId11" Type="http://schemas.openxmlformats.org/officeDocument/2006/relationships/image" Target="../media/image50.png"/><Relationship Id="rId10" Type="http://schemas.openxmlformats.org/officeDocument/2006/relationships/oleObject" Target="../embeddings/oleObject2.bin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vmlDrawing" Target="../drawings/vmlDrawing1.vml"/><Relationship Id="rId4" Type="http://schemas.openxmlformats.org/officeDocument/2006/relationships/image" Target="../media/image38.png"/><Relationship Id="rId9" Type="http://schemas.openxmlformats.org/officeDocument/2006/relationships/oleObject" Target="../embeddings/oleObject2.bin"/><Relationship Id="rId5" Type="http://schemas.openxmlformats.org/officeDocument/2006/relationships/image" Target="../media/image47.png"/><Relationship Id="rId6" Type="http://schemas.openxmlformats.org/officeDocument/2006/relationships/oleObject" Target="../embeddings/oleObject1.bin"/><Relationship Id="rId7" Type="http://schemas.openxmlformats.org/officeDocument/2006/relationships/oleObject" Target="../embeddings/oleObject1.bin"/><Relationship Id="rId8" Type="http://schemas.openxmlformats.org/officeDocument/2006/relationships/image" Target="../media/image46.png"/></Relationships>
</file>

<file path=ppt/slides/_rels/slide17.xml.rels><?xml version="1.0" encoding="UTF-8" standalone="yes"?><Relationships xmlns="http://schemas.openxmlformats.org/package/2006/relationships"><Relationship Id="rId11" Type="http://schemas.openxmlformats.org/officeDocument/2006/relationships/oleObject" Target="../embeddings/oleObject5.bin"/><Relationship Id="rId10" Type="http://schemas.openxmlformats.org/officeDocument/2006/relationships/oleObject" Target="../embeddings/oleObject5.bin"/><Relationship Id="rId13" Type="http://schemas.openxmlformats.org/officeDocument/2006/relationships/image" Target="../media/image38.png"/><Relationship Id="rId12" Type="http://schemas.openxmlformats.org/officeDocument/2006/relationships/image" Target="../media/image49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vmlDrawing" Target="../drawings/vmlDrawing2.vml"/><Relationship Id="rId4" Type="http://schemas.openxmlformats.org/officeDocument/2006/relationships/oleObject" Target="../embeddings/oleObject3.bin"/><Relationship Id="rId9" Type="http://schemas.openxmlformats.org/officeDocument/2006/relationships/image" Target="../media/image42.png"/><Relationship Id="rId15" Type="http://schemas.openxmlformats.org/officeDocument/2006/relationships/oleObject" Target="../embeddings/oleObject6.bin"/><Relationship Id="rId14" Type="http://schemas.openxmlformats.org/officeDocument/2006/relationships/oleObject" Target="../embeddings/oleObject6.bin"/><Relationship Id="rId17" Type="http://schemas.openxmlformats.org/officeDocument/2006/relationships/oleObject" Target="../embeddings/oleObject7.bin"/><Relationship Id="rId16" Type="http://schemas.openxmlformats.org/officeDocument/2006/relationships/image" Target="../media/image51.png"/><Relationship Id="rId5" Type="http://schemas.openxmlformats.org/officeDocument/2006/relationships/oleObject" Target="../embeddings/oleObject3.bin"/><Relationship Id="rId19" Type="http://schemas.openxmlformats.org/officeDocument/2006/relationships/image" Target="../media/image47.png"/><Relationship Id="rId6" Type="http://schemas.openxmlformats.org/officeDocument/2006/relationships/image" Target="../media/image52.png"/><Relationship Id="rId18" Type="http://schemas.openxmlformats.org/officeDocument/2006/relationships/oleObject" Target="../embeddings/oleObject7.bin"/><Relationship Id="rId7" Type="http://schemas.openxmlformats.org/officeDocument/2006/relationships/oleObject" Target="../embeddings/oleObject4.bin"/><Relationship Id="rId8" Type="http://schemas.openxmlformats.org/officeDocument/2006/relationships/oleObject" Target="../embeddings/oleObject4.bin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0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Relationship Id="rId4" Type="http://schemas.openxmlformats.org/officeDocument/2006/relationships/image" Target="../media/image19.png"/><Relationship Id="rId9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35.png"/><Relationship Id="rId8" Type="http://schemas.openxmlformats.org/officeDocument/2006/relationships/image" Target="../media/image4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"/>
          <p:cNvSpPr txBox="1"/>
          <p:nvPr>
            <p:ph type="ctrTitle"/>
          </p:nvPr>
        </p:nvSpPr>
        <p:spPr>
          <a:xfrm>
            <a:off x="741389" y="2645227"/>
            <a:ext cx="8466111" cy="154337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</a:pPr>
            <a:r>
              <a:rPr lang="en-GB"/>
              <a:t>Підходи ЄС до інтегрованого запобігання і контролю промислового забруднення. Директива 2010/75/ЄС</a:t>
            </a:r>
            <a:endParaRPr/>
          </a:p>
        </p:txBody>
      </p:sp>
      <p:pic>
        <p:nvPicPr>
          <p:cNvPr id="159" name="Google Shape;15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96498" y="5495131"/>
            <a:ext cx="1612179" cy="454993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"/>
          <p:cNvSpPr txBox="1"/>
          <p:nvPr>
            <p:ph idx="1" type="subTitle"/>
          </p:nvPr>
        </p:nvSpPr>
        <p:spPr>
          <a:xfrm>
            <a:off x="741389" y="4460631"/>
            <a:ext cx="6642733" cy="37806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chemeClr val="accent2"/>
                </a:solidFill>
              </a:rPr>
              <a:t>Світлана Сушко, </a:t>
            </a:r>
            <a:r>
              <a:rPr lang="en-GB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експерт з наближення законодавства щодо зменшення промислового забруднення</a:t>
            </a:r>
            <a:endParaRPr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p1" title="BMUKN+IKI+GIZ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1825" y="5254025"/>
            <a:ext cx="6479176" cy="1603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53"/>
          <p:cNvSpPr txBox="1"/>
          <p:nvPr>
            <p:ph type="title"/>
          </p:nvPr>
        </p:nvSpPr>
        <p:spPr>
          <a:xfrm>
            <a:off x="533405" y="365126"/>
            <a:ext cx="7340700" cy="898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lang="en-GB"/>
              <a:t>МЕТА ОНОВЛЕННЯ (2019):</a:t>
            </a:r>
            <a:endParaRPr/>
          </a:p>
        </p:txBody>
      </p:sp>
      <p:sp>
        <p:nvSpPr>
          <p:cNvPr id="311" name="Google Shape;311;p53"/>
          <p:cNvSpPr txBox="1"/>
          <p:nvPr>
            <p:ph idx="12" type="sldNum"/>
          </p:nvPr>
        </p:nvSpPr>
        <p:spPr>
          <a:xfrm>
            <a:off x="533406" y="6495835"/>
            <a:ext cx="468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12" name="Google Shape;312;p53"/>
          <p:cNvSpPr txBox="1"/>
          <p:nvPr/>
        </p:nvSpPr>
        <p:spPr>
          <a:xfrm>
            <a:off x="1622900" y="1715675"/>
            <a:ext cx="9436200" cy="42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Забезпечити повну та послідовну імплементацію Директиви у всіх державах-членах ЄС, з більш жорстким контролем за дозволами на викиди в повітря та воду;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GB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Збільшити інвестиції в нові, чистіші технології, беручи до уваги використання енергії, ефективність використання ресурсів і повторне використання води, уникаючи при цьому зациклення на застарілих технологіях;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GB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Підтримувати більш стійке зростання секторів, які є ключовими для побудови чистої, низьковуглецевої та циркулярної економіки;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GB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Охопити додаткові інтенсивні види сільськогосподарської та промислової діяльності, гарантуючи, що сектори зі значним потенціалом високого використання ресурсів або забруднення також стримуватимуть шкоду </a:t>
            </a:r>
            <a:r>
              <a:rPr lang="en-GB" sz="1500"/>
              <a:t>довкіллю</a:t>
            </a:r>
            <a:r>
              <a:rPr b="0" i="0" lang="en-GB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в джерелі шляхом застосування найкращих доступних технологій;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GB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Створити Інноваційний центр промислової трансформації та викидів (INCITE);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GB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Інтегрувати раніше окремі вимоги щодо зменшення промислових викидів та декарбонізації, щоб майбутні інвестиції у боротьбу із забрудненням краще враховували викиди парникових газів, ефективність використання ресурсів та повторне використання води.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GB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Підвищити прозорість даних та доступ громадськості до екологічної інформації та надати більше можливостей для участі громадськості у видачі та перегляді/оновленні інтегрованих дозволів.</a:t>
            </a:r>
            <a:endParaRPr/>
          </a:p>
        </p:txBody>
      </p:sp>
      <p:sp>
        <p:nvSpPr>
          <p:cNvPr id="313" name="Google Shape;313;p53"/>
          <p:cNvSpPr/>
          <p:nvPr/>
        </p:nvSpPr>
        <p:spPr>
          <a:xfrm>
            <a:off x="0" y="1640439"/>
            <a:ext cx="1527000" cy="4478100"/>
          </a:xfrm>
          <a:prstGeom prst="rect">
            <a:avLst/>
          </a:prstGeom>
          <a:solidFill>
            <a:srgbClr val="E5F0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53"/>
          <p:cNvSpPr txBox="1"/>
          <p:nvPr/>
        </p:nvSpPr>
        <p:spPr>
          <a:xfrm>
            <a:off x="1065230" y="1715677"/>
            <a:ext cx="462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53"/>
          <p:cNvSpPr txBox="1"/>
          <p:nvPr/>
        </p:nvSpPr>
        <p:spPr>
          <a:xfrm>
            <a:off x="1065230" y="2368217"/>
            <a:ext cx="462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53"/>
          <p:cNvSpPr txBox="1"/>
          <p:nvPr/>
        </p:nvSpPr>
        <p:spPr>
          <a:xfrm>
            <a:off x="1065230" y="2945519"/>
            <a:ext cx="462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53"/>
          <p:cNvSpPr txBox="1"/>
          <p:nvPr/>
        </p:nvSpPr>
        <p:spPr>
          <a:xfrm>
            <a:off x="1065230" y="3787305"/>
            <a:ext cx="462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53"/>
          <p:cNvSpPr txBox="1"/>
          <p:nvPr/>
        </p:nvSpPr>
        <p:spPr>
          <a:xfrm>
            <a:off x="1065229" y="4429036"/>
            <a:ext cx="462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53"/>
          <p:cNvSpPr txBox="1"/>
          <p:nvPr/>
        </p:nvSpPr>
        <p:spPr>
          <a:xfrm>
            <a:off x="1054231" y="4952946"/>
            <a:ext cx="462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6.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53"/>
          <p:cNvSpPr txBox="1"/>
          <p:nvPr/>
        </p:nvSpPr>
        <p:spPr>
          <a:xfrm>
            <a:off x="1065229" y="5594677"/>
            <a:ext cx="462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7.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53"/>
          <p:cNvSpPr txBox="1"/>
          <p:nvPr>
            <p:ph idx="10" type="dt"/>
          </p:nvPr>
        </p:nvSpPr>
        <p:spPr>
          <a:xfrm>
            <a:off x="1161571" y="6495835"/>
            <a:ext cx="720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25.08.2025</a:t>
            </a:r>
            <a:endParaRPr/>
          </a:p>
        </p:txBody>
      </p:sp>
      <p:sp>
        <p:nvSpPr>
          <p:cNvPr id="322" name="Google Shape;322;p53"/>
          <p:cNvSpPr txBox="1"/>
          <p:nvPr>
            <p:ph idx="11" type="ftr"/>
          </p:nvPr>
        </p:nvSpPr>
        <p:spPr>
          <a:xfrm>
            <a:off x="2122712" y="6495835"/>
            <a:ext cx="6840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Інтегроване запобігання та контроль промислового забруднення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54"/>
          <p:cNvSpPr txBox="1"/>
          <p:nvPr>
            <p:ph type="title"/>
          </p:nvPr>
        </p:nvSpPr>
        <p:spPr>
          <a:xfrm>
            <a:off x="533405" y="365125"/>
            <a:ext cx="7340595" cy="64949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lang="en-GB"/>
              <a:t>ЗМІНИ ДИРЕКТИВИ 2010/75/ЄС</a:t>
            </a:r>
            <a:endParaRPr/>
          </a:p>
        </p:txBody>
      </p:sp>
      <p:sp>
        <p:nvSpPr>
          <p:cNvPr id="328" name="Google Shape;328;p54"/>
          <p:cNvSpPr txBox="1"/>
          <p:nvPr>
            <p:ph idx="12" type="sldNum"/>
          </p:nvPr>
        </p:nvSpPr>
        <p:spPr>
          <a:xfrm>
            <a:off x="533406" y="6495835"/>
            <a:ext cx="468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29" name="Google Shape;329;p54"/>
          <p:cNvSpPr txBox="1"/>
          <p:nvPr>
            <p:ph idx="2" type="body"/>
          </p:nvPr>
        </p:nvSpPr>
        <p:spPr>
          <a:xfrm>
            <a:off x="275303" y="1014618"/>
            <a:ext cx="7598702" cy="2581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(2024/1785)</a:t>
            </a:r>
            <a:endParaRPr/>
          </a:p>
        </p:txBody>
      </p:sp>
      <p:sp>
        <p:nvSpPr>
          <p:cNvPr id="330" name="Google Shape;330;p54"/>
          <p:cNvSpPr txBox="1"/>
          <p:nvPr/>
        </p:nvSpPr>
        <p:spPr>
          <a:xfrm>
            <a:off x="1289113" y="1775011"/>
            <a:ext cx="4149268" cy="16712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2286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ourier New"/>
              <a:buNone/>
            </a:pPr>
            <a:r>
              <a:rPr b="1" i="0" lang="en-GB" sz="1500" u="none" cap="none" strike="noStrike">
                <a:solidFill>
                  <a:srgbClr val="006CD2"/>
                </a:solidFill>
                <a:latin typeface="Arial"/>
                <a:ea typeface="Arial"/>
                <a:cs typeface="Arial"/>
                <a:sym typeface="Arial"/>
              </a:rPr>
              <a:t>Розширення сфери застосування: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ourier New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Переглянута директива охоплює більше галузей, таких як великомасштабне виробництво акумуляторів та гірничодобувна діяльність. </a:t>
            </a:r>
            <a:endParaRPr/>
          </a:p>
        </p:txBody>
      </p:sp>
      <p:sp>
        <p:nvSpPr>
          <p:cNvPr id="331" name="Google Shape;331;p54"/>
          <p:cNvSpPr txBox="1"/>
          <p:nvPr/>
        </p:nvSpPr>
        <p:spPr>
          <a:xfrm>
            <a:off x="6750394" y="1775011"/>
            <a:ext cx="4152495" cy="16712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228600" lvl="0" marL="45720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ourier New"/>
              <a:buNone/>
            </a:pPr>
            <a:r>
              <a:rPr b="1" i="0" lang="en-GB" sz="1500" u="none" cap="none" strike="noStrike">
                <a:solidFill>
                  <a:srgbClr val="006CD2"/>
                </a:solidFill>
                <a:latin typeface="Arial"/>
                <a:ea typeface="Arial"/>
                <a:cs typeface="Arial"/>
                <a:sym typeface="Arial"/>
              </a:rPr>
              <a:t>Більш суворі обмеження викидів: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ourier New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Введено нові "Environmental Performance Limit Values" («граничні значення екологічних показників») (EPLV) для встановлення більш суворих стандартів викидів для промислової діяльності. </a:t>
            </a:r>
            <a:endParaRPr/>
          </a:p>
        </p:txBody>
      </p:sp>
      <p:sp>
        <p:nvSpPr>
          <p:cNvPr id="332" name="Google Shape;332;p54"/>
          <p:cNvSpPr txBox="1"/>
          <p:nvPr/>
        </p:nvSpPr>
        <p:spPr>
          <a:xfrm>
            <a:off x="1289113" y="3421251"/>
            <a:ext cx="4149267" cy="16712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228600" lvl="0" marL="45720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ourier New"/>
              <a:buNone/>
            </a:pPr>
            <a:r>
              <a:rPr b="1" i="0" lang="en-GB" sz="1500" u="none" cap="none" strike="noStrike">
                <a:solidFill>
                  <a:srgbClr val="006CD2"/>
                </a:solidFill>
                <a:latin typeface="Arial"/>
                <a:ea typeface="Arial"/>
                <a:cs typeface="Arial"/>
                <a:sym typeface="Arial"/>
              </a:rPr>
              <a:t>Покращення звітності: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ourier New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Звітність про забруднення навколишнього середовища переглянуто та буде інтегровано в новий портал E-PRTR. Це буде відображено в дозволах на промислову діяльність.</a:t>
            </a:r>
            <a:endParaRPr/>
          </a:p>
        </p:txBody>
      </p:sp>
      <p:sp>
        <p:nvSpPr>
          <p:cNvPr id="333" name="Google Shape;333;p54"/>
          <p:cNvSpPr txBox="1"/>
          <p:nvPr/>
        </p:nvSpPr>
        <p:spPr>
          <a:xfrm>
            <a:off x="6750392" y="3421251"/>
            <a:ext cx="4152495" cy="1671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228600" lvl="0" marL="45720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ourier New"/>
              <a:buNone/>
            </a:pPr>
            <a:r>
              <a:rPr b="1" i="0" lang="en-GB" sz="1500" u="none" cap="none" strike="noStrike">
                <a:solidFill>
                  <a:srgbClr val="006CD2"/>
                </a:solidFill>
                <a:latin typeface="Arial"/>
                <a:ea typeface="Arial"/>
                <a:cs typeface="Arial"/>
                <a:sym typeface="Arial"/>
              </a:rPr>
              <a:t>Оновлення щодо тваринництва: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ourier New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Сфера застосування розширено, включивши більше великих інтенсивних тваринницьких господарств. Для деяких тваринницьких господарств запроваджено реєстрацію як альтернативу дозволу.</a:t>
            </a:r>
            <a:endParaRPr/>
          </a:p>
        </p:txBody>
      </p:sp>
      <p:sp>
        <p:nvSpPr>
          <p:cNvPr id="334" name="Google Shape;334;p54"/>
          <p:cNvSpPr txBox="1"/>
          <p:nvPr/>
        </p:nvSpPr>
        <p:spPr>
          <a:xfrm>
            <a:off x="2910769" y="5064478"/>
            <a:ext cx="6370461" cy="15419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228600" lvl="0" marL="45720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ourier New"/>
              <a:buNone/>
            </a:pPr>
            <a:r>
              <a:rPr b="1" i="0" lang="en-GB" sz="1500" u="none" cap="none" strike="noStrike">
                <a:solidFill>
                  <a:srgbClr val="006CD2"/>
                </a:solidFill>
                <a:latin typeface="Arial"/>
                <a:ea typeface="Arial"/>
                <a:cs typeface="Arial"/>
                <a:sym typeface="Arial"/>
              </a:rPr>
              <a:t>Перехід на електронний дозвіл: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ourier New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Держави-члени повинні створити системи електронного дозволу до 2035 року для спрощення процесу та зменшення адміністративного навантаження.</a:t>
            </a:r>
            <a:endParaRPr/>
          </a:p>
        </p:txBody>
      </p:sp>
      <p:pic>
        <p:nvPicPr>
          <p:cNvPr id="335" name="Google Shape;335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54158" y="5024199"/>
            <a:ext cx="619853" cy="619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85853" y="3374128"/>
            <a:ext cx="591023" cy="591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1873" y="3421251"/>
            <a:ext cx="539065" cy="539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5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6290" y="1614683"/>
            <a:ext cx="612177" cy="612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5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012339" y="1547792"/>
            <a:ext cx="738054" cy="738054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54"/>
          <p:cNvSpPr txBox="1"/>
          <p:nvPr>
            <p:ph idx="10" type="dt"/>
          </p:nvPr>
        </p:nvSpPr>
        <p:spPr>
          <a:xfrm>
            <a:off x="1161571" y="6495835"/>
            <a:ext cx="72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25.08.2025</a:t>
            </a:r>
            <a:endParaRPr/>
          </a:p>
        </p:txBody>
      </p:sp>
      <p:sp>
        <p:nvSpPr>
          <p:cNvPr id="341" name="Google Shape;341;p54"/>
          <p:cNvSpPr txBox="1"/>
          <p:nvPr>
            <p:ph idx="11" type="ftr"/>
          </p:nvPr>
        </p:nvSpPr>
        <p:spPr>
          <a:xfrm>
            <a:off x="2122712" y="6495835"/>
            <a:ext cx="684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Інтегроване запобігання та контроль промислового забруднення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6"/>
          <p:cNvSpPr/>
          <p:nvPr/>
        </p:nvSpPr>
        <p:spPr>
          <a:xfrm>
            <a:off x="934837" y="5405917"/>
            <a:ext cx="10029023" cy="399879"/>
          </a:xfrm>
          <a:prstGeom prst="roundRect">
            <a:avLst>
              <a:gd fmla="val 50000" name="adj"/>
            </a:avLst>
          </a:prstGeom>
          <a:solidFill>
            <a:srgbClr val="C3E1FF">
              <a:alpha val="48627"/>
            </a:srgbClr>
          </a:solidFill>
          <a:ln>
            <a:noFill/>
          </a:ln>
          <a:effectLst>
            <a:outerShdw blurRad="50800" rotWithShape="0" algn="t" dir="5400000" dist="38100">
              <a:srgbClr val="85B3DD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16"/>
          <p:cNvSpPr/>
          <p:nvPr/>
        </p:nvSpPr>
        <p:spPr>
          <a:xfrm>
            <a:off x="934837" y="4464940"/>
            <a:ext cx="10029023" cy="553998"/>
          </a:xfrm>
          <a:prstGeom prst="roundRect">
            <a:avLst>
              <a:gd fmla="val 50000" name="adj"/>
            </a:avLst>
          </a:prstGeom>
          <a:solidFill>
            <a:srgbClr val="B1D2F1">
              <a:alpha val="48627"/>
            </a:srgbClr>
          </a:solidFill>
          <a:ln>
            <a:noFill/>
          </a:ln>
          <a:effectLst>
            <a:outerShdw blurRad="50800" rotWithShape="0" algn="t" dir="5400000" dist="38100">
              <a:srgbClr val="85B3DD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16"/>
          <p:cNvSpPr/>
          <p:nvPr/>
        </p:nvSpPr>
        <p:spPr>
          <a:xfrm>
            <a:off x="934837" y="3527580"/>
            <a:ext cx="10029023" cy="553998"/>
          </a:xfrm>
          <a:prstGeom prst="roundRect">
            <a:avLst>
              <a:gd fmla="val 50000" name="adj"/>
            </a:avLst>
          </a:prstGeom>
          <a:solidFill>
            <a:srgbClr val="C3E1FF">
              <a:alpha val="48627"/>
            </a:srgbClr>
          </a:solidFill>
          <a:ln>
            <a:noFill/>
          </a:ln>
          <a:effectLst>
            <a:outerShdw blurRad="50800" rotWithShape="0" algn="t" dir="5400000" dist="38100">
              <a:srgbClr val="85B3DD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16"/>
          <p:cNvSpPr/>
          <p:nvPr/>
        </p:nvSpPr>
        <p:spPr>
          <a:xfrm>
            <a:off x="934838" y="2806489"/>
            <a:ext cx="10029023" cy="350608"/>
          </a:xfrm>
          <a:prstGeom prst="roundRect">
            <a:avLst>
              <a:gd fmla="val 50000" name="adj"/>
            </a:avLst>
          </a:prstGeom>
          <a:solidFill>
            <a:schemeClr val="accent5">
              <a:alpha val="48627"/>
            </a:schemeClr>
          </a:solidFill>
          <a:ln>
            <a:noFill/>
          </a:ln>
          <a:effectLst>
            <a:outerShdw blurRad="50800" rotWithShape="0" algn="t" dir="5400000" dist="38100">
              <a:srgbClr val="85B3DD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16"/>
          <p:cNvSpPr/>
          <p:nvPr/>
        </p:nvSpPr>
        <p:spPr>
          <a:xfrm>
            <a:off x="934838" y="1889931"/>
            <a:ext cx="10029023" cy="553998"/>
          </a:xfrm>
          <a:prstGeom prst="roundRect">
            <a:avLst>
              <a:gd fmla="val 50000" name="adj"/>
            </a:avLst>
          </a:prstGeom>
          <a:solidFill>
            <a:schemeClr val="lt1">
              <a:alpha val="48627"/>
            </a:schemeClr>
          </a:solidFill>
          <a:ln>
            <a:noFill/>
          </a:ln>
          <a:effectLst>
            <a:outerShdw blurRad="50800" rotWithShape="0" algn="t" dir="5400000" dist="38100">
              <a:srgbClr val="85B3DD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16"/>
          <p:cNvSpPr txBox="1"/>
          <p:nvPr>
            <p:ph type="title"/>
          </p:nvPr>
        </p:nvSpPr>
        <p:spPr>
          <a:xfrm>
            <a:off x="533405" y="365126"/>
            <a:ext cx="7340595" cy="9183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lang="en-GB"/>
              <a:t>ЗАГАЛЬНІ ЦІЛІ ОНОВЛЕНОЇ IED:</a:t>
            </a:r>
            <a:endParaRPr/>
          </a:p>
        </p:txBody>
      </p:sp>
      <p:sp>
        <p:nvSpPr>
          <p:cNvPr id="352" name="Google Shape;352;p16"/>
          <p:cNvSpPr txBox="1"/>
          <p:nvPr>
            <p:ph idx="12" type="sldNum"/>
          </p:nvPr>
        </p:nvSpPr>
        <p:spPr>
          <a:xfrm>
            <a:off x="533406" y="6495835"/>
            <a:ext cx="468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3" name="Google Shape;353;p16"/>
          <p:cNvSpPr txBox="1"/>
          <p:nvPr/>
        </p:nvSpPr>
        <p:spPr>
          <a:xfrm>
            <a:off x="533404" y="1560889"/>
            <a:ext cx="449108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600" u="none" cap="none" strike="noStrike">
                <a:solidFill>
                  <a:srgbClr val="006CD2"/>
                </a:solidFill>
                <a:latin typeface="Arial"/>
                <a:ea typeface="Arial"/>
                <a:cs typeface="Arial"/>
                <a:sym typeface="Arial"/>
              </a:rPr>
              <a:t>Запобігання або зменшення забруднення:</a:t>
            </a:r>
            <a:endParaRPr/>
          </a:p>
        </p:txBody>
      </p:sp>
      <p:sp>
        <p:nvSpPr>
          <p:cNvPr id="354" name="Google Shape;354;p16"/>
          <p:cNvSpPr txBox="1"/>
          <p:nvPr/>
        </p:nvSpPr>
        <p:spPr>
          <a:xfrm>
            <a:off x="1161571" y="1912225"/>
            <a:ext cx="957555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IED має на меті запобігання забрудненню повітря, води та землі внаслідок промислової діяльності та діяльності великих тваринницьких господарств. </a:t>
            </a:r>
            <a:endParaRPr/>
          </a:p>
        </p:txBody>
      </p:sp>
      <p:sp>
        <p:nvSpPr>
          <p:cNvPr id="355" name="Google Shape;355;p16"/>
          <p:cNvSpPr txBox="1"/>
          <p:nvPr/>
        </p:nvSpPr>
        <p:spPr>
          <a:xfrm>
            <a:off x="533404" y="2516239"/>
            <a:ext cx="539605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600" u="none" cap="none" strike="noStrike">
                <a:solidFill>
                  <a:srgbClr val="006CD2"/>
                </a:solidFill>
                <a:latin typeface="Arial"/>
                <a:ea typeface="Arial"/>
                <a:cs typeface="Arial"/>
                <a:sym typeface="Arial"/>
              </a:rPr>
              <a:t>Сприяння ефективному використанню ресурсів: </a:t>
            </a:r>
            <a:endParaRPr/>
          </a:p>
        </p:txBody>
      </p:sp>
      <p:sp>
        <p:nvSpPr>
          <p:cNvPr id="356" name="Google Shape;356;p16"/>
          <p:cNvSpPr txBox="1"/>
          <p:nvPr/>
        </p:nvSpPr>
        <p:spPr>
          <a:xfrm>
            <a:off x="1161571" y="2833932"/>
            <a:ext cx="9575559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Вона заохочує ефективне використання енергії, води та матеріалів у промислових процесах.</a:t>
            </a:r>
            <a:endParaRPr/>
          </a:p>
        </p:txBody>
      </p:sp>
      <p:sp>
        <p:nvSpPr>
          <p:cNvPr id="357" name="Google Shape;357;p16"/>
          <p:cNvSpPr txBox="1"/>
          <p:nvPr/>
        </p:nvSpPr>
        <p:spPr>
          <a:xfrm>
            <a:off x="533404" y="3221348"/>
            <a:ext cx="539605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600" u="none" cap="none" strike="noStrike">
                <a:solidFill>
                  <a:srgbClr val="006CD2"/>
                </a:solidFill>
                <a:latin typeface="Arial"/>
                <a:ea typeface="Arial"/>
                <a:cs typeface="Arial"/>
                <a:sym typeface="Arial"/>
              </a:rPr>
              <a:t>Підтримка циркулярної економіки:</a:t>
            </a:r>
            <a:endParaRPr/>
          </a:p>
        </p:txBody>
      </p:sp>
      <p:sp>
        <p:nvSpPr>
          <p:cNvPr id="358" name="Google Shape;358;p16"/>
          <p:cNvSpPr txBox="1"/>
          <p:nvPr/>
        </p:nvSpPr>
        <p:spPr>
          <a:xfrm>
            <a:off x="1161571" y="3523160"/>
            <a:ext cx="957555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Директива сприяє практикам, що мінімізують утворення відходів та максимізують повторне використання ресурсів.</a:t>
            </a:r>
            <a:endParaRPr/>
          </a:p>
        </p:txBody>
      </p:sp>
      <p:sp>
        <p:nvSpPr>
          <p:cNvPr id="359" name="Google Shape;359;p16"/>
          <p:cNvSpPr txBox="1"/>
          <p:nvPr/>
        </p:nvSpPr>
        <p:spPr>
          <a:xfrm>
            <a:off x="533402" y="4145337"/>
            <a:ext cx="539605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600" u="none" cap="none" strike="noStrike">
                <a:solidFill>
                  <a:srgbClr val="006CD2"/>
                </a:solidFill>
                <a:latin typeface="Arial"/>
                <a:ea typeface="Arial"/>
                <a:cs typeface="Arial"/>
                <a:sym typeface="Arial"/>
              </a:rPr>
              <a:t>Сприяння декарбонізації:</a:t>
            </a:r>
            <a:endParaRPr/>
          </a:p>
        </p:txBody>
      </p:sp>
      <p:sp>
        <p:nvSpPr>
          <p:cNvPr id="360" name="Google Shape;360;p16"/>
          <p:cNvSpPr txBox="1"/>
          <p:nvPr/>
        </p:nvSpPr>
        <p:spPr>
          <a:xfrm>
            <a:off x="1161571" y="4478208"/>
            <a:ext cx="9575560" cy="5386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Вона заохочує впровадження більш екологічних технологій та практик для зменшення викидів парникових газів.</a:t>
            </a:r>
            <a:endParaRPr/>
          </a:p>
        </p:txBody>
      </p:sp>
      <p:sp>
        <p:nvSpPr>
          <p:cNvPr id="361" name="Google Shape;361;p16"/>
          <p:cNvSpPr txBox="1"/>
          <p:nvPr/>
        </p:nvSpPr>
        <p:spPr>
          <a:xfrm>
            <a:off x="533402" y="5087186"/>
            <a:ext cx="539605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600" u="none" cap="none" strike="noStrike">
                <a:solidFill>
                  <a:srgbClr val="006CD2"/>
                </a:solidFill>
                <a:latin typeface="Arial"/>
                <a:ea typeface="Arial"/>
                <a:cs typeface="Arial"/>
                <a:sym typeface="Arial"/>
              </a:rPr>
              <a:t>Гармонізація впровадження:</a:t>
            </a:r>
            <a:endParaRPr/>
          </a:p>
        </p:txBody>
      </p:sp>
      <p:sp>
        <p:nvSpPr>
          <p:cNvPr id="362" name="Google Shape;362;p16"/>
          <p:cNvSpPr txBox="1"/>
          <p:nvPr/>
        </p:nvSpPr>
        <p:spPr>
          <a:xfrm>
            <a:off x="1161571" y="5426426"/>
            <a:ext cx="9575559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Оновлена директива має на меті усунути невідповідності у впровадженні в різних державах-членах.</a:t>
            </a:r>
            <a:endParaRPr/>
          </a:p>
        </p:txBody>
      </p:sp>
      <p:sp>
        <p:nvSpPr>
          <p:cNvPr id="363" name="Google Shape;363;p16"/>
          <p:cNvSpPr txBox="1"/>
          <p:nvPr/>
        </p:nvSpPr>
        <p:spPr>
          <a:xfrm>
            <a:off x="1156491" y="6495835"/>
            <a:ext cx="72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25.08.2025</a:t>
            </a:r>
            <a:endParaRPr/>
          </a:p>
        </p:txBody>
      </p:sp>
      <p:sp>
        <p:nvSpPr>
          <p:cNvPr id="364" name="Google Shape;364;p16"/>
          <p:cNvSpPr txBox="1"/>
          <p:nvPr/>
        </p:nvSpPr>
        <p:spPr>
          <a:xfrm>
            <a:off x="2117632" y="6495835"/>
            <a:ext cx="684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Інтегроване запобігання та контроль промислового забруднення</a:t>
            </a:r>
            <a:endParaRPr b="0" i="0" sz="6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55"/>
          <p:cNvSpPr txBox="1"/>
          <p:nvPr>
            <p:ph type="title"/>
          </p:nvPr>
        </p:nvSpPr>
        <p:spPr>
          <a:xfrm>
            <a:off x="533405" y="365125"/>
            <a:ext cx="7340595" cy="88264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b="1" lang="en-GB" sz="2400">
                <a:solidFill>
                  <a:srgbClr val="006CD2"/>
                </a:solidFill>
                <a:latin typeface="Arial Black"/>
                <a:ea typeface="Arial Black"/>
                <a:cs typeface="Arial Black"/>
                <a:sym typeface="Arial Black"/>
              </a:rPr>
              <a:t>ІМПЛЕМЕНТАЦІЯ IED </a:t>
            </a:r>
            <a:br>
              <a:rPr b="1" lang="en-GB" sz="2400">
                <a:latin typeface="Arial Black"/>
                <a:ea typeface="Arial Black"/>
                <a:cs typeface="Arial Black"/>
                <a:sym typeface="Arial Black"/>
              </a:rPr>
            </a:br>
            <a:r>
              <a:rPr b="1" lang="en-GB" sz="2400">
                <a:latin typeface="Arial Black"/>
                <a:ea typeface="Arial Black"/>
                <a:cs typeface="Arial Black"/>
                <a:sym typeface="Arial Black"/>
              </a:rPr>
              <a:t>в Україні. Передумови</a:t>
            </a:r>
            <a:endParaRPr>
              <a:solidFill>
                <a:srgbClr val="006CD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70" name="Google Shape;370;p55"/>
          <p:cNvSpPr txBox="1"/>
          <p:nvPr>
            <p:ph idx="12" type="sldNum"/>
          </p:nvPr>
        </p:nvSpPr>
        <p:spPr>
          <a:xfrm>
            <a:off x="533406" y="6495835"/>
            <a:ext cx="468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71" name="Google Shape;371;p55"/>
          <p:cNvSpPr/>
          <p:nvPr/>
        </p:nvSpPr>
        <p:spPr>
          <a:xfrm>
            <a:off x="1477351" y="2327657"/>
            <a:ext cx="2492956" cy="3062503"/>
          </a:xfrm>
          <a:prstGeom prst="rect">
            <a:avLst/>
          </a:prstGeom>
          <a:solidFill>
            <a:srgbClr val="006C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55"/>
          <p:cNvSpPr txBox="1"/>
          <p:nvPr/>
        </p:nvSpPr>
        <p:spPr>
          <a:xfrm>
            <a:off x="1475170" y="2537776"/>
            <a:ext cx="249295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600" u="none" cap="none" strike="noStrik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2011</a:t>
            </a:r>
            <a:endParaRPr b="1" i="0" sz="3600" u="none" cap="none" strike="noStrike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373" name="Google Shape;373;p55"/>
          <p:cNvSpPr txBox="1"/>
          <p:nvPr/>
        </p:nvSpPr>
        <p:spPr>
          <a:xfrm>
            <a:off x="1626732" y="3348721"/>
            <a:ext cx="2194194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Договір про </a:t>
            </a:r>
            <a:r>
              <a:rPr b="1" i="0" lang="en-GB" sz="14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заснування Енергетичного Співтовариства </a:t>
            </a:r>
            <a:r>
              <a:rPr b="0" i="0" lang="en-GB" sz="14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набув чинності для України</a:t>
            </a:r>
            <a:endParaRPr b="0" i="0" sz="14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74" name="Google Shape;374;p55"/>
          <p:cNvSpPr/>
          <p:nvPr/>
        </p:nvSpPr>
        <p:spPr>
          <a:xfrm>
            <a:off x="4820060" y="2327656"/>
            <a:ext cx="2492956" cy="3062503"/>
          </a:xfrm>
          <a:prstGeom prst="rect">
            <a:avLst/>
          </a:prstGeom>
          <a:solidFill>
            <a:srgbClr val="006C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55"/>
          <p:cNvSpPr txBox="1"/>
          <p:nvPr/>
        </p:nvSpPr>
        <p:spPr>
          <a:xfrm>
            <a:off x="4862311" y="2458044"/>
            <a:ext cx="249295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600" u="none" cap="none" strike="noStrik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2014</a:t>
            </a:r>
            <a:endParaRPr b="1" i="0" sz="3600" u="none" cap="none" strike="noStrike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376" name="Google Shape;376;p55"/>
          <p:cNvSpPr txBox="1"/>
          <p:nvPr/>
        </p:nvSpPr>
        <p:spPr>
          <a:xfrm>
            <a:off x="4946742" y="3104374"/>
            <a:ext cx="2194194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Підписано </a:t>
            </a:r>
            <a:r>
              <a:rPr b="1" i="0" lang="en-GB" sz="14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Угоду про асоціацію між Україною та ЄС </a:t>
            </a:r>
            <a:r>
              <a:rPr b="0" i="0" lang="en-GB" sz="14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(набрали чинності понад 30 директив у сфері довкілля, включаючи Директиву про промислові викиди)</a:t>
            </a:r>
            <a:endParaRPr b="0" i="0" sz="14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77" name="Google Shape;377;p55"/>
          <p:cNvSpPr/>
          <p:nvPr/>
        </p:nvSpPr>
        <p:spPr>
          <a:xfrm>
            <a:off x="8162770" y="2327655"/>
            <a:ext cx="2492956" cy="2775177"/>
          </a:xfrm>
          <a:prstGeom prst="rect">
            <a:avLst/>
          </a:prstGeom>
          <a:solidFill>
            <a:srgbClr val="3ACA7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55"/>
          <p:cNvSpPr/>
          <p:nvPr/>
        </p:nvSpPr>
        <p:spPr>
          <a:xfrm>
            <a:off x="8162770" y="2327655"/>
            <a:ext cx="2492956" cy="3062503"/>
          </a:xfrm>
          <a:prstGeom prst="rect">
            <a:avLst/>
          </a:prstGeom>
          <a:solidFill>
            <a:srgbClr val="006C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55"/>
          <p:cNvSpPr txBox="1"/>
          <p:nvPr/>
        </p:nvSpPr>
        <p:spPr>
          <a:xfrm>
            <a:off x="8205021" y="2458043"/>
            <a:ext cx="249295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600" u="none" cap="none" strike="noStrik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2022</a:t>
            </a:r>
            <a:endParaRPr b="1" i="0" sz="3600" u="none" cap="none" strike="noStrike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380" name="Google Shape;380;p55"/>
          <p:cNvSpPr txBox="1"/>
          <p:nvPr/>
        </p:nvSpPr>
        <p:spPr>
          <a:xfrm>
            <a:off x="8356583" y="3348721"/>
            <a:ext cx="1878375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Україна отримала </a:t>
            </a:r>
            <a:r>
              <a:rPr b="1" i="0" lang="en-GB" sz="14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статус кандидата на вступ до ЄС </a:t>
            </a:r>
            <a:r>
              <a:rPr b="0" i="0" lang="en-GB" sz="14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у червні 2022 року</a:t>
            </a:r>
            <a:endParaRPr b="0" i="0" sz="1400" u="none" cap="none" strike="noStrike">
              <a:solidFill>
                <a:srgbClr val="00000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381" name="Google Shape;381;p55"/>
          <p:cNvSpPr txBox="1"/>
          <p:nvPr>
            <p:ph idx="10" type="dt"/>
          </p:nvPr>
        </p:nvSpPr>
        <p:spPr>
          <a:xfrm>
            <a:off x="1161571" y="6495835"/>
            <a:ext cx="72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25.08.2025</a:t>
            </a:r>
            <a:endParaRPr/>
          </a:p>
        </p:txBody>
      </p:sp>
      <p:sp>
        <p:nvSpPr>
          <p:cNvPr id="382" name="Google Shape;382;p55"/>
          <p:cNvSpPr txBox="1"/>
          <p:nvPr>
            <p:ph idx="11" type="ftr"/>
          </p:nvPr>
        </p:nvSpPr>
        <p:spPr>
          <a:xfrm>
            <a:off x="2122712" y="6495835"/>
            <a:ext cx="684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Інтегроване запобігання та контроль промислового забруднення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56"/>
          <p:cNvSpPr txBox="1"/>
          <p:nvPr>
            <p:ph type="title"/>
          </p:nvPr>
        </p:nvSpPr>
        <p:spPr>
          <a:xfrm>
            <a:off x="533405" y="365126"/>
            <a:ext cx="7340595" cy="84326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lang="en-GB">
                <a:solidFill>
                  <a:srgbClr val="006CD2"/>
                </a:solidFill>
              </a:rPr>
              <a:t>ІМПЛЕМЕНТАЦІЯ IED </a:t>
            </a:r>
            <a:r>
              <a:rPr lang="en-GB"/>
              <a:t>в Україні</a:t>
            </a:r>
            <a:endParaRPr/>
          </a:p>
        </p:txBody>
      </p:sp>
      <p:sp>
        <p:nvSpPr>
          <p:cNvPr id="389" name="Google Shape;389;p56"/>
          <p:cNvSpPr txBox="1"/>
          <p:nvPr>
            <p:ph idx="12" type="sldNum"/>
          </p:nvPr>
        </p:nvSpPr>
        <p:spPr>
          <a:xfrm>
            <a:off x="533406" y="6495835"/>
            <a:ext cx="468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390" name="Google Shape;390;p56"/>
          <p:cNvCxnSpPr/>
          <p:nvPr/>
        </p:nvCxnSpPr>
        <p:spPr>
          <a:xfrm flipH="1" rot="10800000">
            <a:off x="604633" y="3421622"/>
            <a:ext cx="10422485" cy="623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1" name="Google Shape;391;p56"/>
          <p:cNvSpPr txBox="1"/>
          <p:nvPr/>
        </p:nvSpPr>
        <p:spPr>
          <a:xfrm>
            <a:off x="307162" y="3758106"/>
            <a:ext cx="2068212" cy="13480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Травень</a:t>
            </a:r>
            <a:r>
              <a:rPr b="1" i="0" lang="en-GB" sz="1400" u="none" cap="none" strike="noStrike">
                <a:solidFill>
                  <a:srgbClr val="3ACA70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b="1" i="0" lang="en-GB" sz="1400" u="none" cap="none" strike="noStrike">
                <a:solidFill>
                  <a:srgbClr val="006CD2"/>
                </a:solidFill>
                <a:latin typeface="Arial Black"/>
                <a:ea typeface="Arial Black"/>
                <a:cs typeface="Arial Black"/>
                <a:sym typeface="Arial Black"/>
              </a:rPr>
              <a:t>2019 </a:t>
            </a:r>
            <a:endParaRPr b="1" i="0" sz="1400" u="none" cap="none" strike="noStrike">
              <a:solidFill>
                <a:srgbClr val="006CD2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Концепція зменшення промислового забруднення на імплементацію Директиви 2010/75/ЄС затверджена КМУ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56"/>
          <p:cNvSpPr txBox="1"/>
          <p:nvPr/>
        </p:nvSpPr>
        <p:spPr>
          <a:xfrm>
            <a:off x="1519684" y="2124842"/>
            <a:ext cx="186981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Грудень </a:t>
            </a:r>
            <a:r>
              <a:rPr b="1" i="0" lang="en-GB" sz="1400" u="none" cap="none" strike="noStrike">
                <a:solidFill>
                  <a:srgbClr val="006CD2"/>
                </a:solidFill>
                <a:latin typeface="Arial Black"/>
                <a:ea typeface="Arial Black"/>
                <a:cs typeface="Arial Black"/>
                <a:sym typeface="Arial Black"/>
              </a:rPr>
              <a:t>2019 </a:t>
            </a:r>
            <a:endParaRPr b="1" i="0" sz="1400" u="none" cap="none" strike="noStrike">
              <a:solidFill>
                <a:srgbClr val="006CD2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План заходів до Концепції затверджено КМУ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56"/>
          <p:cNvSpPr txBox="1"/>
          <p:nvPr/>
        </p:nvSpPr>
        <p:spPr>
          <a:xfrm>
            <a:off x="3343442" y="3765542"/>
            <a:ext cx="180442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Жовтень </a:t>
            </a:r>
            <a:r>
              <a:rPr b="1" i="0" lang="en-GB" sz="1400" u="none" cap="none" strike="noStrike">
                <a:solidFill>
                  <a:srgbClr val="006CD2"/>
                </a:solidFill>
                <a:latin typeface="Arial Black"/>
                <a:ea typeface="Arial Black"/>
                <a:cs typeface="Arial Black"/>
                <a:sym typeface="Arial Black"/>
              </a:rPr>
              <a:t>2019</a:t>
            </a:r>
            <a:r>
              <a:rPr b="1" i="0" lang="en-GB" sz="1400" u="none" cap="none" strike="noStrike">
                <a:solidFill>
                  <a:srgbClr val="3ACA70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endParaRPr b="1" i="0" sz="1400" u="none" cap="none" strike="noStrike">
              <a:solidFill>
                <a:srgbClr val="3ACA7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Законопроект про інтегровані дозволи розроблено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56"/>
          <p:cNvSpPr txBox="1"/>
          <p:nvPr/>
        </p:nvSpPr>
        <p:spPr>
          <a:xfrm>
            <a:off x="4821025" y="2145342"/>
            <a:ext cx="1975713" cy="7325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Закон України 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rgbClr val="006CD2"/>
                </a:solidFill>
                <a:latin typeface="Arial"/>
                <a:ea typeface="Arial"/>
                <a:cs typeface="Arial"/>
                <a:sym typeface="Arial"/>
              </a:rPr>
              <a:t>8 серпня 2024</a:t>
            </a:r>
            <a:br>
              <a:rPr b="0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підписано Президентом України</a:t>
            </a:r>
            <a:endParaRPr b="0" i="1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56"/>
          <p:cNvSpPr txBox="1"/>
          <p:nvPr/>
        </p:nvSpPr>
        <p:spPr>
          <a:xfrm>
            <a:off x="6591650" y="3758106"/>
            <a:ext cx="197111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6CD2"/>
                </a:solidFill>
                <a:latin typeface="Arial Black"/>
                <a:ea typeface="Arial Black"/>
                <a:cs typeface="Arial Black"/>
                <a:sym typeface="Arial Black"/>
              </a:rPr>
              <a:t>2025 </a:t>
            </a:r>
            <a:b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Розроблення та прийняття понад 20 НПА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rrow Right with solid fill" id="396" name="Google Shape;396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40833" y="3166542"/>
            <a:ext cx="511407" cy="511407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56"/>
          <p:cNvSpPr txBox="1"/>
          <p:nvPr/>
        </p:nvSpPr>
        <p:spPr>
          <a:xfrm>
            <a:off x="8228269" y="2008065"/>
            <a:ext cx="1657108" cy="8802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006CD2"/>
                </a:solidFill>
                <a:latin typeface="Arial Black"/>
                <a:ea typeface="Arial Black"/>
                <a:cs typeface="Arial Black"/>
                <a:sym typeface="Arial Black"/>
              </a:rPr>
              <a:t>2025 </a:t>
            </a:r>
            <a:b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Запуск електронної системи для видачі інтегрованих дозволів</a:t>
            </a:r>
            <a:endParaRPr/>
          </a:p>
        </p:txBody>
      </p:sp>
      <p:sp>
        <p:nvSpPr>
          <p:cNvPr id="398" name="Google Shape;398;p56"/>
          <p:cNvSpPr txBox="1"/>
          <p:nvPr/>
        </p:nvSpPr>
        <p:spPr>
          <a:xfrm>
            <a:off x="9065090" y="3731405"/>
            <a:ext cx="3021282" cy="26530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Закон України 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6CD2"/>
                </a:solidFill>
                <a:latin typeface="Arial Black"/>
                <a:ea typeface="Arial Black"/>
                <a:cs typeface="Arial Black"/>
                <a:sym typeface="Arial Black"/>
              </a:rPr>
              <a:t>8 серпня 2025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Введення в дію, видача інтегрованих довкільних дозволів (нові установки)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200" u="none" cap="none" strike="noStrike">
                <a:solidFill>
                  <a:srgbClr val="006CD2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r>
              <a:rPr b="0" i="0" lang="en-GB" sz="1200" u="none" cap="none" strike="noStrike">
                <a:solidFill>
                  <a:srgbClr val="006CD2"/>
                </a:solidFill>
                <a:latin typeface="Arial"/>
                <a:ea typeface="Arial"/>
                <a:cs typeface="Arial"/>
                <a:sym typeface="Arial"/>
              </a:rPr>
              <a:t>протягом 4 роки з моменту введення в дію Закону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Видача інтегрованих довкільних дозволів (діючі установки)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**</a:t>
            </a:r>
            <a:r>
              <a:rPr b="0" i="0" lang="en-GB" sz="1200" u="none" cap="none" strike="noStrike">
                <a:solidFill>
                  <a:srgbClr val="006CD2"/>
                </a:solidFill>
                <a:latin typeface="Arial"/>
                <a:ea typeface="Arial"/>
                <a:cs typeface="Arial"/>
                <a:sym typeface="Arial"/>
              </a:rPr>
              <a:t>протягом 10 років після введення в дію Закону (дозвіл на чинних нормативах)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Процедура для діючих установок що виводяться з експлуатації з будь-яких причин </a:t>
            </a:r>
            <a:br>
              <a:rPr b="0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rrow Right with solid fill" id="399" name="Google Shape;399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67156" y="3166542"/>
            <a:ext cx="511407" cy="5114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rrow Right with solid fill" id="400" name="Google Shape;400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93479" y="3166542"/>
            <a:ext cx="511407" cy="5114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rrow Right with solid fill" id="401" name="Google Shape;401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9802" y="3166542"/>
            <a:ext cx="511407" cy="5114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rrow Right with solid fill" id="402" name="Google Shape;402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40108" y="3166542"/>
            <a:ext cx="511407" cy="5114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rrow Right with solid fill" id="403" name="Google Shape;403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49526" y="3173296"/>
            <a:ext cx="511407" cy="511407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56"/>
          <p:cNvSpPr/>
          <p:nvPr/>
        </p:nvSpPr>
        <p:spPr>
          <a:xfrm>
            <a:off x="246894" y="3232100"/>
            <a:ext cx="369349" cy="374027"/>
          </a:xfrm>
          <a:prstGeom prst="rect">
            <a:avLst/>
          </a:prstGeom>
          <a:solidFill>
            <a:srgbClr val="006C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56"/>
          <p:cNvSpPr/>
          <p:nvPr/>
        </p:nvSpPr>
        <p:spPr>
          <a:xfrm>
            <a:off x="353933" y="3359360"/>
            <a:ext cx="125263" cy="125263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56"/>
          <p:cNvSpPr/>
          <p:nvPr/>
        </p:nvSpPr>
        <p:spPr>
          <a:xfrm>
            <a:off x="5457250" y="3239960"/>
            <a:ext cx="369349" cy="374027"/>
          </a:xfrm>
          <a:prstGeom prst="rect">
            <a:avLst/>
          </a:prstGeom>
          <a:solidFill>
            <a:srgbClr val="006C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56"/>
          <p:cNvSpPr/>
          <p:nvPr/>
        </p:nvSpPr>
        <p:spPr>
          <a:xfrm>
            <a:off x="2204604" y="3234608"/>
            <a:ext cx="369349" cy="374027"/>
          </a:xfrm>
          <a:prstGeom prst="rect">
            <a:avLst/>
          </a:prstGeom>
          <a:solidFill>
            <a:srgbClr val="006C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56"/>
          <p:cNvSpPr/>
          <p:nvPr/>
        </p:nvSpPr>
        <p:spPr>
          <a:xfrm>
            <a:off x="3751346" y="3241985"/>
            <a:ext cx="369349" cy="374027"/>
          </a:xfrm>
          <a:prstGeom prst="rect">
            <a:avLst/>
          </a:prstGeom>
          <a:solidFill>
            <a:srgbClr val="006C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56"/>
          <p:cNvSpPr/>
          <p:nvPr/>
        </p:nvSpPr>
        <p:spPr>
          <a:xfrm>
            <a:off x="7066109" y="3239959"/>
            <a:ext cx="369349" cy="374027"/>
          </a:xfrm>
          <a:prstGeom prst="rect">
            <a:avLst/>
          </a:prstGeom>
          <a:solidFill>
            <a:srgbClr val="006C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56"/>
          <p:cNvSpPr/>
          <p:nvPr/>
        </p:nvSpPr>
        <p:spPr>
          <a:xfrm>
            <a:off x="8687474" y="3240954"/>
            <a:ext cx="369349" cy="374027"/>
          </a:xfrm>
          <a:prstGeom prst="rect">
            <a:avLst/>
          </a:prstGeom>
          <a:solidFill>
            <a:srgbClr val="006C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56"/>
          <p:cNvSpPr/>
          <p:nvPr/>
        </p:nvSpPr>
        <p:spPr>
          <a:xfrm>
            <a:off x="11003128" y="3232100"/>
            <a:ext cx="369349" cy="374027"/>
          </a:xfrm>
          <a:prstGeom prst="rect">
            <a:avLst/>
          </a:prstGeom>
          <a:solidFill>
            <a:srgbClr val="006C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2" name="Google Shape;412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20058" y="3197247"/>
            <a:ext cx="443731" cy="443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14154" y="3207381"/>
            <a:ext cx="443731" cy="443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77073" y="3208716"/>
            <a:ext cx="443731" cy="443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28917" y="3207381"/>
            <a:ext cx="443731" cy="443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50880" y="3205106"/>
            <a:ext cx="443731" cy="443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65936" y="3197246"/>
            <a:ext cx="443731" cy="443731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56"/>
          <p:cNvSpPr txBox="1"/>
          <p:nvPr>
            <p:ph idx="10" type="dt"/>
          </p:nvPr>
        </p:nvSpPr>
        <p:spPr>
          <a:xfrm>
            <a:off x="1161571" y="6495835"/>
            <a:ext cx="72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25.08.2025</a:t>
            </a:r>
            <a:endParaRPr/>
          </a:p>
        </p:txBody>
      </p:sp>
      <p:sp>
        <p:nvSpPr>
          <p:cNvPr id="419" name="Google Shape;419;p56"/>
          <p:cNvSpPr txBox="1"/>
          <p:nvPr>
            <p:ph idx="11" type="ftr"/>
          </p:nvPr>
        </p:nvSpPr>
        <p:spPr>
          <a:xfrm>
            <a:off x="2122712" y="6495835"/>
            <a:ext cx="684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Інтегроване запобігання та контроль промислового забруднення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5"/>
          <p:cNvSpPr txBox="1"/>
          <p:nvPr>
            <p:ph idx="12" type="sldNum"/>
          </p:nvPr>
        </p:nvSpPr>
        <p:spPr>
          <a:xfrm>
            <a:off x="533406" y="6495835"/>
            <a:ext cx="468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25" name="Google Shape;425;p5"/>
          <p:cNvSpPr txBox="1"/>
          <p:nvPr/>
        </p:nvSpPr>
        <p:spPr>
          <a:xfrm>
            <a:off x="533405" y="365126"/>
            <a:ext cx="7293300" cy="903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b="1" i="0" lang="en-GB" sz="24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ЧИННЕ РЕГУЛЮВАННЯ </a:t>
            </a:r>
            <a:br>
              <a:rPr b="1" i="0" lang="en-GB" sz="24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b="1" i="0" lang="en-GB" sz="2400" u="none" cap="none" strike="noStrike">
                <a:solidFill>
                  <a:srgbClr val="006CD2"/>
                </a:solidFill>
                <a:latin typeface="Arial Black"/>
                <a:ea typeface="Arial Black"/>
                <a:cs typeface="Arial Black"/>
                <a:sym typeface="Arial Black"/>
              </a:rPr>
              <a:t>ПРОМИСЛОВИХ УСТАНОВОК В УКРАЇНІ</a:t>
            </a:r>
            <a:endParaRPr b="1" i="0" sz="2400" u="none" cap="none" strike="noStrike">
              <a:solidFill>
                <a:srgbClr val="006CD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26" name="Google Shape;426;p5"/>
          <p:cNvSpPr/>
          <p:nvPr/>
        </p:nvSpPr>
        <p:spPr>
          <a:xfrm>
            <a:off x="4462035" y="1836091"/>
            <a:ext cx="3298800" cy="1898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5"/>
          <p:cNvSpPr/>
          <p:nvPr/>
        </p:nvSpPr>
        <p:spPr>
          <a:xfrm>
            <a:off x="694475" y="1841094"/>
            <a:ext cx="3298800" cy="1898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5"/>
          <p:cNvSpPr/>
          <p:nvPr/>
        </p:nvSpPr>
        <p:spPr>
          <a:xfrm>
            <a:off x="8262644" y="1821376"/>
            <a:ext cx="3298800" cy="1912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5"/>
          <p:cNvSpPr txBox="1"/>
          <p:nvPr/>
        </p:nvSpPr>
        <p:spPr>
          <a:xfrm>
            <a:off x="1039929" y="2092420"/>
            <a:ext cx="2221500" cy="15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5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ДОЗВІЛ на викиди забруднюючих речовин в атмосферне повітря стаціонарними джерелами</a:t>
            </a:r>
            <a:endParaRPr b="1" i="0" sz="1500" u="none" cap="none" strike="noStrike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500" u="none" cap="none" strike="noStrike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30" name="Google Shape;430;p5"/>
          <p:cNvSpPr txBox="1"/>
          <p:nvPr/>
        </p:nvSpPr>
        <p:spPr>
          <a:xfrm>
            <a:off x="4963770" y="2297126"/>
            <a:ext cx="2652000" cy="10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5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ДОЗВІЛ НА СПЕЦІАЛЬНЕ ВОДОКОРИСТУВАННЯ (підземні та поверхневі води)</a:t>
            </a:r>
            <a:endParaRPr b="1" i="0" sz="1500" u="none" cap="none" strike="noStrike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31" name="Google Shape;431;p5"/>
          <p:cNvSpPr txBox="1"/>
          <p:nvPr/>
        </p:nvSpPr>
        <p:spPr>
          <a:xfrm>
            <a:off x="9063829" y="2422618"/>
            <a:ext cx="2277300" cy="6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5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ДОЗВІЛ НА УПРАВЛІННЯ ВІДХОДАМИ</a:t>
            </a:r>
            <a:endParaRPr b="1" i="0" sz="1500" u="none" cap="none" strike="noStrike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32" name="Google Shape;432;p5"/>
          <p:cNvSpPr/>
          <p:nvPr/>
        </p:nvSpPr>
        <p:spPr>
          <a:xfrm>
            <a:off x="528522" y="1654004"/>
            <a:ext cx="511500" cy="511500"/>
          </a:xfrm>
          <a:prstGeom prst="rect">
            <a:avLst/>
          </a:prstGeom>
          <a:solidFill>
            <a:srgbClr val="006C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5"/>
          <p:cNvSpPr/>
          <p:nvPr/>
        </p:nvSpPr>
        <p:spPr>
          <a:xfrm>
            <a:off x="4290408" y="1654004"/>
            <a:ext cx="511500" cy="511500"/>
          </a:xfrm>
          <a:prstGeom prst="rect">
            <a:avLst/>
          </a:prstGeom>
          <a:solidFill>
            <a:srgbClr val="006C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5"/>
          <p:cNvSpPr/>
          <p:nvPr/>
        </p:nvSpPr>
        <p:spPr>
          <a:xfrm>
            <a:off x="8052294" y="1654020"/>
            <a:ext cx="511500" cy="511500"/>
          </a:xfrm>
          <a:prstGeom prst="rect">
            <a:avLst/>
          </a:prstGeom>
          <a:solidFill>
            <a:srgbClr val="006C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5" name="Google Shape;43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21472" y="1736920"/>
            <a:ext cx="355730" cy="355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5423" y="1704841"/>
            <a:ext cx="361576" cy="3615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Зображення, що містить текст, контейнер&#10;&#10;Автоматично згенерований опис" id="437" name="Google Shape;437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39574" y="1780069"/>
            <a:ext cx="389780" cy="257579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p5"/>
          <p:cNvSpPr txBox="1"/>
          <p:nvPr>
            <p:ph idx="10" type="dt"/>
          </p:nvPr>
        </p:nvSpPr>
        <p:spPr>
          <a:xfrm>
            <a:off x="1161571" y="6495835"/>
            <a:ext cx="720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25.08.2025</a:t>
            </a:r>
            <a:endParaRPr/>
          </a:p>
        </p:txBody>
      </p:sp>
      <p:sp>
        <p:nvSpPr>
          <p:cNvPr id="439" name="Google Shape;439;p5"/>
          <p:cNvSpPr txBox="1"/>
          <p:nvPr>
            <p:ph idx="11" type="ftr"/>
          </p:nvPr>
        </p:nvSpPr>
        <p:spPr>
          <a:xfrm>
            <a:off x="2122712" y="6495835"/>
            <a:ext cx="6840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Інтегроване запобігання та контроль промислового забруднення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57"/>
          <p:cNvSpPr/>
          <p:nvPr/>
        </p:nvSpPr>
        <p:spPr>
          <a:xfrm>
            <a:off x="0" y="1262913"/>
            <a:ext cx="12192000" cy="4976969"/>
          </a:xfrm>
          <a:prstGeom prst="rect">
            <a:avLst/>
          </a:prstGeom>
          <a:gradFill>
            <a:gsLst>
              <a:gs pos="0">
                <a:srgbClr val="E5F0FA"/>
              </a:gs>
              <a:gs pos="26000">
                <a:srgbClr val="E5F0FA"/>
              </a:gs>
              <a:gs pos="100000">
                <a:schemeClr val="lt1"/>
              </a:gs>
            </a:gsLst>
            <a:lin ang="1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57"/>
          <p:cNvSpPr txBox="1"/>
          <p:nvPr>
            <p:ph type="title"/>
          </p:nvPr>
        </p:nvSpPr>
        <p:spPr>
          <a:xfrm>
            <a:off x="533405" y="442064"/>
            <a:ext cx="7340595" cy="41676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b="1" lang="en-GB" sz="2400">
                <a:solidFill>
                  <a:srgbClr val="006CD2"/>
                </a:solidFill>
                <a:latin typeface="Arial Black"/>
                <a:ea typeface="Arial Black"/>
                <a:cs typeface="Arial Black"/>
                <a:sym typeface="Arial Black"/>
              </a:rPr>
              <a:t>НОВІ ЕЛЕМЕНТИ</a:t>
            </a:r>
            <a:endParaRPr>
              <a:solidFill>
                <a:srgbClr val="006CD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46" name="Google Shape;446;p57"/>
          <p:cNvSpPr txBox="1"/>
          <p:nvPr>
            <p:ph idx="12" type="sldNum"/>
          </p:nvPr>
        </p:nvSpPr>
        <p:spPr>
          <a:xfrm>
            <a:off x="533406" y="6495835"/>
            <a:ext cx="468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47" name="Google Shape;447;p57"/>
          <p:cNvSpPr txBox="1"/>
          <p:nvPr>
            <p:ph idx="2" type="body"/>
          </p:nvPr>
        </p:nvSpPr>
        <p:spPr>
          <a:xfrm>
            <a:off x="533405" y="927431"/>
            <a:ext cx="7340600" cy="3063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en-GB" sz="1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ДИРЕКТИВИ 2010/75/ЄС в українському законодавстві</a:t>
            </a:r>
            <a:endParaRPr b="1" sz="1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48" name="Google Shape;448;p57"/>
          <p:cNvSpPr/>
          <p:nvPr/>
        </p:nvSpPr>
        <p:spPr>
          <a:xfrm>
            <a:off x="5912619" y="1669525"/>
            <a:ext cx="3747790" cy="1823862"/>
          </a:xfrm>
          <a:prstGeom prst="rect">
            <a:avLst/>
          </a:prstGeom>
          <a:solidFill>
            <a:srgbClr val="E5F0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57"/>
          <p:cNvSpPr/>
          <p:nvPr/>
        </p:nvSpPr>
        <p:spPr>
          <a:xfrm>
            <a:off x="2300354" y="1622946"/>
            <a:ext cx="2991777" cy="187532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57"/>
          <p:cNvSpPr/>
          <p:nvPr/>
        </p:nvSpPr>
        <p:spPr>
          <a:xfrm>
            <a:off x="5912619" y="4065700"/>
            <a:ext cx="3747790" cy="1875326"/>
          </a:xfrm>
          <a:prstGeom prst="rect">
            <a:avLst/>
          </a:prstGeom>
          <a:solidFill>
            <a:srgbClr val="E5F0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57"/>
          <p:cNvSpPr/>
          <p:nvPr/>
        </p:nvSpPr>
        <p:spPr>
          <a:xfrm>
            <a:off x="2300355" y="4065700"/>
            <a:ext cx="2991776" cy="187532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57"/>
          <p:cNvSpPr txBox="1"/>
          <p:nvPr/>
        </p:nvSpPr>
        <p:spPr>
          <a:xfrm>
            <a:off x="2641064" y="2022000"/>
            <a:ext cx="2277157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Нова дозвільна процедура: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ІНТЕГРОВАНИЙ ДОЗВІЛ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57"/>
          <p:cNvSpPr txBox="1"/>
          <p:nvPr/>
        </p:nvSpPr>
        <p:spPr>
          <a:xfrm>
            <a:off x="6581084" y="4328018"/>
            <a:ext cx="2277157" cy="11310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BREFs/BAT: </a:t>
            </a:r>
            <a:r>
              <a:rPr b="0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представлення в українське законодавство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57"/>
          <p:cNvSpPr txBox="1"/>
          <p:nvPr/>
        </p:nvSpPr>
        <p:spPr>
          <a:xfrm>
            <a:off x="2673459" y="4329434"/>
            <a:ext cx="2444006" cy="13944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ЗВІТНІСТЬ ТА МОНІТОРИНГ дотримання умов інтегрованого дозволу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57"/>
          <p:cNvSpPr txBox="1"/>
          <p:nvPr/>
        </p:nvSpPr>
        <p:spPr>
          <a:xfrm>
            <a:off x="6173914" y="1856345"/>
            <a:ext cx="3363747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ПРОЗОРА ТА ЗРУЧНА ДЛЯ КОРИСТУВАЧА ЕЛЕКТРОННА СИСТЕМА для видачі інтегрованого дозволу та комунікації із зацікавленими сторонами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57"/>
          <p:cNvSpPr/>
          <p:nvPr/>
        </p:nvSpPr>
        <p:spPr>
          <a:xfrm>
            <a:off x="2134402" y="1435857"/>
            <a:ext cx="511407" cy="511407"/>
          </a:xfrm>
          <a:prstGeom prst="rect">
            <a:avLst/>
          </a:prstGeom>
          <a:solidFill>
            <a:srgbClr val="006C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57"/>
          <p:cNvSpPr/>
          <p:nvPr/>
        </p:nvSpPr>
        <p:spPr>
          <a:xfrm>
            <a:off x="5672330" y="1435857"/>
            <a:ext cx="511407" cy="511407"/>
          </a:xfrm>
          <a:prstGeom prst="rect">
            <a:avLst/>
          </a:prstGeom>
          <a:solidFill>
            <a:srgbClr val="006C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57"/>
          <p:cNvSpPr/>
          <p:nvPr/>
        </p:nvSpPr>
        <p:spPr>
          <a:xfrm>
            <a:off x="2134402" y="3897326"/>
            <a:ext cx="511407" cy="511407"/>
          </a:xfrm>
          <a:prstGeom prst="rect">
            <a:avLst/>
          </a:prstGeom>
          <a:solidFill>
            <a:srgbClr val="006C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57"/>
          <p:cNvSpPr/>
          <p:nvPr/>
        </p:nvSpPr>
        <p:spPr>
          <a:xfrm>
            <a:off x="5672330" y="3897326"/>
            <a:ext cx="511407" cy="511407"/>
          </a:xfrm>
          <a:prstGeom prst="rect">
            <a:avLst/>
          </a:prstGeom>
          <a:solidFill>
            <a:srgbClr val="006C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lipboard Checked outline" id="460" name="Google Shape;460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95123" y="1501435"/>
            <a:ext cx="372984" cy="372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47245" y="1507139"/>
            <a:ext cx="361576" cy="36157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62" name="Google Shape;462;p57"/>
          <p:cNvGraphicFramePr/>
          <p:nvPr/>
        </p:nvGraphicFramePr>
        <p:xfrm>
          <a:off x="5757077" y="3988845"/>
          <a:ext cx="368760" cy="339173"/>
        </p:xfrm>
        <a:graphic>
          <a:graphicData uri="http://schemas.openxmlformats.org/presentationml/2006/ole">
            <mc:AlternateContent>
              <mc:Choice Requires="v">
                <p:oleObj r:id="rId6" imgH="339173" imgW="368760" progId="CorelDraw.Graphic.23" spid="_x0000_s1">
                  <p:embed/>
                </p:oleObj>
              </mc:Choice>
              <mc:Fallback>
                <p:oleObj r:id="rId7" imgH="339173" imgW="368760" progId="CorelDraw.Graphic.23">
                  <p:embed/>
                  <p:pic>
                    <p:nvPicPr>
                      <p:cNvPr id="462" name="Google Shape;462;p57"/>
                      <p:cNvPicPr preferRelativeResize="0"/>
                      <p:nvPr/>
                    </p:nvPicPr>
                    <p:blipFill rotWithShape="1">
                      <a:blip r:embed="rId8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5757077" y="3988845"/>
                        <a:ext cx="368760" cy="3391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" name="Google Shape;463;p57"/>
          <p:cNvGraphicFramePr/>
          <p:nvPr/>
        </p:nvGraphicFramePr>
        <p:xfrm>
          <a:off x="2233466" y="3993212"/>
          <a:ext cx="334641" cy="336222"/>
        </p:xfrm>
        <a:graphic>
          <a:graphicData uri="http://schemas.openxmlformats.org/presentationml/2006/ole">
            <mc:AlternateContent>
              <mc:Choice Requires="v">
                <p:oleObj r:id="rId9" imgH="336222" imgW="334641" progId="CorelDraw.Graphic.23" spid="_x0000_s2">
                  <p:embed/>
                </p:oleObj>
              </mc:Choice>
              <mc:Fallback>
                <p:oleObj r:id="rId10" imgH="336222" imgW="334641" progId="CorelDraw.Graphic.23">
                  <p:embed/>
                  <p:pic>
                    <p:nvPicPr>
                      <p:cNvPr id="463" name="Google Shape;463;p57"/>
                      <p:cNvPicPr preferRelativeResize="0"/>
                      <p:nvPr/>
                    </p:nvPicPr>
                    <p:blipFill rotWithShape="1">
                      <a:blip r:embed="rId11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2233466" y="3993212"/>
                        <a:ext cx="334641" cy="3362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4" name="Google Shape;464;p57"/>
          <p:cNvSpPr txBox="1"/>
          <p:nvPr>
            <p:ph idx="10" type="dt"/>
          </p:nvPr>
        </p:nvSpPr>
        <p:spPr>
          <a:xfrm>
            <a:off x="1161571" y="6495835"/>
            <a:ext cx="72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25.08.2025</a:t>
            </a:r>
            <a:endParaRPr/>
          </a:p>
        </p:txBody>
      </p:sp>
      <p:sp>
        <p:nvSpPr>
          <p:cNvPr id="465" name="Google Shape;465;p57"/>
          <p:cNvSpPr txBox="1"/>
          <p:nvPr>
            <p:ph idx="11" type="ftr"/>
          </p:nvPr>
        </p:nvSpPr>
        <p:spPr>
          <a:xfrm>
            <a:off x="2122712" y="6495835"/>
            <a:ext cx="684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Інтегроване запобігання та контроль промислового забруднення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58"/>
          <p:cNvSpPr txBox="1"/>
          <p:nvPr>
            <p:ph type="title"/>
          </p:nvPr>
        </p:nvSpPr>
        <p:spPr>
          <a:xfrm>
            <a:off x="533405" y="365125"/>
            <a:ext cx="7340595" cy="96293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lang="en-GB">
                <a:solidFill>
                  <a:srgbClr val="006CD2"/>
                </a:solidFill>
              </a:rPr>
              <a:t>ПЕРЕВАГИ НОВОЇ ДОЗВІЛЬНОЇ СИСТЕМИ</a:t>
            </a:r>
            <a:endParaRPr>
              <a:solidFill>
                <a:srgbClr val="006CD2"/>
              </a:solidFill>
            </a:endParaRPr>
          </a:p>
        </p:txBody>
      </p:sp>
      <p:sp>
        <p:nvSpPr>
          <p:cNvPr id="471" name="Google Shape;471;p58"/>
          <p:cNvSpPr txBox="1"/>
          <p:nvPr>
            <p:ph idx="12" type="sldNum"/>
          </p:nvPr>
        </p:nvSpPr>
        <p:spPr>
          <a:xfrm>
            <a:off x="533406" y="6495835"/>
            <a:ext cx="468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72" name="Google Shape;472;p58"/>
          <p:cNvSpPr/>
          <p:nvPr/>
        </p:nvSpPr>
        <p:spPr>
          <a:xfrm>
            <a:off x="9089227" y="3768133"/>
            <a:ext cx="2550694" cy="2171222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6CD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58"/>
          <p:cNvSpPr txBox="1"/>
          <p:nvPr/>
        </p:nvSpPr>
        <p:spPr>
          <a:xfrm>
            <a:off x="3324593" y="4104423"/>
            <a:ext cx="255069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ДІАЛОГ З БІЗНЕСОМ</a:t>
            </a:r>
            <a:endParaRPr/>
          </a:p>
        </p:txBody>
      </p:sp>
      <p:sp>
        <p:nvSpPr>
          <p:cNvPr id="474" name="Google Shape;474;p58"/>
          <p:cNvSpPr txBox="1"/>
          <p:nvPr/>
        </p:nvSpPr>
        <p:spPr>
          <a:xfrm>
            <a:off x="3324593" y="4554359"/>
            <a:ext cx="2384219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Запровадження процедури консультацій операторів установок з дозвільним органом щодо подання заявки на отримання інтегрованого дозволу</a:t>
            </a:r>
            <a:endParaRPr/>
          </a:p>
        </p:txBody>
      </p:sp>
      <p:sp>
        <p:nvSpPr>
          <p:cNvPr id="475" name="Google Shape;475;p58"/>
          <p:cNvSpPr txBox="1"/>
          <p:nvPr/>
        </p:nvSpPr>
        <p:spPr>
          <a:xfrm>
            <a:off x="565276" y="4104423"/>
            <a:ext cx="255069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ДІДЖИТАЛІЗАЦІЯ</a:t>
            </a:r>
            <a:endParaRPr/>
          </a:p>
        </p:txBody>
      </p:sp>
      <p:sp>
        <p:nvSpPr>
          <p:cNvPr id="476" name="Google Shape;476;p58"/>
          <p:cNvSpPr txBox="1"/>
          <p:nvPr/>
        </p:nvSpPr>
        <p:spPr>
          <a:xfrm>
            <a:off x="766542" y="4533346"/>
            <a:ext cx="208442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Діджиталізація дозвільної процедури.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Можливість подавати громадські зауваження та пропозиції онлайн</a:t>
            </a:r>
            <a:endParaRPr/>
          </a:p>
        </p:txBody>
      </p:sp>
      <p:sp>
        <p:nvSpPr>
          <p:cNvPr id="477" name="Google Shape;477;p58"/>
          <p:cNvSpPr txBox="1"/>
          <p:nvPr/>
        </p:nvSpPr>
        <p:spPr>
          <a:xfrm>
            <a:off x="6159093" y="2060096"/>
            <a:ext cx="255069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АВТОМАТИЗАЦІЯ</a:t>
            </a:r>
            <a:endParaRPr/>
          </a:p>
        </p:txBody>
      </p:sp>
      <p:sp>
        <p:nvSpPr>
          <p:cNvPr id="478" name="Google Shape;478;p58"/>
          <p:cNvSpPr txBox="1"/>
          <p:nvPr/>
        </p:nvSpPr>
        <p:spPr>
          <a:xfrm>
            <a:off x="9114866" y="2111855"/>
            <a:ext cx="236147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ДЕРЕГУЛЯЦІЯ </a:t>
            </a:r>
            <a:endParaRPr b="0" i="0" sz="1400" u="none" cap="none" strike="noStrike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79" name="Google Shape;479;p58"/>
          <p:cNvSpPr txBox="1"/>
          <p:nvPr/>
        </p:nvSpPr>
        <p:spPr>
          <a:xfrm>
            <a:off x="8993595" y="2464646"/>
            <a:ext cx="274195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Запровадження 1 інтегрованого екологічного дозволу замість щонайменше 3 (зменшення кількості дозволів)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58"/>
          <p:cNvSpPr txBox="1"/>
          <p:nvPr/>
        </p:nvSpPr>
        <p:spPr>
          <a:xfrm>
            <a:off x="6096000" y="4104423"/>
            <a:ext cx="2788862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ПЕРЕХІДНИЙ ПЕРІОД ДЛЯ ДІЮЧИХ УСТАНОВОК</a:t>
            </a:r>
            <a:endParaRPr/>
          </a:p>
        </p:txBody>
      </p:sp>
      <p:sp>
        <p:nvSpPr>
          <p:cNvPr id="481" name="Google Shape;481;p58"/>
          <p:cNvSpPr txBox="1"/>
          <p:nvPr/>
        </p:nvSpPr>
        <p:spPr>
          <a:xfrm>
            <a:off x="6203950" y="4877524"/>
            <a:ext cx="2423211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Перехідні умови інтегрованого дозволу для існуючих установок </a:t>
            </a:r>
            <a:endParaRPr/>
          </a:p>
        </p:txBody>
      </p:sp>
      <p:sp>
        <p:nvSpPr>
          <p:cNvPr id="482" name="Google Shape;482;p58"/>
          <p:cNvSpPr txBox="1"/>
          <p:nvPr/>
        </p:nvSpPr>
        <p:spPr>
          <a:xfrm>
            <a:off x="9122299" y="4104423"/>
            <a:ext cx="2423212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ГАРМОНІЗАЦІЯ З ІНШИМИ ЧАСТИНАМИ ЗАКОНОДАВСТВА, ЩО ДИНАМІЧНО РЕФОРМУЄТЬСЯ</a:t>
            </a:r>
            <a:endParaRPr/>
          </a:p>
        </p:txBody>
      </p:sp>
      <p:sp>
        <p:nvSpPr>
          <p:cNvPr id="483" name="Google Shape;483;p58"/>
          <p:cNvSpPr/>
          <p:nvPr/>
        </p:nvSpPr>
        <p:spPr>
          <a:xfrm>
            <a:off x="7216824" y="3584271"/>
            <a:ext cx="375050" cy="375050"/>
          </a:xfrm>
          <a:prstGeom prst="rect">
            <a:avLst/>
          </a:prstGeom>
          <a:solidFill>
            <a:srgbClr val="006C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58"/>
          <p:cNvSpPr/>
          <p:nvPr/>
        </p:nvSpPr>
        <p:spPr>
          <a:xfrm>
            <a:off x="7242638" y="3619542"/>
            <a:ext cx="319222" cy="309011"/>
          </a:xfrm>
          <a:prstGeom prst="mathPlus">
            <a:avLst>
              <a:gd fmla="val 12167" name="adj1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58"/>
          <p:cNvSpPr txBox="1"/>
          <p:nvPr/>
        </p:nvSpPr>
        <p:spPr>
          <a:xfrm>
            <a:off x="3245440" y="2052805"/>
            <a:ext cx="2629846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ІНТЕГРОВАНИЙ ПІДХІД</a:t>
            </a:r>
            <a:b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Запровадження інтегрованого підходу до регулювання промислового забруднення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58"/>
          <p:cNvSpPr txBox="1"/>
          <p:nvPr/>
        </p:nvSpPr>
        <p:spPr>
          <a:xfrm>
            <a:off x="826448" y="2022027"/>
            <a:ext cx="2028350" cy="1292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ІНТЕГРАЦІЯ В ЄС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Поступовий перехід до модернізація промислових об'єктів на основі BREF/BAT 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58"/>
          <p:cNvSpPr/>
          <p:nvPr/>
        </p:nvSpPr>
        <p:spPr>
          <a:xfrm>
            <a:off x="4441290" y="1506551"/>
            <a:ext cx="375050" cy="375050"/>
          </a:xfrm>
          <a:prstGeom prst="rect">
            <a:avLst/>
          </a:prstGeom>
          <a:solidFill>
            <a:srgbClr val="006C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58"/>
          <p:cNvSpPr/>
          <p:nvPr/>
        </p:nvSpPr>
        <p:spPr>
          <a:xfrm>
            <a:off x="1621227" y="1506551"/>
            <a:ext cx="375050" cy="375050"/>
          </a:xfrm>
          <a:prstGeom prst="rect">
            <a:avLst/>
          </a:prstGeom>
          <a:solidFill>
            <a:srgbClr val="006C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58"/>
          <p:cNvSpPr/>
          <p:nvPr/>
        </p:nvSpPr>
        <p:spPr>
          <a:xfrm>
            <a:off x="7261353" y="1506551"/>
            <a:ext cx="375050" cy="375050"/>
          </a:xfrm>
          <a:prstGeom prst="rect">
            <a:avLst/>
          </a:prstGeom>
          <a:solidFill>
            <a:srgbClr val="006C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58"/>
          <p:cNvSpPr/>
          <p:nvPr/>
        </p:nvSpPr>
        <p:spPr>
          <a:xfrm>
            <a:off x="10081417" y="1506551"/>
            <a:ext cx="375050" cy="375050"/>
          </a:xfrm>
          <a:prstGeom prst="rect">
            <a:avLst/>
          </a:prstGeom>
          <a:solidFill>
            <a:srgbClr val="006C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58"/>
          <p:cNvSpPr/>
          <p:nvPr/>
        </p:nvSpPr>
        <p:spPr>
          <a:xfrm>
            <a:off x="4391719" y="3587214"/>
            <a:ext cx="375050" cy="375050"/>
          </a:xfrm>
          <a:prstGeom prst="rect">
            <a:avLst/>
          </a:prstGeom>
          <a:solidFill>
            <a:srgbClr val="006C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58"/>
          <p:cNvSpPr/>
          <p:nvPr/>
        </p:nvSpPr>
        <p:spPr>
          <a:xfrm>
            <a:off x="1571656" y="3587214"/>
            <a:ext cx="375050" cy="375050"/>
          </a:xfrm>
          <a:prstGeom prst="rect">
            <a:avLst/>
          </a:prstGeom>
          <a:solidFill>
            <a:srgbClr val="006C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58"/>
          <p:cNvSpPr/>
          <p:nvPr/>
        </p:nvSpPr>
        <p:spPr>
          <a:xfrm>
            <a:off x="10080034" y="3609998"/>
            <a:ext cx="375050" cy="375050"/>
          </a:xfrm>
          <a:prstGeom prst="rect">
            <a:avLst/>
          </a:prstGeom>
          <a:solidFill>
            <a:srgbClr val="006C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94" name="Google Shape;494;p58"/>
          <p:cNvGraphicFramePr/>
          <p:nvPr/>
        </p:nvGraphicFramePr>
        <p:xfrm>
          <a:off x="1651326" y="1568198"/>
          <a:ext cx="314852" cy="225392"/>
        </p:xfrm>
        <a:graphic>
          <a:graphicData uri="http://schemas.openxmlformats.org/presentationml/2006/ole">
            <mc:AlternateContent>
              <mc:Choice Requires="v">
                <p:oleObj r:id="rId4" imgH="225392" imgW="314852" progId="CorelDraw.Graphic.23" spid="_x0000_s1">
                  <p:embed/>
                </p:oleObj>
              </mc:Choice>
              <mc:Fallback>
                <p:oleObj r:id="rId5" imgH="225392" imgW="314852" progId="CorelDraw.Graphic.23">
                  <p:embed/>
                  <p:pic>
                    <p:nvPicPr>
                      <p:cNvPr id="494" name="Google Shape;494;p58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651326" y="1568198"/>
                        <a:ext cx="314852" cy="2253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5" name="Google Shape;495;p58"/>
          <p:cNvGraphicFramePr/>
          <p:nvPr/>
        </p:nvGraphicFramePr>
        <p:xfrm>
          <a:off x="4434700" y="3637568"/>
          <a:ext cx="289082" cy="290092"/>
        </p:xfrm>
        <a:graphic>
          <a:graphicData uri="http://schemas.openxmlformats.org/presentationml/2006/ole">
            <mc:AlternateContent>
              <mc:Choice Requires="v">
                <p:oleObj r:id="rId7" imgH="290092" imgW="289082" progId="CorelDraw.Graphic.23" spid="_x0000_s2">
                  <p:embed/>
                </p:oleObj>
              </mc:Choice>
              <mc:Fallback>
                <p:oleObj r:id="rId8" imgH="290092" imgW="289082" progId="CorelDraw.Graphic.23">
                  <p:embed/>
                  <p:pic>
                    <p:nvPicPr>
                      <p:cNvPr id="495" name="Google Shape;495;p58"/>
                      <p:cNvPicPr preferRelativeResize="0"/>
                      <p:nvPr/>
                    </p:nvPicPr>
                    <p:blipFill rotWithShape="1">
                      <a:blip r:embed="rId9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4434700" y="3637568"/>
                        <a:ext cx="289082" cy="2900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6" name="Google Shape;496;p58"/>
          <p:cNvGraphicFramePr/>
          <p:nvPr/>
        </p:nvGraphicFramePr>
        <p:xfrm>
          <a:off x="10128071" y="3658348"/>
          <a:ext cx="278976" cy="270205"/>
        </p:xfrm>
        <a:graphic>
          <a:graphicData uri="http://schemas.openxmlformats.org/presentationml/2006/ole">
            <mc:AlternateContent>
              <mc:Choice Requires="v">
                <p:oleObj r:id="rId10" imgH="270205" imgW="278976" progId="CorelDraw.Graphic.23" spid="_x0000_s3">
                  <p:embed/>
                </p:oleObj>
              </mc:Choice>
              <mc:Fallback>
                <p:oleObj r:id="rId11" imgH="270205" imgW="278976" progId="CorelDraw.Graphic.23">
                  <p:embed/>
                  <p:pic>
                    <p:nvPicPr>
                      <p:cNvPr id="496" name="Google Shape;496;p58"/>
                      <p:cNvPicPr preferRelativeResize="0"/>
                      <p:nvPr/>
                    </p:nvPicPr>
                    <p:blipFill rotWithShape="1">
                      <a:blip r:embed="rId12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0128071" y="3658348"/>
                        <a:ext cx="278976" cy="2702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descr="Clipboard Checked outline" id="497" name="Google Shape;497;p58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0111515" y="1527781"/>
            <a:ext cx="314852" cy="31485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98" name="Google Shape;498;p58"/>
          <p:cNvGraphicFramePr/>
          <p:nvPr/>
        </p:nvGraphicFramePr>
        <p:xfrm>
          <a:off x="7322605" y="1568198"/>
          <a:ext cx="252543" cy="253732"/>
        </p:xfrm>
        <a:graphic>
          <a:graphicData uri="http://schemas.openxmlformats.org/presentationml/2006/ole">
            <mc:AlternateContent>
              <mc:Choice Requires="v">
                <p:oleObj r:id="rId14" imgH="253732" imgW="252543" progId="CorelDraw.Graphic.23" spid="_x0000_s4">
                  <p:embed/>
                </p:oleObj>
              </mc:Choice>
              <mc:Fallback>
                <p:oleObj r:id="rId15" imgH="253732" imgW="252543" progId="CorelDraw.Graphic.23">
                  <p:embed/>
                  <p:pic>
                    <p:nvPicPr>
                      <p:cNvPr id="498" name="Google Shape;498;p58"/>
                      <p:cNvPicPr preferRelativeResize="0"/>
                      <p:nvPr/>
                    </p:nvPicPr>
                    <p:blipFill rotWithShape="1">
                      <a:blip r:embed="rId1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7322605" y="1568198"/>
                        <a:ext cx="252543" cy="2537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9" name="Google Shape;499;p58"/>
          <p:cNvGraphicFramePr/>
          <p:nvPr/>
        </p:nvGraphicFramePr>
        <p:xfrm>
          <a:off x="1632909" y="3655748"/>
          <a:ext cx="252543" cy="253732"/>
        </p:xfrm>
        <a:graphic>
          <a:graphicData uri="http://schemas.openxmlformats.org/presentationml/2006/ole">
            <mc:AlternateContent>
              <mc:Choice Requires="v">
                <p:oleObj r:id="rId17" imgH="253732" imgW="252543" progId="CorelDraw.Graphic.23" spid="_x0000_s5">
                  <p:embed/>
                </p:oleObj>
              </mc:Choice>
              <mc:Fallback>
                <p:oleObj r:id="rId18" imgH="253732" imgW="252543" progId="CorelDraw.Graphic.23">
                  <p:embed/>
                  <p:pic>
                    <p:nvPicPr>
                      <p:cNvPr id="499" name="Google Shape;499;p58"/>
                      <p:cNvPicPr preferRelativeResize="0"/>
                      <p:nvPr/>
                    </p:nvPicPr>
                    <p:blipFill rotWithShape="1">
                      <a:blip r:embed="rId1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632909" y="3655748"/>
                        <a:ext cx="252543" cy="2537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00" name="Google Shape;500;p58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4460004" y="1543943"/>
            <a:ext cx="319065" cy="319065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Google Shape;501;p58"/>
          <p:cNvSpPr txBox="1"/>
          <p:nvPr/>
        </p:nvSpPr>
        <p:spPr>
          <a:xfrm>
            <a:off x="6419980" y="2492562"/>
            <a:ext cx="214037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заповнення документів для отримання дозволу - розроблені спеціальні форми</a:t>
            </a:r>
            <a:endParaRPr/>
          </a:p>
        </p:txBody>
      </p:sp>
      <p:sp>
        <p:nvSpPr>
          <p:cNvPr id="502" name="Google Shape;502;p58"/>
          <p:cNvSpPr txBox="1"/>
          <p:nvPr>
            <p:ph idx="10" type="dt"/>
          </p:nvPr>
        </p:nvSpPr>
        <p:spPr>
          <a:xfrm>
            <a:off x="1161571" y="6495835"/>
            <a:ext cx="72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25.08.2025</a:t>
            </a:r>
            <a:endParaRPr/>
          </a:p>
        </p:txBody>
      </p:sp>
      <p:sp>
        <p:nvSpPr>
          <p:cNvPr id="503" name="Google Shape;503;p58"/>
          <p:cNvSpPr txBox="1"/>
          <p:nvPr>
            <p:ph idx="11" type="ftr"/>
          </p:nvPr>
        </p:nvSpPr>
        <p:spPr>
          <a:xfrm>
            <a:off x="2122712" y="6495835"/>
            <a:ext cx="684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Інтегроване запобігання та контроль промислового забруднення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59"/>
          <p:cNvSpPr txBox="1"/>
          <p:nvPr>
            <p:ph type="title"/>
          </p:nvPr>
        </p:nvSpPr>
        <p:spPr>
          <a:xfrm>
            <a:off x="533406" y="227022"/>
            <a:ext cx="8037839" cy="106512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lang="en-GB">
                <a:solidFill>
                  <a:srgbClr val="006CD2"/>
                </a:solidFill>
              </a:rPr>
              <a:t>НАВІЩО і ЯК </a:t>
            </a:r>
            <a:br>
              <a:rPr lang="en-GB"/>
            </a:br>
            <a:r>
              <a:rPr lang="en-GB"/>
              <a:t>гармонійно </a:t>
            </a:r>
            <a:r>
              <a:rPr lang="en-GB">
                <a:solidFill>
                  <a:srgbClr val="006CD2"/>
                </a:solidFill>
              </a:rPr>
              <a:t>ВПРОВАДИТИ </a:t>
            </a:r>
            <a:br>
              <a:rPr lang="en-GB">
                <a:solidFill>
                  <a:srgbClr val="006CD2"/>
                </a:solidFill>
              </a:rPr>
            </a:br>
            <a:r>
              <a:rPr lang="en-GB"/>
              <a:t>нову дозвільну систему?</a:t>
            </a:r>
            <a:endParaRPr/>
          </a:p>
        </p:txBody>
      </p:sp>
      <p:sp>
        <p:nvSpPr>
          <p:cNvPr id="509" name="Google Shape;509;p59"/>
          <p:cNvSpPr txBox="1"/>
          <p:nvPr>
            <p:ph idx="12" type="sldNum"/>
          </p:nvPr>
        </p:nvSpPr>
        <p:spPr>
          <a:xfrm>
            <a:off x="533406" y="6495835"/>
            <a:ext cx="468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10" name="Google Shape;510;p59"/>
          <p:cNvSpPr txBox="1"/>
          <p:nvPr/>
        </p:nvSpPr>
        <p:spPr>
          <a:xfrm>
            <a:off x="7852865" y="2541730"/>
            <a:ext cx="3931161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Впровадження IED в Україні – це поступовий перехід до єдиних європейських правил та підходів НДТМ, впровадження сучасних ефективних технологій і один із </a:t>
            </a:r>
            <a:r>
              <a:rPr b="1" i="0" lang="en-GB" sz="1800" u="none" cap="none" strike="noStrike">
                <a:solidFill>
                  <a:srgbClr val="006CD2"/>
                </a:solidFill>
                <a:latin typeface="Arial"/>
                <a:ea typeface="Arial"/>
                <a:cs typeface="Arial"/>
                <a:sym typeface="Arial"/>
              </a:rPr>
              <a:t>КЛЮЧОВИХ ЕЛЕМЕНТІВ ДЛЯ ЗЕЛЕНОГО ВІДНОВЛЕННЯ УКРАЇНИ</a:t>
            </a:r>
            <a:endParaRPr/>
          </a:p>
        </p:txBody>
      </p:sp>
      <p:sp>
        <p:nvSpPr>
          <p:cNvPr descr="Бої за Азовсталь — Вікіпедія" id="511" name="Google Shape;511;p59"/>
          <p:cNvSpPr/>
          <p:nvPr/>
        </p:nvSpPr>
        <p:spPr>
          <a:xfrm>
            <a:off x="5347238" y="393742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59"/>
          <p:cNvSpPr/>
          <p:nvPr/>
        </p:nvSpPr>
        <p:spPr>
          <a:xfrm>
            <a:off x="-335100" y="2143125"/>
            <a:ext cx="7661186" cy="627280"/>
          </a:xfrm>
          <a:prstGeom prst="roundRect">
            <a:avLst>
              <a:gd fmla="val 50000" name="adj"/>
            </a:avLst>
          </a:prstGeom>
          <a:solidFill>
            <a:srgbClr val="006C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59"/>
          <p:cNvSpPr/>
          <p:nvPr/>
        </p:nvSpPr>
        <p:spPr>
          <a:xfrm>
            <a:off x="-335100" y="2936897"/>
            <a:ext cx="7661186" cy="492103"/>
          </a:xfrm>
          <a:prstGeom prst="roundRect">
            <a:avLst>
              <a:gd fmla="val 50000" name="adj"/>
            </a:avLst>
          </a:prstGeom>
          <a:solidFill>
            <a:srgbClr val="006C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59"/>
          <p:cNvSpPr/>
          <p:nvPr/>
        </p:nvSpPr>
        <p:spPr>
          <a:xfrm>
            <a:off x="-335100" y="3595493"/>
            <a:ext cx="7661186" cy="553998"/>
          </a:xfrm>
          <a:prstGeom prst="roundRect">
            <a:avLst>
              <a:gd fmla="val 50000" name="adj"/>
            </a:avLst>
          </a:prstGeom>
          <a:solidFill>
            <a:srgbClr val="006C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59"/>
          <p:cNvSpPr/>
          <p:nvPr/>
        </p:nvSpPr>
        <p:spPr>
          <a:xfrm>
            <a:off x="-335100" y="4312277"/>
            <a:ext cx="7661186" cy="443521"/>
          </a:xfrm>
          <a:prstGeom prst="roundRect">
            <a:avLst>
              <a:gd fmla="val 50000" name="adj"/>
            </a:avLst>
          </a:prstGeom>
          <a:solidFill>
            <a:srgbClr val="006C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59"/>
          <p:cNvSpPr/>
          <p:nvPr/>
        </p:nvSpPr>
        <p:spPr>
          <a:xfrm>
            <a:off x="-335100" y="4918109"/>
            <a:ext cx="7661186" cy="565569"/>
          </a:xfrm>
          <a:prstGeom prst="roundRect">
            <a:avLst>
              <a:gd fmla="val 50000" name="adj"/>
            </a:avLst>
          </a:prstGeom>
          <a:solidFill>
            <a:srgbClr val="006C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59"/>
          <p:cNvSpPr txBox="1"/>
          <p:nvPr/>
        </p:nvSpPr>
        <p:spPr>
          <a:xfrm>
            <a:off x="191679" y="2191818"/>
            <a:ext cx="6607628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Виконання Україною євроінтеграційних зобов’язань у переговорному процесі про вступ до ЄС</a:t>
            </a:r>
            <a:endParaRPr/>
          </a:p>
        </p:txBody>
      </p:sp>
      <p:sp>
        <p:nvSpPr>
          <p:cNvPr id="518" name="Google Shape;518;p59"/>
          <p:cNvSpPr txBox="1"/>
          <p:nvPr/>
        </p:nvSpPr>
        <p:spPr>
          <a:xfrm>
            <a:off x="191679" y="2997880"/>
            <a:ext cx="6607628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Виконання Україною зобов’язань в рамках UKRAINE FACILITY</a:t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59"/>
          <p:cNvSpPr txBox="1"/>
          <p:nvPr/>
        </p:nvSpPr>
        <p:spPr>
          <a:xfrm>
            <a:off x="191679" y="3595969"/>
            <a:ext cx="6607628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Розширення з співпраці з міжнародними фінансовими установами (ЄБРР, ЄІБ, ЄІБ, інші багатосторонні банки розвитку)</a:t>
            </a:r>
            <a:endParaRPr/>
          </a:p>
        </p:txBody>
      </p:sp>
      <p:sp>
        <p:nvSpPr>
          <p:cNvPr id="520" name="Google Shape;520;p59"/>
          <p:cNvSpPr txBox="1"/>
          <p:nvPr/>
        </p:nvSpPr>
        <p:spPr>
          <a:xfrm>
            <a:off x="191679" y="4371249"/>
            <a:ext cx="6607628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Підвищення енергоефективності та розвитку циркулярної економіки</a:t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59"/>
          <p:cNvSpPr txBox="1"/>
          <p:nvPr/>
        </p:nvSpPr>
        <p:spPr>
          <a:xfrm>
            <a:off x="191679" y="4929680"/>
            <a:ext cx="6607628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Відновлення виробництва та пошук можливостей виходу на світовий ринок інвестиційного капіталу</a:t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59"/>
          <p:cNvSpPr txBox="1"/>
          <p:nvPr>
            <p:ph idx="10" type="dt"/>
          </p:nvPr>
        </p:nvSpPr>
        <p:spPr>
          <a:xfrm>
            <a:off x="1161571" y="6495835"/>
            <a:ext cx="72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25.08.2025</a:t>
            </a:r>
            <a:endParaRPr/>
          </a:p>
        </p:txBody>
      </p:sp>
      <p:sp>
        <p:nvSpPr>
          <p:cNvPr id="523" name="Google Shape;523;p59"/>
          <p:cNvSpPr txBox="1"/>
          <p:nvPr>
            <p:ph idx="11" type="ftr"/>
          </p:nvPr>
        </p:nvSpPr>
        <p:spPr>
          <a:xfrm>
            <a:off x="2122712" y="6495835"/>
            <a:ext cx="684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Інтегроване запобігання та контроль промислового забруднення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20"/>
          <p:cNvSpPr txBox="1"/>
          <p:nvPr>
            <p:ph type="title"/>
          </p:nvPr>
        </p:nvSpPr>
        <p:spPr>
          <a:xfrm>
            <a:off x="0" y="2585671"/>
            <a:ext cx="12192000" cy="38864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lang="en-GB">
                <a:latin typeface="Arial Black"/>
                <a:ea typeface="Arial Black"/>
                <a:cs typeface="Arial Black"/>
                <a:sym typeface="Arial Black"/>
              </a:rPr>
              <a:t>Дякую за увагу</a:t>
            </a:r>
            <a:endParaRPr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29" name="Google Shape;529;p20"/>
          <p:cNvSpPr txBox="1"/>
          <p:nvPr>
            <p:ph idx="10" type="dt"/>
          </p:nvPr>
        </p:nvSpPr>
        <p:spPr>
          <a:xfrm>
            <a:off x="1161571" y="6495835"/>
            <a:ext cx="72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25.08.2025</a:t>
            </a:r>
            <a:endParaRPr/>
          </a:p>
        </p:txBody>
      </p:sp>
      <p:sp>
        <p:nvSpPr>
          <p:cNvPr id="530" name="Google Shape;530;p20"/>
          <p:cNvSpPr txBox="1"/>
          <p:nvPr>
            <p:ph idx="11" type="ftr"/>
          </p:nvPr>
        </p:nvSpPr>
        <p:spPr>
          <a:xfrm>
            <a:off x="2122712" y="6495835"/>
            <a:ext cx="684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Інтегроване запобігання та контроль промислового забруднення</a:t>
            </a:r>
            <a:endParaRPr/>
          </a:p>
        </p:txBody>
      </p:sp>
      <p:sp>
        <p:nvSpPr>
          <p:cNvPr id="531" name="Google Shape;531;p20"/>
          <p:cNvSpPr txBox="1"/>
          <p:nvPr>
            <p:ph idx="12" type="sldNum"/>
          </p:nvPr>
        </p:nvSpPr>
        <p:spPr>
          <a:xfrm>
            <a:off x="533406" y="6495835"/>
            <a:ext cx="468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32" name="Google Shape;53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37587" y="2881980"/>
            <a:ext cx="716826" cy="716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"/>
          <p:cNvSpPr txBox="1"/>
          <p:nvPr>
            <p:ph type="title"/>
          </p:nvPr>
        </p:nvSpPr>
        <p:spPr>
          <a:xfrm>
            <a:off x="533405" y="365125"/>
            <a:ext cx="7340595" cy="86978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lang="en-GB"/>
              <a:t>ТЕНДЕНЦІЇ РЕГУЛЮВАННЯ ПРОМИСЛОВОГО ЗАБРУДНЕННЯ В ЄС</a:t>
            </a:r>
            <a:endParaRPr/>
          </a:p>
        </p:txBody>
      </p:sp>
      <p:sp>
        <p:nvSpPr>
          <p:cNvPr id="167" name="Google Shape;167;p2"/>
          <p:cNvSpPr txBox="1"/>
          <p:nvPr>
            <p:ph idx="1" type="body"/>
          </p:nvPr>
        </p:nvSpPr>
        <p:spPr>
          <a:xfrm>
            <a:off x="533405" y="1703991"/>
            <a:ext cx="10588785" cy="44729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85750" lvl="0" marL="28575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GB" sz="1700">
                <a:latin typeface="Arial"/>
                <a:ea typeface="Arial"/>
                <a:cs typeface="Arial"/>
                <a:sym typeface="Arial"/>
              </a:rPr>
              <a:t>Директива IPPC (96/61/ЄС), </a:t>
            </a:r>
            <a:r>
              <a:rPr b="1" lang="en-GB" sz="17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1996 року</a:t>
            </a:r>
            <a:r>
              <a:rPr lang="en-GB" sz="1700">
                <a:latin typeface="Arial"/>
                <a:ea typeface="Arial"/>
                <a:cs typeface="Arial"/>
                <a:sym typeface="Arial"/>
              </a:rPr>
              <a:t>, відома як Директива про інтегроване запобігання та контроль забруднення, була прийнята з метою більш комплексного та цілісного підходу до вирішення проблеми впливу промислової діяльності на навколишнє середовище. 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i="1" sz="17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i="1" sz="17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i="1" sz="17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i="1" sz="17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i="1" sz="1700"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GB" sz="1700">
                <a:latin typeface="Arial"/>
                <a:ea typeface="Arial"/>
                <a:cs typeface="Arial"/>
                <a:sym typeface="Arial"/>
              </a:rPr>
              <a:t>Директива </a:t>
            </a:r>
            <a:r>
              <a:rPr b="1" lang="en-GB" sz="17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2008</a:t>
            </a:r>
            <a:r>
              <a:rPr lang="en-GB" sz="1700">
                <a:latin typeface="Arial"/>
                <a:ea typeface="Arial"/>
                <a:cs typeface="Arial"/>
                <a:sym typeface="Arial"/>
              </a:rPr>
              <a:t>/1/ЄС замінила попередницю та містила кілька поправок (запобігання забрудненню повітря, води та ґрунту;  мінімізація утворення відходів; сприяння енергоефективності; запобігання та пом'якшення наслідків аварій; забезпечення екологічної відповідальності після припинення діяльності). </a:t>
            </a:r>
            <a:endParaRPr/>
          </a:p>
          <a:p>
            <a:pPr indent="-285750" lvl="0" marL="28575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GB" sz="1700">
                <a:latin typeface="Arial"/>
                <a:ea typeface="Arial"/>
                <a:cs typeface="Arial"/>
                <a:sym typeface="Arial"/>
              </a:rPr>
              <a:t>Директива IPPC була кілька разів змінена і зрештою замінена Директивою про промислові викиди (</a:t>
            </a:r>
            <a:r>
              <a:rPr b="1" lang="en-GB" sz="17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2010</a:t>
            </a:r>
            <a:r>
              <a:rPr lang="en-GB" sz="1700">
                <a:latin typeface="Arial"/>
                <a:ea typeface="Arial"/>
                <a:cs typeface="Arial"/>
                <a:sym typeface="Arial"/>
              </a:rPr>
              <a:t>/75/ЄС), яка об'єднала та оновила кілька законодавчих актів ЄС у сфері охорони навколишнього середовища. Визнання в ЄС принципу «забруднювач платить» </a:t>
            </a:r>
            <a:r>
              <a:rPr i="1" lang="en-GB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i="1" lang="en-GB" sz="17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b="1" i="1" lang="en-GB" sz="17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polluter pays»</a:t>
            </a:r>
            <a:r>
              <a:rPr lang="en-GB" sz="1700">
                <a:latin typeface="Arial"/>
                <a:ea typeface="Arial"/>
                <a:cs typeface="Arial"/>
                <a:sym typeface="Arial"/>
              </a:rPr>
              <a:t>) </a:t>
            </a:r>
            <a:endParaRPr/>
          </a:p>
          <a:p>
            <a:pPr indent="-285750" lvl="0" marL="28575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GB" sz="1700">
                <a:latin typeface="Arial"/>
                <a:ea typeface="Arial"/>
                <a:cs typeface="Arial"/>
                <a:sym typeface="Arial"/>
              </a:rPr>
              <a:t>Директива була змінена Директивою ЄС </a:t>
            </a:r>
            <a:r>
              <a:rPr b="1" lang="en-GB" sz="17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2024</a:t>
            </a:r>
            <a:r>
              <a:rPr lang="en-GB" sz="1700">
                <a:latin typeface="Arial"/>
                <a:ea typeface="Arial"/>
                <a:cs typeface="Arial"/>
                <a:sym typeface="Arial"/>
              </a:rPr>
              <a:t>/1785 Про викиди від промислових підприємств та тваринництва </a:t>
            </a:r>
            <a:r>
              <a:rPr lang="en-GB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i="1" lang="en-GB" sz="17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b="1" i="1" lang="en-GB" sz="17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on industrial and livestock rearing emissions»</a:t>
            </a:r>
            <a:r>
              <a:rPr lang="en-GB" sz="1700"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168" name="Google Shape;168;p2"/>
          <p:cNvSpPr txBox="1"/>
          <p:nvPr>
            <p:ph idx="10" type="dt"/>
          </p:nvPr>
        </p:nvSpPr>
        <p:spPr>
          <a:xfrm>
            <a:off x="1161571" y="6495835"/>
            <a:ext cx="72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25.08.2025</a:t>
            </a:r>
            <a:endParaRPr/>
          </a:p>
        </p:txBody>
      </p:sp>
      <p:sp>
        <p:nvSpPr>
          <p:cNvPr id="169" name="Google Shape;169;p2"/>
          <p:cNvSpPr txBox="1"/>
          <p:nvPr>
            <p:ph idx="11" type="ftr"/>
          </p:nvPr>
        </p:nvSpPr>
        <p:spPr>
          <a:xfrm>
            <a:off x="2122712" y="6495835"/>
            <a:ext cx="684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Інтегроване запобігання та контроль промислового забруднення</a:t>
            </a:r>
            <a:endParaRPr/>
          </a:p>
        </p:txBody>
      </p:sp>
      <p:sp>
        <p:nvSpPr>
          <p:cNvPr id="170" name="Google Shape;170;p2"/>
          <p:cNvSpPr txBox="1"/>
          <p:nvPr>
            <p:ph idx="12" type="sldNum"/>
          </p:nvPr>
        </p:nvSpPr>
        <p:spPr>
          <a:xfrm>
            <a:off x="533406" y="6495835"/>
            <a:ext cx="468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1" name="Google Shape;171;p2"/>
          <p:cNvSpPr/>
          <p:nvPr/>
        </p:nvSpPr>
        <p:spPr>
          <a:xfrm>
            <a:off x="0" y="2526384"/>
            <a:ext cx="12192000" cy="110293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"/>
          <p:cNvSpPr txBox="1"/>
          <p:nvPr/>
        </p:nvSpPr>
        <p:spPr>
          <a:xfrm>
            <a:off x="716437" y="2604230"/>
            <a:ext cx="10473179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GB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Вона відійшла від односторонніх екологічних норм, визнавши взаємозв'язок промислового забруднення різних середовищ (повітря, води та землі). Директива мала на меті досягти «відсутності значного забруднення» </a:t>
            </a:r>
            <a:r>
              <a:rPr b="1" i="1" lang="en-GB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1" i="1" lang="en-GB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«no significant pollution»</a:t>
            </a:r>
            <a:r>
              <a:rPr b="1" i="1" lang="en-GB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b="1" i="1" lang="en-GB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1" lang="en-GB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шляхом вимоги до операторів установок використання найкращих доступних технологій (НДТМ) та врахування загального впливу їхньої діяльності на навколишнє середовище.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8"/>
          <p:cNvSpPr/>
          <p:nvPr/>
        </p:nvSpPr>
        <p:spPr>
          <a:xfrm>
            <a:off x="-619534" y="3448053"/>
            <a:ext cx="3032796" cy="382861"/>
          </a:xfrm>
          <a:prstGeom prst="roundRect">
            <a:avLst>
              <a:gd fmla="val 50000" name="adj"/>
            </a:avLst>
          </a:prstGeom>
          <a:solidFill>
            <a:srgbClr val="006C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48"/>
          <p:cNvSpPr txBox="1"/>
          <p:nvPr>
            <p:ph type="title"/>
          </p:nvPr>
        </p:nvSpPr>
        <p:spPr>
          <a:xfrm>
            <a:off x="533405" y="365125"/>
            <a:ext cx="7340595" cy="86978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b="1" lang="en-GB" sz="24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IED: </a:t>
            </a:r>
            <a:r>
              <a:rPr b="1" lang="en-GB" sz="2400">
                <a:latin typeface="Montserrat ExtraBold"/>
                <a:ea typeface="Montserrat ExtraBold"/>
                <a:cs typeface="Montserrat ExtraBold"/>
                <a:sym typeface="Montserrat ExtraBold"/>
              </a:rPr>
              <a:t>Industrial Emissions Directive</a:t>
            </a:r>
            <a:endParaRPr/>
          </a:p>
        </p:txBody>
      </p:sp>
      <p:sp>
        <p:nvSpPr>
          <p:cNvPr id="179" name="Google Shape;179;p48"/>
          <p:cNvSpPr txBox="1"/>
          <p:nvPr>
            <p:ph idx="12" type="sldNum"/>
          </p:nvPr>
        </p:nvSpPr>
        <p:spPr>
          <a:xfrm>
            <a:off x="533406" y="6495835"/>
            <a:ext cx="468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0" name="Google Shape;180;p48"/>
          <p:cNvSpPr/>
          <p:nvPr/>
        </p:nvSpPr>
        <p:spPr>
          <a:xfrm>
            <a:off x="407988" y="1335270"/>
            <a:ext cx="11419836" cy="1091120"/>
          </a:xfrm>
          <a:prstGeom prst="roundRect">
            <a:avLst>
              <a:gd fmla="val 8860" name="adj"/>
            </a:avLst>
          </a:prstGeom>
          <a:solidFill>
            <a:schemeClr val="lt1"/>
          </a:solidFill>
          <a:ln>
            <a:noFill/>
          </a:ln>
          <a:effectLst>
            <a:outerShdw blurRad="328962" sx="98628" rotWithShape="0" algn="ctr" dir="5400000" dist="50800" sy="98628">
              <a:schemeClr val="accent5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48"/>
          <p:cNvSpPr txBox="1"/>
          <p:nvPr/>
        </p:nvSpPr>
        <p:spPr>
          <a:xfrm>
            <a:off x="492367" y="3475542"/>
            <a:ext cx="10884192" cy="1091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AF5E"/>
              </a:buClr>
              <a:buSzPts val="2000"/>
              <a:buFont typeface="Courier New"/>
              <a:buNone/>
            </a:pPr>
            <a:r>
              <a:rPr b="1" i="0" lang="en-GB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Ціль: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AF5E"/>
              </a:buClr>
              <a:buSzPts val="2000"/>
              <a:buFont typeface="Courier New"/>
              <a:buNone/>
            </a:pPr>
            <a:r>
              <a:rPr b="1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Директива про промислові викиди спрямована на </a:t>
            </a:r>
            <a:r>
              <a:rPr b="1" i="0" lang="en-GB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ДОСЯГНЕННЯ ВИСОКОГО РІВНЯ ЗАХИСТУ ЗДОРОВ'Я ЛЮДЕЙ І </a:t>
            </a:r>
            <a:r>
              <a:rPr b="1" i="0" lang="en-GB" sz="1500" u="none" cap="none" strike="noStrike">
                <a:solidFill>
                  <a:srgbClr val="006CD2"/>
                </a:solidFill>
                <a:latin typeface="Arial"/>
                <a:ea typeface="Arial"/>
                <a:cs typeface="Arial"/>
                <a:sym typeface="Arial"/>
              </a:rPr>
              <a:t>НАВКОЛИШНЬОГО</a:t>
            </a:r>
            <a:r>
              <a:rPr b="1" i="0" lang="en-GB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СЕРЕДОВИЩА В ЦІЛОМУ </a:t>
            </a: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шляхом скорочення шкідливих промислових викидів в ЄС</a:t>
            </a:r>
            <a:endParaRPr/>
          </a:p>
        </p:txBody>
      </p:sp>
      <p:sp>
        <p:nvSpPr>
          <p:cNvPr id="182" name="Google Shape;182;p48"/>
          <p:cNvSpPr txBox="1"/>
          <p:nvPr/>
        </p:nvSpPr>
        <p:spPr>
          <a:xfrm>
            <a:off x="407988" y="2695647"/>
            <a:ext cx="1096857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ОСНОВНИЙ ІНСТРУМЕНТ ЄС, ЩО РЕГУЛЮЄ ВИКИДИ ЗАБРУДНЮЮЧИХ РЕЧОВИН ВІД ПРОМИСЛОВИХ УСТАНОВОК</a:t>
            </a:r>
            <a:endParaRPr/>
          </a:p>
        </p:txBody>
      </p:sp>
      <p:sp>
        <p:nvSpPr>
          <p:cNvPr id="183" name="Google Shape;183;p48"/>
          <p:cNvSpPr txBox="1"/>
          <p:nvPr/>
        </p:nvSpPr>
        <p:spPr>
          <a:xfrm>
            <a:off x="815441" y="4842802"/>
            <a:ext cx="10336468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Понад 50 000 установок</a:t>
            </a:r>
            <a:r>
              <a:rPr b="0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що здійснюють промислову діяльність, перераховану в Додатку I до Директиви, повинні працювати відповідно до інтегрованого дозволу (виданого органами влади в державах-членах). Цей дозвіл повинен містити умови, встановлені відповідно до принципів і положень Директиви.</a:t>
            </a:r>
            <a:endParaRPr/>
          </a:p>
        </p:txBody>
      </p:sp>
      <p:sp>
        <p:nvSpPr>
          <p:cNvPr id="184" name="Google Shape;184;p48"/>
          <p:cNvSpPr txBox="1"/>
          <p:nvPr/>
        </p:nvSpPr>
        <p:spPr>
          <a:xfrm>
            <a:off x="1155335" y="1449943"/>
            <a:ext cx="10544298" cy="8679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Директива про промислові викиди 2010/75/ЄС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(інтегроване запобігання та контроль забруднення),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прийнята 24/11/2010 року</a:t>
            </a:r>
            <a:endParaRPr/>
          </a:p>
        </p:txBody>
      </p:sp>
      <p:sp>
        <p:nvSpPr>
          <p:cNvPr id="185" name="Google Shape;185;p48"/>
          <p:cNvSpPr/>
          <p:nvPr/>
        </p:nvSpPr>
        <p:spPr>
          <a:xfrm>
            <a:off x="492367" y="4809704"/>
            <a:ext cx="10884192" cy="1214024"/>
          </a:xfrm>
          <a:prstGeom prst="roundRect">
            <a:avLst>
              <a:gd fmla="val 50000" name="adj"/>
            </a:avLst>
          </a:prstGeom>
          <a:noFill/>
          <a:ln cap="flat" cmpd="sng" w="25400">
            <a:solidFill>
              <a:srgbClr val="006CD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Google Shape;186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2367" y="1591575"/>
            <a:ext cx="578510" cy="57851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48"/>
          <p:cNvSpPr txBox="1"/>
          <p:nvPr>
            <p:ph idx="10" type="dt"/>
          </p:nvPr>
        </p:nvSpPr>
        <p:spPr>
          <a:xfrm>
            <a:off x="1161571" y="6495835"/>
            <a:ext cx="72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25.08.2025</a:t>
            </a:r>
            <a:endParaRPr/>
          </a:p>
        </p:txBody>
      </p:sp>
      <p:sp>
        <p:nvSpPr>
          <p:cNvPr id="188" name="Google Shape;188;p48"/>
          <p:cNvSpPr txBox="1"/>
          <p:nvPr>
            <p:ph idx="11" type="ftr"/>
          </p:nvPr>
        </p:nvSpPr>
        <p:spPr>
          <a:xfrm>
            <a:off x="2122712" y="6495835"/>
            <a:ext cx="684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Інтегроване запобігання та контроль промислового забруднення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"/>
          <p:cNvSpPr/>
          <p:nvPr/>
        </p:nvSpPr>
        <p:spPr>
          <a:xfrm>
            <a:off x="-2087303" y="1792210"/>
            <a:ext cx="4174606" cy="4174606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457200" sx="104000" rotWithShape="0" algn="ctr" sy="104000">
              <a:srgbClr val="87C4FF">
                <a:alpha val="2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3"/>
          <p:cNvSpPr txBox="1"/>
          <p:nvPr>
            <p:ph type="title"/>
          </p:nvPr>
        </p:nvSpPr>
        <p:spPr>
          <a:xfrm>
            <a:off x="533405" y="365126"/>
            <a:ext cx="7340595" cy="89806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b="1" lang="en-GB" sz="2400">
                <a:latin typeface="Montserrat ExtraBold"/>
                <a:ea typeface="Montserrat ExtraBold"/>
                <a:cs typeface="Montserrat ExtraBold"/>
                <a:sym typeface="Montserrat ExtraBold"/>
              </a:rPr>
              <a:t>ОСНОВНІ СТОВПИ ДИРЕКТИВИ </a:t>
            </a:r>
            <a:r>
              <a:rPr b="1" lang="en-GB" sz="2400">
                <a:solidFill>
                  <a:srgbClr val="006CD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2010/75/ЄC</a:t>
            </a:r>
            <a:endParaRPr>
              <a:solidFill>
                <a:srgbClr val="006CD2"/>
              </a:solidFill>
            </a:endParaRPr>
          </a:p>
        </p:txBody>
      </p:sp>
      <p:sp>
        <p:nvSpPr>
          <p:cNvPr id="195" name="Google Shape;195;p3"/>
          <p:cNvSpPr/>
          <p:nvPr/>
        </p:nvSpPr>
        <p:spPr>
          <a:xfrm>
            <a:off x="2280714" y="3331788"/>
            <a:ext cx="10679139" cy="737198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3"/>
          <p:cNvSpPr txBox="1"/>
          <p:nvPr>
            <p:ph idx="12" type="sldNum"/>
          </p:nvPr>
        </p:nvSpPr>
        <p:spPr>
          <a:xfrm>
            <a:off x="533406" y="6495835"/>
            <a:ext cx="468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7" name="Google Shape;19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881" y="3310301"/>
            <a:ext cx="1138424" cy="1138424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"/>
          <p:cNvSpPr/>
          <p:nvPr/>
        </p:nvSpPr>
        <p:spPr>
          <a:xfrm>
            <a:off x="1382661" y="1465412"/>
            <a:ext cx="11444749" cy="880028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3"/>
          <p:cNvSpPr/>
          <p:nvPr/>
        </p:nvSpPr>
        <p:spPr>
          <a:xfrm>
            <a:off x="2033971" y="2516202"/>
            <a:ext cx="10679139" cy="686351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3"/>
          <p:cNvSpPr/>
          <p:nvPr/>
        </p:nvSpPr>
        <p:spPr>
          <a:xfrm>
            <a:off x="2280714" y="3373315"/>
            <a:ext cx="9642128" cy="686351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Індивідуальний підхід Директива дозволяє компетентним органам певну гнучкість у встановленні менш суворих граничних значень викидів. Це можливо лише в окремих виключних випадках.</a:t>
            </a:r>
            <a:endParaRPr/>
          </a:p>
        </p:txBody>
      </p:sp>
      <p:sp>
        <p:nvSpPr>
          <p:cNvPr id="201" name="Google Shape;201;p3"/>
          <p:cNvSpPr txBox="1"/>
          <p:nvPr/>
        </p:nvSpPr>
        <p:spPr>
          <a:xfrm>
            <a:off x="1635871" y="1533701"/>
            <a:ext cx="10286971" cy="7155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500" u="none" cap="none" strike="noStrike">
                <a:solidFill>
                  <a:srgbClr val="006CD2"/>
                </a:solidFill>
                <a:latin typeface="Arial"/>
                <a:ea typeface="Arial"/>
                <a:cs typeface="Arial"/>
                <a:sym typeface="Arial"/>
              </a:rPr>
              <a:t>Інтегрований підхід </a:t>
            </a:r>
            <a:r>
              <a:rPr b="0" i="0" lang="en-GB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означає, що дозволи повинні враховувати всі екологічні показники підприємства. Це стосується викидів у повітря, воду та землю, утворення відходів, використання сировини, енергоефективності, шуму, запобігання нещасним випадкам та відновлення території після закриття підприємства</a:t>
            </a:r>
            <a:endParaRPr/>
          </a:p>
        </p:txBody>
      </p:sp>
      <p:sp>
        <p:nvSpPr>
          <p:cNvPr id="202" name="Google Shape;202;p3"/>
          <p:cNvSpPr txBox="1"/>
          <p:nvPr/>
        </p:nvSpPr>
        <p:spPr>
          <a:xfrm>
            <a:off x="2320413" y="2605461"/>
            <a:ext cx="9602429" cy="5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Умови дозволу, включаючи граничні значення викидів, повинні ґрунтуватися на </a:t>
            </a:r>
            <a:r>
              <a:rPr b="1" i="0" lang="en-GB" sz="1500" u="none" cap="none" strike="noStrike">
                <a:solidFill>
                  <a:srgbClr val="006CD2"/>
                </a:solidFill>
                <a:latin typeface="Arial"/>
                <a:ea typeface="Arial"/>
                <a:cs typeface="Arial"/>
                <a:sym typeface="Arial"/>
              </a:rPr>
              <a:t>найкращих доступних технологіях та методах управління (НДТМ) </a:t>
            </a:r>
            <a:endParaRPr/>
          </a:p>
        </p:txBody>
      </p:sp>
      <p:sp>
        <p:nvSpPr>
          <p:cNvPr id="203" name="Google Shape;203;p3"/>
          <p:cNvSpPr/>
          <p:nvPr/>
        </p:nvSpPr>
        <p:spPr>
          <a:xfrm>
            <a:off x="2122712" y="4230513"/>
            <a:ext cx="11444749" cy="824984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3"/>
          <p:cNvSpPr txBox="1"/>
          <p:nvPr/>
        </p:nvSpPr>
        <p:spPr>
          <a:xfrm>
            <a:off x="2280714" y="4285214"/>
            <a:ext cx="9642127" cy="7155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Директива містить </a:t>
            </a:r>
            <a:r>
              <a:rPr b="1" i="0" lang="en-GB" sz="1500" u="none" cap="none" strike="noStrike">
                <a:solidFill>
                  <a:srgbClr val="006CD2"/>
                </a:solidFill>
                <a:latin typeface="Arial"/>
                <a:ea typeface="Arial"/>
                <a:cs typeface="Arial"/>
                <a:sym typeface="Arial"/>
              </a:rPr>
              <a:t>обов'язкові вимоги щодо екологічних перевірок. </a:t>
            </a:r>
            <a:r>
              <a:rPr b="0" i="0" lang="en-GB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Держави-члени повинні створити систему екологічних перевірок і скласти відповідні плани перевірок. IED вимагає, щоб відвідування об'єкта відбувалося щонайменше кожні 1-3 роки з використанням критеріїв, заснованих на оцінці ризиків.</a:t>
            </a:r>
            <a:endParaRPr/>
          </a:p>
        </p:txBody>
      </p:sp>
      <p:sp>
        <p:nvSpPr>
          <p:cNvPr id="205" name="Google Shape;205;p3"/>
          <p:cNvSpPr/>
          <p:nvPr/>
        </p:nvSpPr>
        <p:spPr>
          <a:xfrm>
            <a:off x="1774195" y="5202179"/>
            <a:ext cx="10679139" cy="824984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3"/>
          <p:cNvSpPr txBox="1"/>
          <p:nvPr/>
        </p:nvSpPr>
        <p:spPr>
          <a:xfrm>
            <a:off x="2060637" y="5301549"/>
            <a:ext cx="9862204" cy="7155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Директива гарантує, що </a:t>
            </a:r>
            <a:r>
              <a:rPr b="1" i="0" lang="en-GB" sz="1500" u="none" cap="none" strike="noStrike">
                <a:solidFill>
                  <a:srgbClr val="006CD2"/>
                </a:solidFill>
                <a:latin typeface="Arial"/>
                <a:ea typeface="Arial"/>
                <a:cs typeface="Arial"/>
                <a:sym typeface="Arial"/>
              </a:rPr>
              <a:t>громадськість має право брати участь у процесі прийняття рішень та бути поінформованою про його наслідки, маючи доступ </a:t>
            </a:r>
            <a:r>
              <a:rPr b="0" i="0" lang="en-GB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 заявок на отримання дозволів, дозволів та результатів моніторингу викидів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3"/>
          <p:cNvSpPr txBox="1"/>
          <p:nvPr>
            <p:ph idx="10" type="dt"/>
          </p:nvPr>
        </p:nvSpPr>
        <p:spPr>
          <a:xfrm>
            <a:off x="1161571" y="6495835"/>
            <a:ext cx="72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25.08.2025</a:t>
            </a:r>
            <a:endParaRPr/>
          </a:p>
        </p:txBody>
      </p:sp>
      <p:sp>
        <p:nvSpPr>
          <p:cNvPr id="208" name="Google Shape;208;p3"/>
          <p:cNvSpPr txBox="1"/>
          <p:nvPr>
            <p:ph idx="11" type="ftr"/>
          </p:nvPr>
        </p:nvSpPr>
        <p:spPr>
          <a:xfrm>
            <a:off x="2122712" y="6495835"/>
            <a:ext cx="684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Інтегроване запобігання та контроль промислового забруднення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9"/>
          <p:cNvSpPr txBox="1"/>
          <p:nvPr>
            <p:ph type="title"/>
          </p:nvPr>
        </p:nvSpPr>
        <p:spPr>
          <a:xfrm>
            <a:off x="533405" y="365125"/>
            <a:ext cx="8114200" cy="73024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lang="en-GB"/>
              <a:t>IED об'єднує </a:t>
            </a:r>
            <a:r>
              <a:rPr lang="en-GB">
                <a:solidFill>
                  <a:srgbClr val="006CD2"/>
                </a:solidFill>
              </a:rPr>
              <a:t>сім окремих існуючих директив</a:t>
            </a:r>
            <a:r>
              <a:rPr lang="en-GB"/>
              <a:t>, що стосуються промислових викидів:</a:t>
            </a:r>
            <a:endParaRPr/>
          </a:p>
        </p:txBody>
      </p:sp>
      <p:sp>
        <p:nvSpPr>
          <p:cNvPr id="214" name="Google Shape;214;p49"/>
          <p:cNvSpPr txBox="1"/>
          <p:nvPr>
            <p:ph idx="1" type="body"/>
          </p:nvPr>
        </p:nvSpPr>
        <p:spPr>
          <a:xfrm>
            <a:off x="533405" y="1732566"/>
            <a:ext cx="5115232" cy="39252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en-GB" sz="1600"/>
              <a:t>З 7 січня 2014 року: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1600"/>
          </a:p>
          <a:p>
            <a:pPr indent="-342900" lvl="0" marL="3429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CD2"/>
              </a:buClr>
              <a:buSzPts val="1600"/>
              <a:buFont typeface="Arial"/>
              <a:buAutoNum type="arabicPeriod"/>
            </a:pPr>
            <a:r>
              <a:rPr lang="en-GB" sz="1600"/>
              <a:t>Директива 78/176/ЄЕС від 20 лютого 1978 року </a:t>
            </a:r>
            <a:r>
              <a:rPr b="1" lang="en-GB" sz="1600"/>
              <a:t>про відходи від виробництва діоксиду титану</a:t>
            </a:r>
            <a:r>
              <a:rPr lang="en-GB" sz="1600"/>
              <a:t>;</a:t>
            </a:r>
            <a:endParaRPr/>
          </a:p>
          <a:p>
            <a:pPr indent="-342900" lvl="0" marL="3429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CD2"/>
              </a:buClr>
              <a:buSzPts val="1600"/>
              <a:buFont typeface="Arial"/>
              <a:buAutoNum type="arabicPeriod"/>
            </a:pPr>
            <a:r>
              <a:rPr lang="en-GB" sz="1600"/>
              <a:t>Директива 82/883/ЄЕС </a:t>
            </a:r>
            <a:r>
              <a:rPr b="1" lang="en-GB" sz="1600"/>
              <a:t>про нагляд і моніторинг відходів діоксиду титану</a:t>
            </a:r>
            <a:r>
              <a:rPr lang="en-GB" sz="1600"/>
              <a:t>;</a:t>
            </a:r>
            <a:endParaRPr/>
          </a:p>
          <a:p>
            <a:pPr indent="-342900" lvl="0" marL="3429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CD2"/>
              </a:buClr>
              <a:buSzPts val="1600"/>
              <a:buFont typeface="Arial"/>
              <a:buAutoNum type="arabicPeriod"/>
            </a:pPr>
            <a:r>
              <a:rPr lang="en-GB" sz="1600"/>
              <a:t>Директива 92/112/ЄЕС </a:t>
            </a:r>
            <a:r>
              <a:rPr b="1" lang="en-GB" sz="1600"/>
              <a:t>про зменшення промислових відходів діоксиду титану</a:t>
            </a:r>
            <a:r>
              <a:rPr lang="en-GB" sz="1600"/>
              <a:t>;</a:t>
            </a:r>
            <a:endParaRPr/>
          </a:p>
          <a:p>
            <a:pPr indent="-342900" lvl="0" marL="3429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CD2"/>
              </a:buClr>
              <a:buSzPts val="1600"/>
              <a:buFont typeface="Arial"/>
              <a:buAutoNum type="arabicPeriod"/>
            </a:pPr>
            <a:r>
              <a:rPr lang="en-GB" sz="1600"/>
              <a:t>Директива 1999/13/ЄС </a:t>
            </a:r>
            <a:r>
              <a:rPr b="1" lang="en-GB" sz="1600"/>
              <a:t>про зменшення викидів летких органічних сполук</a:t>
            </a:r>
            <a:r>
              <a:rPr lang="en-GB" sz="1600"/>
              <a:t>;</a:t>
            </a:r>
            <a:endParaRPr/>
          </a:p>
          <a:p>
            <a:pPr indent="-342900" lvl="0" marL="3429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CD2"/>
              </a:buClr>
              <a:buSzPts val="1600"/>
              <a:buFont typeface="Arial"/>
              <a:buAutoNum type="arabicPeriod"/>
            </a:pPr>
            <a:r>
              <a:rPr lang="en-GB" sz="1600"/>
              <a:t>Директива 2000/76/ЄС </a:t>
            </a:r>
            <a:r>
              <a:rPr b="1" lang="en-GB" sz="1600"/>
              <a:t>про спалювання відходів </a:t>
            </a:r>
            <a:r>
              <a:rPr lang="en-GB" sz="1600"/>
              <a:t>(Директива про спалювання відходів);</a:t>
            </a:r>
            <a:endParaRPr/>
          </a:p>
          <a:p>
            <a:pPr indent="-342900" lvl="0" marL="3429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CD2"/>
              </a:buClr>
              <a:buSzPts val="1600"/>
              <a:buFont typeface="Arial"/>
              <a:buAutoNum type="arabicPeriod"/>
            </a:pPr>
            <a:r>
              <a:rPr lang="en-GB" sz="1600"/>
              <a:t>Директива 2008/1/ЄС </a:t>
            </a:r>
            <a:r>
              <a:rPr b="1" lang="en-GB" sz="1600"/>
              <a:t>про інтегроване запобігання та контроль забруднення </a:t>
            </a:r>
            <a:r>
              <a:rPr lang="en-GB" sz="1600"/>
              <a:t>(Директива IPPC);</a:t>
            </a:r>
            <a:endParaRPr/>
          </a:p>
        </p:txBody>
      </p:sp>
      <p:sp>
        <p:nvSpPr>
          <p:cNvPr id="215" name="Google Shape;215;p49"/>
          <p:cNvSpPr txBox="1"/>
          <p:nvPr>
            <p:ph idx="12" type="sldNum"/>
          </p:nvPr>
        </p:nvSpPr>
        <p:spPr>
          <a:xfrm>
            <a:off x="533406" y="6495835"/>
            <a:ext cx="468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6" name="Google Shape;216;p49"/>
          <p:cNvSpPr txBox="1"/>
          <p:nvPr/>
        </p:nvSpPr>
        <p:spPr>
          <a:xfrm>
            <a:off x="6543364" y="3045083"/>
            <a:ext cx="5115230" cy="2879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ourier New"/>
              <a:buNone/>
            </a:pPr>
            <a:r>
              <a:rPr b="1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 1 січня 2016 року: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ourier New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AutoNum type="arabicPeriod" startAt="7"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Директива 2001/80/ЄС </a:t>
            </a:r>
            <a:r>
              <a:rPr b="1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 обмеження викидів певних забруднюючих речовин з великих спалювальних установок </a:t>
            </a: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(Директива LCP)</a:t>
            </a:r>
            <a:endParaRPr/>
          </a:p>
        </p:txBody>
      </p:sp>
      <p:sp>
        <p:nvSpPr>
          <p:cNvPr id="217" name="Google Shape;217;p49"/>
          <p:cNvSpPr txBox="1"/>
          <p:nvPr>
            <p:ph idx="10" type="dt"/>
          </p:nvPr>
        </p:nvSpPr>
        <p:spPr>
          <a:xfrm>
            <a:off x="1161571" y="6495835"/>
            <a:ext cx="72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25.08.2025</a:t>
            </a:r>
            <a:endParaRPr/>
          </a:p>
        </p:txBody>
      </p:sp>
      <p:sp>
        <p:nvSpPr>
          <p:cNvPr id="218" name="Google Shape;218;p49"/>
          <p:cNvSpPr txBox="1"/>
          <p:nvPr>
            <p:ph idx="11" type="ftr"/>
          </p:nvPr>
        </p:nvSpPr>
        <p:spPr>
          <a:xfrm>
            <a:off x="2122712" y="6495835"/>
            <a:ext cx="684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Інтегроване запобігання та контроль промислового забруднення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"/>
          <p:cNvSpPr/>
          <p:nvPr/>
        </p:nvSpPr>
        <p:spPr>
          <a:xfrm>
            <a:off x="-1000125" y="1524000"/>
            <a:ext cx="7656600" cy="4652400"/>
          </a:xfrm>
          <a:prstGeom prst="roundRect">
            <a:avLst>
              <a:gd fmla="val 20642" name="adj"/>
            </a:avLst>
          </a:prstGeom>
          <a:noFill/>
          <a:ln cap="flat" cmpd="sng" w="25400">
            <a:solidFill>
              <a:srgbClr val="194A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4"/>
          <p:cNvSpPr txBox="1"/>
          <p:nvPr>
            <p:ph type="title"/>
          </p:nvPr>
        </p:nvSpPr>
        <p:spPr>
          <a:xfrm>
            <a:off x="533405" y="365126"/>
            <a:ext cx="7340595" cy="87312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lang="en-GB"/>
              <a:t>СТРУКТУРА ДИРЕКТИВИ 2010/75/ЄС</a:t>
            </a:r>
            <a:endParaRPr/>
          </a:p>
        </p:txBody>
      </p:sp>
      <p:sp>
        <p:nvSpPr>
          <p:cNvPr id="225" name="Google Shape;225;p4"/>
          <p:cNvSpPr txBox="1"/>
          <p:nvPr>
            <p:ph idx="1" type="body"/>
          </p:nvPr>
        </p:nvSpPr>
        <p:spPr>
          <a:xfrm>
            <a:off x="533400" y="1703400"/>
            <a:ext cx="5873100" cy="44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85750" lvl="0" marL="28575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GB" sz="1600"/>
              <a:t>IED складається з семи розділів.</a:t>
            </a:r>
            <a:endParaRPr/>
          </a:p>
          <a:p>
            <a:pPr indent="-285750" lvl="0" marL="28575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GB" sz="1600"/>
              <a:t>Розділи I та VII мають загальне застосування. </a:t>
            </a:r>
            <a:endParaRPr/>
          </a:p>
          <a:p>
            <a:pPr indent="-285750" lvl="0" marL="28575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GB" sz="1600"/>
              <a:t>Розділ II застосовується лише до видів діяльності, зазначених у Додатку I (як правило, не до установок для спалювання відходів або розчинників).</a:t>
            </a:r>
            <a:endParaRPr/>
          </a:p>
          <a:p>
            <a:pPr indent="-285750" lvl="0" marL="28575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GB" sz="1600"/>
              <a:t>Решта розділів містять конкретні мінімальні правила (включаючи граничні значення викидів) і застосовуються до конкретних секторів, таких як спалювальні установки, установки для спалювання відходів, установки та процеси, що використовують органічні розчинники, а також промисловість з виробництва діоксиду титану.</a:t>
            </a:r>
            <a:endParaRPr/>
          </a:p>
          <a:p>
            <a:pPr indent="-285750" lvl="0" marL="28575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GB" sz="1600"/>
              <a:t>IED містить широкий і складний набір перехідних положень та положень щодо транспонування та набрання чинності (статті 80-82). </a:t>
            </a:r>
            <a:endParaRPr/>
          </a:p>
          <a:p>
            <a:pPr indent="-285750" lvl="0" marL="28575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GB" sz="1600"/>
              <a:t>Реалізація директиви переглянута у січні 2016 року, а потім кожні 3 роки (стаття 73(1)).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1600"/>
          </a:p>
        </p:txBody>
      </p:sp>
      <p:sp>
        <p:nvSpPr>
          <p:cNvPr id="226" name="Google Shape;226;p4"/>
          <p:cNvSpPr txBox="1"/>
          <p:nvPr>
            <p:ph idx="12" type="sldNum"/>
          </p:nvPr>
        </p:nvSpPr>
        <p:spPr>
          <a:xfrm>
            <a:off x="533406" y="6495835"/>
            <a:ext cx="468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27" name="Google Shape;227;p4"/>
          <p:cNvPicPr preferRelativeResize="0"/>
          <p:nvPr/>
        </p:nvPicPr>
        <p:blipFill rotWithShape="1">
          <a:blip r:embed="rId3">
            <a:alphaModFix/>
          </a:blip>
          <a:srcRect b="11713" l="4411" r="38313" t="16671"/>
          <a:stretch/>
        </p:blipFill>
        <p:spPr>
          <a:xfrm>
            <a:off x="6968649" y="1703388"/>
            <a:ext cx="5223351" cy="417195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4"/>
          <p:cNvSpPr txBox="1"/>
          <p:nvPr>
            <p:ph idx="10" type="dt"/>
          </p:nvPr>
        </p:nvSpPr>
        <p:spPr>
          <a:xfrm>
            <a:off x="1161571" y="6495835"/>
            <a:ext cx="72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25.08.2025</a:t>
            </a:r>
            <a:endParaRPr/>
          </a:p>
        </p:txBody>
      </p:sp>
      <p:sp>
        <p:nvSpPr>
          <p:cNvPr id="229" name="Google Shape;229;p4"/>
          <p:cNvSpPr txBox="1"/>
          <p:nvPr>
            <p:ph idx="11" type="ftr"/>
          </p:nvPr>
        </p:nvSpPr>
        <p:spPr>
          <a:xfrm>
            <a:off x="2122712" y="6495835"/>
            <a:ext cx="684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Інтегроване запобігання та контроль промислового забруднення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50"/>
          <p:cNvSpPr txBox="1"/>
          <p:nvPr>
            <p:ph type="title"/>
          </p:nvPr>
        </p:nvSpPr>
        <p:spPr>
          <a:xfrm>
            <a:off x="533405" y="365125"/>
            <a:ext cx="7340595" cy="88264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b="1" lang="en-GB" sz="2400">
                <a:latin typeface="Arial Black"/>
                <a:ea typeface="Arial Black"/>
                <a:cs typeface="Arial Black"/>
                <a:sym typeface="Arial Black"/>
              </a:rPr>
              <a:t>КОГО СТОСУЄТЬСЯ ДИРЕКТИВА </a:t>
            </a:r>
            <a:r>
              <a:rPr b="1" lang="en-GB" sz="2400">
                <a:solidFill>
                  <a:srgbClr val="006CD2"/>
                </a:solidFill>
                <a:latin typeface="Arial Black"/>
                <a:ea typeface="Arial Black"/>
                <a:cs typeface="Arial Black"/>
                <a:sym typeface="Arial Black"/>
              </a:rPr>
              <a:t>2010/75/ЄС</a:t>
            </a:r>
            <a:endParaRPr>
              <a:solidFill>
                <a:srgbClr val="006CD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35" name="Google Shape;235;p50"/>
          <p:cNvSpPr txBox="1"/>
          <p:nvPr>
            <p:ph idx="12" type="sldNum"/>
          </p:nvPr>
        </p:nvSpPr>
        <p:spPr>
          <a:xfrm>
            <a:off x="533406" y="6495835"/>
            <a:ext cx="468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r>
              <a:rPr lang="en-GB"/>
              <a:t>7</a:t>
            </a:r>
            <a:endParaRPr/>
          </a:p>
        </p:txBody>
      </p:sp>
      <p:sp>
        <p:nvSpPr>
          <p:cNvPr id="236" name="Google Shape;236;p50"/>
          <p:cNvSpPr txBox="1"/>
          <p:nvPr/>
        </p:nvSpPr>
        <p:spPr>
          <a:xfrm>
            <a:off x="1286311" y="1806280"/>
            <a:ext cx="3633311" cy="2670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9438"/>
              </a:buClr>
              <a:buSzPts val="4400"/>
              <a:buFont typeface="Calibri"/>
              <a:buNone/>
            </a:pPr>
            <a:r>
              <a:rPr b="1" i="0" lang="en-GB" sz="3200" u="none" cap="none" strike="noStrike">
                <a:solidFill>
                  <a:srgbClr val="006CD2"/>
                </a:solidFill>
                <a:latin typeface="Arial Black"/>
                <a:ea typeface="Arial Black"/>
                <a:cs typeface="Arial Black"/>
                <a:sym typeface="Arial Black"/>
              </a:rPr>
              <a:t>ДОДАТОК 1</a:t>
            </a:r>
            <a:r>
              <a:rPr b="1" i="0" lang="en-GB" sz="4000" u="none" cap="none" strike="noStrike">
                <a:solidFill>
                  <a:srgbClr val="36943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GB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Директиви </a:t>
            </a:r>
            <a:endParaRPr/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9438"/>
              </a:buClr>
              <a:buSzPts val="4400"/>
              <a:buFont typeface="Calibri"/>
              <a:buNone/>
            </a:pPr>
            <a:r>
              <a:rPr b="1" i="0" lang="en-GB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2010/75/ЄС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50"/>
          <p:cNvSpPr txBox="1"/>
          <p:nvPr>
            <p:ph idx="1" type="body"/>
          </p:nvPr>
        </p:nvSpPr>
        <p:spPr>
          <a:xfrm>
            <a:off x="5260779" y="1882059"/>
            <a:ext cx="6377769" cy="25184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51435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CD2"/>
              </a:buClr>
              <a:buSzPts val="1400"/>
              <a:buFont typeface="Arial"/>
              <a:buChar char="•"/>
            </a:pPr>
            <a:r>
              <a:rPr b="1" lang="en-GB" sz="1400" u="none" cap="none" strike="noStrike">
                <a:latin typeface="Arial"/>
                <a:ea typeface="Arial"/>
                <a:cs typeface="Arial"/>
                <a:sym typeface="Arial"/>
              </a:rPr>
              <a:t>Енергетика</a:t>
            </a:r>
            <a:endParaRPr b="1" sz="1400">
              <a:latin typeface="Arial"/>
              <a:ea typeface="Arial"/>
              <a:cs typeface="Arial"/>
              <a:sym typeface="Arial"/>
            </a:endParaRPr>
          </a:p>
          <a:p>
            <a:pPr indent="-285750" lvl="0" marL="51435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D2"/>
              </a:buClr>
              <a:buSzPts val="1400"/>
              <a:buFont typeface="Arial"/>
              <a:buChar char="•"/>
            </a:pPr>
            <a:r>
              <a:rPr b="1" lang="en-GB" sz="1400" u="none" cap="none" strike="noStrike">
                <a:latin typeface="Arial"/>
                <a:ea typeface="Arial"/>
                <a:cs typeface="Arial"/>
                <a:sym typeface="Arial"/>
              </a:rPr>
              <a:t>Виробництво та обробка металів</a:t>
            </a:r>
            <a:endParaRPr b="1" sz="1400">
              <a:latin typeface="Arial"/>
              <a:ea typeface="Arial"/>
              <a:cs typeface="Arial"/>
              <a:sym typeface="Arial"/>
            </a:endParaRPr>
          </a:p>
          <a:p>
            <a:pPr indent="-285750" lvl="0" marL="51435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D2"/>
              </a:buClr>
              <a:buSzPts val="1400"/>
              <a:buFont typeface="Arial"/>
              <a:buChar char="•"/>
            </a:pPr>
            <a:r>
              <a:rPr b="1" lang="en-GB" sz="1400">
                <a:latin typeface="Arial"/>
                <a:ea typeface="Arial"/>
                <a:cs typeface="Arial"/>
                <a:sym typeface="Arial"/>
              </a:rPr>
              <a:t>Промисловість з переробки мінеральної сировини</a:t>
            </a:r>
            <a:endParaRPr/>
          </a:p>
          <a:p>
            <a:pPr indent="-285750" lvl="0" marL="51435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D2"/>
              </a:buClr>
              <a:buSzPts val="1400"/>
              <a:buFont typeface="Arial"/>
              <a:buChar char="•"/>
            </a:pPr>
            <a:r>
              <a:rPr b="1" lang="en-GB" sz="1400" u="none" cap="none" strike="noStrike">
                <a:latin typeface="Arial"/>
                <a:ea typeface="Arial"/>
                <a:cs typeface="Arial"/>
                <a:sym typeface="Arial"/>
              </a:rPr>
              <a:t>Хімічна промисловість</a:t>
            </a:r>
            <a:endParaRPr b="1" sz="1400">
              <a:latin typeface="Arial"/>
              <a:ea typeface="Arial"/>
              <a:cs typeface="Arial"/>
              <a:sym typeface="Arial"/>
            </a:endParaRPr>
          </a:p>
          <a:p>
            <a:pPr indent="-285750" lvl="0" marL="51435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D2"/>
              </a:buClr>
              <a:buSzPts val="1400"/>
              <a:buFont typeface="Arial"/>
              <a:buChar char="•"/>
            </a:pPr>
            <a:r>
              <a:rPr b="1" lang="en-GB" sz="1400" u="none" cap="none" strike="noStrike">
                <a:latin typeface="Arial"/>
                <a:ea typeface="Arial"/>
                <a:cs typeface="Arial"/>
                <a:sym typeface="Arial"/>
              </a:rPr>
              <a:t>Управління відходами</a:t>
            </a:r>
            <a:endParaRPr b="1" sz="1400">
              <a:latin typeface="Arial"/>
              <a:ea typeface="Arial"/>
              <a:cs typeface="Arial"/>
              <a:sym typeface="Arial"/>
            </a:endParaRPr>
          </a:p>
          <a:p>
            <a:pPr indent="-285750" lvl="0" marL="51435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D2"/>
              </a:buClr>
              <a:buSzPts val="1400"/>
              <a:buFont typeface="Arial"/>
              <a:buChar char="•"/>
            </a:pPr>
            <a:r>
              <a:rPr b="1" lang="en-GB" sz="1400" u="none" cap="none" strike="noStrike">
                <a:latin typeface="Arial"/>
                <a:ea typeface="Arial"/>
                <a:cs typeface="Arial"/>
                <a:sym typeface="Arial"/>
              </a:rPr>
              <a:t>Інші види діяльності (</a:t>
            </a:r>
            <a:r>
              <a:rPr b="1" lang="en-GB" sz="1400">
                <a:latin typeface="Arial"/>
                <a:ea typeface="Arial"/>
                <a:cs typeface="Arial"/>
                <a:sym typeface="Arial"/>
              </a:rPr>
              <a:t>виробництво і переробка целюлози, виробництво дубленої шкіри та хутра, </a:t>
            </a:r>
            <a:r>
              <a:rPr b="1" lang="en-GB" sz="1400" u="none" cap="none" strike="noStrike">
                <a:latin typeface="Arial"/>
                <a:ea typeface="Arial"/>
                <a:cs typeface="Arial"/>
                <a:sym typeface="Arial"/>
              </a:rPr>
              <a:t>харчова промисловість, фермерські </a:t>
            </a:r>
            <a:r>
              <a:rPr b="1" lang="en-GB" sz="1400">
                <a:latin typeface="Arial"/>
                <a:ea typeface="Arial"/>
                <a:cs typeface="Arial"/>
                <a:sym typeface="Arial"/>
              </a:rPr>
              <a:t>господарства </a:t>
            </a:r>
            <a:r>
              <a:rPr b="1" lang="en-GB" sz="1400" u="none" cap="none" strike="noStrike">
                <a:latin typeface="Arial"/>
                <a:ea typeface="Arial"/>
                <a:cs typeface="Arial"/>
                <a:sym typeface="Arial"/>
              </a:rPr>
              <a:t>тощо)</a:t>
            </a:r>
            <a:endParaRPr b="1"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50"/>
          <p:cNvSpPr txBox="1"/>
          <p:nvPr/>
        </p:nvSpPr>
        <p:spPr>
          <a:xfrm>
            <a:off x="1515914" y="4282958"/>
            <a:ext cx="10122634" cy="10290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69438"/>
              </a:buClr>
              <a:buSzPts val="2400"/>
              <a:buFont typeface="Arial"/>
              <a:buNone/>
            </a:pPr>
            <a:r>
              <a:rPr b="0" i="0" lang="en-GB" sz="1800" u="none" cap="none" strike="noStrike">
                <a:solidFill>
                  <a:srgbClr val="006CD2"/>
                </a:solidFill>
                <a:latin typeface="Arial"/>
                <a:ea typeface="Arial"/>
                <a:cs typeface="Arial"/>
                <a:sym typeface="Arial"/>
              </a:rPr>
              <a:t>Окрім Додатку 1, Директива </a:t>
            </a:r>
            <a:r>
              <a:rPr b="1" i="0" lang="en-GB" sz="1800" u="none" cap="none" strike="noStrike">
                <a:solidFill>
                  <a:srgbClr val="006CD2"/>
                </a:solidFill>
                <a:latin typeface="Arial"/>
                <a:ea typeface="Arial"/>
                <a:cs typeface="Arial"/>
                <a:sym typeface="Arial"/>
              </a:rPr>
              <a:t>містить вимоги </a:t>
            </a:r>
            <a:r>
              <a:rPr b="0" i="0" lang="en-GB" sz="1800" u="none" cap="none" strike="noStrike">
                <a:solidFill>
                  <a:srgbClr val="006CD2"/>
                </a:solidFill>
                <a:latin typeface="Arial"/>
                <a:ea typeface="Arial"/>
                <a:cs typeface="Arial"/>
                <a:sym typeface="Arial"/>
              </a:rPr>
              <a:t>до регулювання ВСУ, установок спалювання та сумісного спалювання відходів, ЛОС та виробництва титану.</a:t>
            </a:r>
            <a:endParaRPr/>
          </a:p>
        </p:txBody>
      </p:sp>
      <p:sp>
        <p:nvSpPr>
          <p:cNvPr id="239" name="Google Shape;239;p50"/>
          <p:cNvSpPr txBox="1"/>
          <p:nvPr/>
        </p:nvSpPr>
        <p:spPr>
          <a:xfrm>
            <a:off x="1515915" y="5277675"/>
            <a:ext cx="9887706" cy="784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5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Додаток до Закону України </a:t>
            </a:r>
            <a:r>
              <a:rPr b="0" i="0" lang="en-GB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 інтегроване запобігання та контроль промислового забруднення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5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від 16 липня 2024 – </a:t>
            </a:r>
            <a:r>
              <a:rPr b="0" i="0" lang="en-GB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Перелік видів діяльності, провадження яких вимагає отримання інтегрованого довкіллєвого дозволу.</a:t>
            </a:r>
            <a:endParaRPr/>
          </a:p>
        </p:txBody>
      </p:sp>
      <p:pic>
        <p:nvPicPr>
          <p:cNvPr id="240" name="Google Shape;240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8100" y="4728369"/>
            <a:ext cx="1098611" cy="1098611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50"/>
          <p:cNvSpPr txBox="1"/>
          <p:nvPr>
            <p:ph idx="10" type="dt"/>
          </p:nvPr>
        </p:nvSpPr>
        <p:spPr>
          <a:xfrm>
            <a:off x="1161571" y="6495835"/>
            <a:ext cx="72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25.08.2025</a:t>
            </a:r>
            <a:endParaRPr/>
          </a:p>
        </p:txBody>
      </p:sp>
      <p:sp>
        <p:nvSpPr>
          <p:cNvPr id="242" name="Google Shape;242;p50"/>
          <p:cNvSpPr txBox="1"/>
          <p:nvPr>
            <p:ph idx="11" type="ftr"/>
          </p:nvPr>
        </p:nvSpPr>
        <p:spPr>
          <a:xfrm>
            <a:off x="2122712" y="6495835"/>
            <a:ext cx="684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Інтегроване запобігання та контроль промислового забруднення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51"/>
          <p:cNvSpPr txBox="1"/>
          <p:nvPr/>
        </p:nvSpPr>
        <p:spPr>
          <a:xfrm>
            <a:off x="4212535" y="1342056"/>
            <a:ext cx="376693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ДИРЕКТИВА 2010/75/ЄС ПРО ПРОМИСЛОВЕ ЗАБРУДНЕННЯ (ІНТЕГРОВАНЕ ЗАПОБІГАННЯ ТА КОНТРОЛЬ ПРОМИСЛОВОГО ЗАБРУДНЕННЯ)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51"/>
          <p:cNvSpPr txBox="1"/>
          <p:nvPr>
            <p:ph type="title"/>
          </p:nvPr>
        </p:nvSpPr>
        <p:spPr>
          <a:xfrm>
            <a:off x="533405" y="442064"/>
            <a:ext cx="7340595" cy="41676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b="1" lang="en-GB" sz="2400">
                <a:latin typeface="Arial Black"/>
                <a:ea typeface="Arial Black"/>
                <a:cs typeface="Arial Black"/>
                <a:sym typeface="Arial Black"/>
              </a:rPr>
              <a:t>ЄВРОПЕЙСЬКЕ ЗАКОНОДАВСТВО</a:t>
            </a:r>
            <a:endParaRPr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49" name="Google Shape;249;p51"/>
          <p:cNvSpPr txBox="1"/>
          <p:nvPr>
            <p:ph idx="12" type="sldNum"/>
          </p:nvPr>
        </p:nvSpPr>
        <p:spPr>
          <a:xfrm>
            <a:off x="533406" y="6495835"/>
            <a:ext cx="468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0" name="Google Shape;250;p51"/>
          <p:cNvSpPr txBox="1"/>
          <p:nvPr>
            <p:ph idx="1" type="body"/>
          </p:nvPr>
        </p:nvSpPr>
        <p:spPr>
          <a:xfrm>
            <a:off x="7267521" y="5745096"/>
            <a:ext cx="2653748" cy="7507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50"/>
              <a:buFont typeface="Arial"/>
              <a:buNone/>
            </a:pPr>
            <a:r>
              <a:rPr b="1" lang="en-GB" sz="1850" u="none" cap="none" strike="noStrike">
                <a:solidFill>
                  <a:srgbClr val="006CD2"/>
                </a:solidFill>
                <a:latin typeface="Arial"/>
                <a:ea typeface="Arial"/>
                <a:cs typeface="Arial"/>
                <a:sym typeface="Arial"/>
              </a:rPr>
              <a:t>ВИСНОВКИ НДТМ</a:t>
            </a:r>
            <a:endParaRPr b="1" sz="1850" u="none" cap="none" strike="noStrike">
              <a:solidFill>
                <a:srgbClr val="006CD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50"/>
              <a:buFont typeface="Arial"/>
              <a:buNone/>
            </a:pPr>
            <a:r>
              <a:rPr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(BAT Conclusions)</a:t>
            </a:r>
            <a:endParaRPr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51"/>
          <p:cNvSpPr txBox="1"/>
          <p:nvPr/>
        </p:nvSpPr>
        <p:spPr>
          <a:xfrm>
            <a:off x="331020" y="3718443"/>
            <a:ext cx="2055278" cy="10926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GB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ДИРЕКТИВА 2008/50/ЄС </a:t>
            </a:r>
            <a:r>
              <a:rPr b="0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 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ЯКІСТЬ ПОВІТРЯ ТА ЧИСТОТУ ПОВІТРЯ В ЄВРОПІ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51"/>
          <p:cNvSpPr txBox="1"/>
          <p:nvPr/>
        </p:nvSpPr>
        <p:spPr>
          <a:xfrm>
            <a:off x="8176990" y="1516438"/>
            <a:ext cx="2832652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GB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ДИРЕКТИВА 2004/107/ЄС </a:t>
            </a:r>
            <a:endParaRPr b="1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ЩОДО МИШ‘ЯКУ, КАДМІЮ, РТУТІ, НІКЕЛЮ ТА ПОЛІЦИКЛІЧНИХ АРОМАТИЧНИХ ВУГЛЕВОДНІВ У ПОВІТРІ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51"/>
          <p:cNvSpPr txBox="1"/>
          <p:nvPr/>
        </p:nvSpPr>
        <p:spPr>
          <a:xfrm>
            <a:off x="4458510" y="4319318"/>
            <a:ext cx="2415133" cy="1492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GB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ДИРЕКТИВА 2015/2193/ЄС </a:t>
            </a:r>
            <a:r>
              <a:rPr b="0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 ОБМЕЖЕННЯ ВИКИДІВ ДЕЯКИХ ЗАБРУДНЮЮЧИХ РЕЧОВИН В АТМОСФЕРНЕ ПОВІТРЯ ВІД УСТАНОВОК ДЛЯ СПАЛЮВАННЯ СЕРЕДНЬОЇ ПОТУЖНОСТІ 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51"/>
          <p:cNvSpPr txBox="1"/>
          <p:nvPr/>
        </p:nvSpPr>
        <p:spPr>
          <a:xfrm>
            <a:off x="9436550" y="3048610"/>
            <a:ext cx="2653748" cy="1492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GB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ДИРЕКТИВА 2004/42/ЄС  </a:t>
            </a:r>
            <a:endParaRPr b="1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 ОБМЕЖЕННЯ ЧАСТКИ ЛЕТЮЧИХ ОРГАНІЧНИХ СПОЛУК У ФАРБАХ, ЛАКАХ ТА ПРОДУКЦІЇ ДЛЯ ПОЛІРУВАННЯ ТРАНСПОРТНИХ ЗАСОБІВ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51"/>
          <p:cNvSpPr txBox="1"/>
          <p:nvPr/>
        </p:nvSpPr>
        <p:spPr>
          <a:xfrm>
            <a:off x="964278" y="2099874"/>
            <a:ext cx="2055278" cy="1292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GB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ДИРЕКТИВА 2000/60/ЄС </a:t>
            </a:r>
            <a:r>
              <a:rPr b="0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 ВСТАНОВЛЕННЯ РАМОК ДІЯЛЬНОСТІ СПІВТОВАРИСТВА В ГАЛУЗІ ВОДНОЇ ПОЛІТИКИ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51"/>
          <p:cNvSpPr txBox="1"/>
          <p:nvPr/>
        </p:nvSpPr>
        <p:spPr>
          <a:xfrm>
            <a:off x="2626727" y="4760392"/>
            <a:ext cx="1759226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GB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ДИРЕКТИВА 2008/98/ЄС </a:t>
            </a:r>
            <a:r>
              <a:rPr b="0" i="0" lang="en-GB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 ВІДХОДИ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51"/>
          <p:cNvSpPr txBox="1"/>
          <p:nvPr/>
        </p:nvSpPr>
        <p:spPr>
          <a:xfrm>
            <a:off x="7106750" y="3877482"/>
            <a:ext cx="2111819" cy="1292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GB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ДИРЕКТИВА 2003/4/ЕС </a:t>
            </a:r>
            <a:r>
              <a:rPr b="0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 ДОСТУП ГРОМАДСЬКОСТІ ДО ІНФОРМАЦІЇ ПРО НАВКОЛИШНЄ ПРИРОДНЕ СЕРЕДОВИЩЕ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8" name="Google Shape;258;p51"/>
          <p:cNvCxnSpPr/>
          <p:nvPr/>
        </p:nvCxnSpPr>
        <p:spPr>
          <a:xfrm>
            <a:off x="3512194" y="2696060"/>
            <a:ext cx="569522" cy="365076"/>
          </a:xfrm>
          <a:prstGeom prst="straightConnector1">
            <a:avLst/>
          </a:prstGeom>
          <a:noFill/>
          <a:ln cap="flat" cmpd="sng" w="19050">
            <a:solidFill>
              <a:srgbClr val="006CD2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259" name="Google Shape;259;p51"/>
          <p:cNvCxnSpPr/>
          <p:nvPr/>
        </p:nvCxnSpPr>
        <p:spPr>
          <a:xfrm flipH="1">
            <a:off x="2641203" y="2746194"/>
            <a:ext cx="535800" cy="986100"/>
          </a:xfrm>
          <a:prstGeom prst="straightConnector1">
            <a:avLst/>
          </a:prstGeom>
          <a:noFill/>
          <a:ln cap="flat" cmpd="sng" w="19050">
            <a:solidFill>
              <a:srgbClr val="006CD2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260" name="Google Shape;260;p51"/>
          <p:cNvCxnSpPr/>
          <p:nvPr/>
        </p:nvCxnSpPr>
        <p:spPr>
          <a:xfrm rot="10800000">
            <a:off x="5114788" y="3130991"/>
            <a:ext cx="3836700" cy="202800"/>
          </a:xfrm>
          <a:prstGeom prst="straightConnector1">
            <a:avLst/>
          </a:prstGeom>
          <a:noFill/>
          <a:ln cap="flat" cmpd="sng" w="19050">
            <a:solidFill>
              <a:srgbClr val="006CD2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261" name="Google Shape;261;p51"/>
          <p:cNvCxnSpPr/>
          <p:nvPr/>
        </p:nvCxnSpPr>
        <p:spPr>
          <a:xfrm rot="10800000">
            <a:off x="2849667" y="4190647"/>
            <a:ext cx="529800" cy="234600"/>
          </a:xfrm>
          <a:prstGeom prst="straightConnector1">
            <a:avLst/>
          </a:prstGeom>
          <a:noFill/>
          <a:ln cap="flat" cmpd="sng" w="19050">
            <a:solidFill>
              <a:srgbClr val="006CD2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262" name="Google Shape;262;p51"/>
          <p:cNvCxnSpPr/>
          <p:nvPr/>
        </p:nvCxnSpPr>
        <p:spPr>
          <a:xfrm flipH="1" rot="10800000">
            <a:off x="3796955" y="3549206"/>
            <a:ext cx="488327" cy="615513"/>
          </a:xfrm>
          <a:prstGeom prst="straightConnector1">
            <a:avLst/>
          </a:prstGeom>
          <a:noFill/>
          <a:ln cap="flat" cmpd="sng" w="19050">
            <a:solidFill>
              <a:srgbClr val="006CD2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263" name="Google Shape;263;p51"/>
          <p:cNvCxnSpPr/>
          <p:nvPr/>
        </p:nvCxnSpPr>
        <p:spPr>
          <a:xfrm flipH="1">
            <a:off x="4805705" y="2218243"/>
            <a:ext cx="2809200" cy="365400"/>
          </a:xfrm>
          <a:prstGeom prst="straightConnector1">
            <a:avLst/>
          </a:prstGeom>
          <a:noFill/>
          <a:ln cap="flat" cmpd="sng" w="19050">
            <a:solidFill>
              <a:srgbClr val="006CD2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264" name="Google Shape;264;p51"/>
          <p:cNvCxnSpPr/>
          <p:nvPr/>
        </p:nvCxnSpPr>
        <p:spPr>
          <a:xfrm flipH="1" rot="10800000">
            <a:off x="3505337" y="2090247"/>
            <a:ext cx="4208882" cy="326502"/>
          </a:xfrm>
          <a:prstGeom prst="straightConnector1">
            <a:avLst/>
          </a:prstGeom>
          <a:noFill/>
          <a:ln cap="flat" cmpd="sng" w="19050">
            <a:solidFill>
              <a:srgbClr val="006CD2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265" name="Google Shape;265;p51"/>
          <p:cNvCxnSpPr/>
          <p:nvPr/>
        </p:nvCxnSpPr>
        <p:spPr>
          <a:xfrm flipH="1">
            <a:off x="3884340" y="3862276"/>
            <a:ext cx="2730742" cy="477817"/>
          </a:xfrm>
          <a:prstGeom prst="straightConnector1">
            <a:avLst/>
          </a:prstGeom>
          <a:noFill/>
          <a:ln cap="flat" cmpd="sng" w="19050">
            <a:solidFill>
              <a:srgbClr val="006CD2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266" name="Google Shape;266;p51"/>
          <p:cNvCxnSpPr/>
          <p:nvPr/>
        </p:nvCxnSpPr>
        <p:spPr>
          <a:xfrm rot="10800000">
            <a:off x="4824685" y="3553210"/>
            <a:ext cx="1785460" cy="248686"/>
          </a:xfrm>
          <a:prstGeom prst="straightConnector1">
            <a:avLst/>
          </a:prstGeom>
          <a:noFill/>
          <a:ln cap="flat" cmpd="sng" w="19050">
            <a:solidFill>
              <a:srgbClr val="006CD2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267" name="Google Shape;267;p51"/>
          <p:cNvCxnSpPr/>
          <p:nvPr/>
        </p:nvCxnSpPr>
        <p:spPr>
          <a:xfrm flipH="1">
            <a:off x="7060288" y="3333791"/>
            <a:ext cx="1891200" cy="498900"/>
          </a:xfrm>
          <a:prstGeom prst="straightConnector1">
            <a:avLst/>
          </a:prstGeom>
          <a:noFill/>
          <a:ln cap="flat" cmpd="sng" w="19050">
            <a:solidFill>
              <a:srgbClr val="006CD2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268" name="Google Shape;268;p51"/>
          <p:cNvCxnSpPr/>
          <p:nvPr/>
        </p:nvCxnSpPr>
        <p:spPr>
          <a:xfrm rot="10800000">
            <a:off x="8001640" y="2416749"/>
            <a:ext cx="944712" cy="757257"/>
          </a:xfrm>
          <a:prstGeom prst="straightConnector1">
            <a:avLst/>
          </a:prstGeom>
          <a:noFill/>
          <a:ln cap="flat" cmpd="sng" w="19050">
            <a:solidFill>
              <a:srgbClr val="006CD2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269" name="Google Shape;269;p51"/>
          <p:cNvCxnSpPr/>
          <p:nvPr/>
        </p:nvCxnSpPr>
        <p:spPr>
          <a:xfrm rot="10800000">
            <a:off x="4702675" y="3640583"/>
            <a:ext cx="30154" cy="188880"/>
          </a:xfrm>
          <a:prstGeom prst="straightConnector1">
            <a:avLst/>
          </a:prstGeom>
          <a:noFill/>
          <a:ln cap="flat" cmpd="sng" w="19050">
            <a:solidFill>
              <a:srgbClr val="006CD2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270" name="Google Shape;270;p51"/>
          <p:cNvCxnSpPr/>
          <p:nvPr/>
        </p:nvCxnSpPr>
        <p:spPr>
          <a:xfrm rot="10800000">
            <a:off x="4838938" y="3524540"/>
            <a:ext cx="790571" cy="511057"/>
          </a:xfrm>
          <a:prstGeom prst="straightConnector1">
            <a:avLst/>
          </a:prstGeom>
          <a:noFill/>
          <a:ln cap="flat" cmpd="sng" w="19050">
            <a:solidFill>
              <a:srgbClr val="79BC45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271" name="Google Shape;271;p51"/>
          <p:cNvCxnSpPr/>
          <p:nvPr/>
        </p:nvCxnSpPr>
        <p:spPr>
          <a:xfrm rot="10800000">
            <a:off x="4838718" y="3524301"/>
            <a:ext cx="790571" cy="511057"/>
          </a:xfrm>
          <a:prstGeom prst="straightConnector1">
            <a:avLst/>
          </a:prstGeom>
          <a:noFill/>
          <a:ln cap="flat" cmpd="sng" w="19050">
            <a:solidFill>
              <a:srgbClr val="006CD2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272" name="Google Shape;272;p51"/>
          <p:cNvCxnSpPr/>
          <p:nvPr/>
        </p:nvCxnSpPr>
        <p:spPr>
          <a:xfrm rot="10800000">
            <a:off x="5629023" y="4026968"/>
            <a:ext cx="1339652" cy="310294"/>
          </a:xfrm>
          <a:prstGeom prst="straightConnector1">
            <a:avLst/>
          </a:prstGeom>
          <a:noFill/>
          <a:ln cap="flat" cmpd="sng" w="19050">
            <a:solidFill>
              <a:srgbClr val="006CD2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273" name="Google Shape;273;p51"/>
          <p:cNvCxnSpPr/>
          <p:nvPr/>
        </p:nvCxnSpPr>
        <p:spPr>
          <a:xfrm rot="10800000">
            <a:off x="6947944" y="4336122"/>
            <a:ext cx="307685" cy="1700407"/>
          </a:xfrm>
          <a:prstGeom prst="straightConnector1">
            <a:avLst/>
          </a:prstGeom>
          <a:noFill/>
          <a:ln cap="flat" cmpd="sng" w="19050">
            <a:solidFill>
              <a:srgbClr val="006CD2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274" name="Google Shape;274;p51"/>
          <p:cNvSpPr txBox="1"/>
          <p:nvPr>
            <p:ph idx="2" type="body"/>
          </p:nvPr>
        </p:nvSpPr>
        <p:spPr>
          <a:xfrm>
            <a:off x="533405" y="927431"/>
            <a:ext cx="7340600" cy="3063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en-GB" sz="1800">
                <a:solidFill>
                  <a:srgbClr val="006CD2"/>
                </a:solidFill>
                <a:latin typeface="Arial Black"/>
                <a:ea typeface="Arial Black"/>
                <a:cs typeface="Arial Black"/>
                <a:sym typeface="Arial Black"/>
              </a:rPr>
              <a:t>У СФЕРІ ПРОМИСЛОВОГО ЗАБРУДНЕННЯ</a:t>
            </a:r>
            <a:endParaRPr/>
          </a:p>
        </p:txBody>
      </p:sp>
      <p:sp>
        <p:nvSpPr>
          <p:cNvPr id="275" name="Google Shape;275;p51"/>
          <p:cNvSpPr/>
          <p:nvPr/>
        </p:nvSpPr>
        <p:spPr>
          <a:xfrm>
            <a:off x="3094788" y="2330977"/>
            <a:ext cx="384946" cy="369286"/>
          </a:xfrm>
          <a:prstGeom prst="ellipse">
            <a:avLst/>
          </a:prstGeom>
          <a:noFill/>
          <a:ln cap="flat" cmpd="sng" w="19050">
            <a:solidFill>
              <a:srgbClr val="006CD2"/>
            </a:solidFill>
            <a:prstDash val="solid"/>
            <a:round/>
            <a:headEnd len="sm" w="sm" type="none"/>
            <a:tailEnd len="sm" w="sm" type="none"/>
          </a:ln>
          <a:effectLst>
            <a:outerShdw blurRad="127000" sx="107000" rotWithShape="0" algn="ctr" sy="107000">
              <a:schemeClr val="accent6">
                <a:alpha val="37647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6" name="Google Shape;276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71676" y="2406517"/>
            <a:ext cx="234347" cy="234347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51"/>
          <p:cNvSpPr/>
          <p:nvPr/>
        </p:nvSpPr>
        <p:spPr>
          <a:xfrm>
            <a:off x="4134402" y="2643470"/>
            <a:ext cx="909488" cy="872489"/>
          </a:xfrm>
          <a:prstGeom prst="ellipse">
            <a:avLst/>
          </a:prstGeom>
          <a:noFill/>
          <a:ln cap="flat" cmpd="sng" w="19050">
            <a:solidFill>
              <a:srgbClr val="006CD2"/>
            </a:solidFill>
            <a:prstDash val="solid"/>
            <a:round/>
            <a:headEnd len="sm" w="sm" type="none"/>
            <a:tailEnd len="sm" w="sm" type="none"/>
          </a:ln>
          <a:effectLst>
            <a:outerShdw blurRad="127000" sx="107000" rotWithShape="0" algn="ctr" sy="107000">
              <a:schemeClr val="accent6">
                <a:alpha val="37647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51"/>
          <p:cNvSpPr/>
          <p:nvPr/>
        </p:nvSpPr>
        <p:spPr>
          <a:xfrm>
            <a:off x="7692514" y="2008562"/>
            <a:ext cx="435029" cy="417332"/>
          </a:xfrm>
          <a:prstGeom prst="ellipse">
            <a:avLst/>
          </a:prstGeom>
          <a:noFill/>
          <a:ln cap="flat" cmpd="sng" w="19050">
            <a:solidFill>
              <a:srgbClr val="006CD2"/>
            </a:solidFill>
            <a:prstDash val="solid"/>
            <a:round/>
            <a:headEnd len="sm" w="sm" type="none"/>
            <a:tailEnd len="sm" w="sm" type="none"/>
          </a:ln>
          <a:effectLst>
            <a:outerShdw blurRad="127000" sx="107000" rotWithShape="0" algn="ctr" sy="107000">
              <a:schemeClr val="accent6">
                <a:alpha val="37647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9" name="Google Shape;279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02242" y="2069407"/>
            <a:ext cx="255848" cy="255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43460" y="2835842"/>
            <a:ext cx="479822" cy="479822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51"/>
          <p:cNvSpPr/>
          <p:nvPr/>
        </p:nvSpPr>
        <p:spPr>
          <a:xfrm>
            <a:off x="4572204" y="3869324"/>
            <a:ext cx="411330" cy="394597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rgbClr val="006CD2"/>
            </a:solidFill>
            <a:prstDash val="solid"/>
            <a:round/>
            <a:headEnd len="sm" w="sm" type="none"/>
            <a:tailEnd len="sm" w="sm" type="none"/>
          </a:ln>
          <a:effectLst>
            <a:outerShdw blurRad="127000" sx="107000" rotWithShape="0" algn="ctr" sy="107000">
              <a:schemeClr val="accent6">
                <a:alpha val="37647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51"/>
          <p:cNvSpPr/>
          <p:nvPr/>
        </p:nvSpPr>
        <p:spPr>
          <a:xfrm>
            <a:off x="6637357" y="3719591"/>
            <a:ext cx="411330" cy="394597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rgbClr val="006CD2"/>
            </a:solidFill>
            <a:prstDash val="solid"/>
            <a:round/>
            <a:headEnd len="sm" w="sm" type="none"/>
            <a:tailEnd len="sm" w="sm" type="none"/>
          </a:ln>
          <a:effectLst>
            <a:outerShdw blurRad="127000" sx="107000" rotWithShape="0" algn="ctr" sy="107000">
              <a:schemeClr val="accent6">
                <a:alpha val="37647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3" name="Google Shape;283;p5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695641" y="3760001"/>
            <a:ext cx="293331" cy="293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5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623299" y="3916889"/>
            <a:ext cx="308278" cy="308278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51"/>
          <p:cNvSpPr/>
          <p:nvPr/>
        </p:nvSpPr>
        <p:spPr>
          <a:xfrm>
            <a:off x="8973663" y="3061136"/>
            <a:ext cx="435029" cy="417332"/>
          </a:xfrm>
          <a:prstGeom prst="ellipse">
            <a:avLst/>
          </a:prstGeom>
          <a:noFill/>
          <a:ln cap="flat" cmpd="sng" w="19050">
            <a:solidFill>
              <a:srgbClr val="006CD2"/>
            </a:solidFill>
            <a:prstDash val="solid"/>
            <a:round/>
            <a:headEnd len="sm" w="sm" type="none"/>
            <a:tailEnd len="sm" w="sm" type="none"/>
          </a:ln>
          <a:effectLst>
            <a:outerShdw blurRad="127000" sx="107000" rotWithShape="0" algn="ctr" sy="107000">
              <a:schemeClr val="accent6">
                <a:alpha val="37647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6" name="Google Shape;286;p5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053991" y="3123392"/>
            <a:ext cx="283436" cy="283436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51"/>
          <p:cNvSpPr/>
          <p:nvPr/>
        </p:nvSpPr>
        <p:spPr>
          <a:xfrm>
            <a:off x="3449920" y="4224882"/>
            <a:ext cx="411330" cy="394597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rgbClr val="006CD2"/>
            </a:solidFill>
            <a:prstDash val="solid"/>
            <a:round/>
            <a:headEnd len="sm" w="sm" type="none"/>
            <a:tailEnd len="sm" w="sm" type="none"/>
          </a:ln>
          <a:effectLst>
            <a:outerShdw blurRad="127000" sx="107000" rotWithShape="0" algn="ctr" sy="107000">
              <a:schemeClr val="accent6">
                <a:alpha val="37647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51"/>
          <p:cNvSpPr/>
          <p:nvPr/>
        </p:nvSpPr>
        <p:spPr>
          <a:xfrm>
            <a:off x="2436488" y="3787518"/>
            <a:ext cx="411330" cy="394597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rgbClr val="006CD2"/>
            </a:solidFill>
            <a:prstDash val="solid"/>
            <a:round/>
            <a:headEnd len="sm" w="sm" type="none"/>
            <a:tailEnd len="sm" w="sm" type="none"/>
          </a:ln>
          <a:effectLst>
            <a:outerShdw blurRad="127000" sx="107000" rotWithShape="0" algn="ctr" sy="107000">
              <a:schemeClr val="accent6">
                <a:alpha val="37647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9" name="Google Shape;289;p5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524373" y="3848057"/>
            <a:ext cx="236706" cy="236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5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533080" y="4299571"/>
            <a:ext cx="245217" cy="245217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51"/>
          <p:cNvSpPr txBox="1"/>
          <p:nvPr>
            <p:ph idx="10" type="dt"/>
          </p:nvPr>
        </p:nvSpPr>
        <p:spPr>
          <a:xfrm>
            <a:off x="1161571" y="6495835"/>
            <a:ext cx="72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25.08.2025</a:t>
            </a:r>
            <a:endParaRPr/>
          </a:p>
        </p:txBody>
      </p:sp>
      <p:sp>
        <p:nvSpPr>
          <p:cNvPr id="292" name="Google Shape;292;p51"/>
          <p:cNvSpPr txBox="1"/>
          <p:nvPr>
            <p:ph idx="11" type="ftr"/>
          </p:nvPr>
        </p:nvSpPr>
        <p:spPr>
          <a:xfrm>
            <a:off x="2122712" y="6495835"/>
            <a:ext cx="684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Інтегроване запобігання та контроль промислового забруднення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52"/>
          <p:cNvSpPr txBox="1"/>
          <p:nvPr>
            <p:ph type="title"/>
          </p:nvPr>
        </p:nvSpPr>
        <p:spPr>
          <a:xfrm>
            <a:off x="533405" y="365125"/>
            <a:ext cx="7340700" cy="88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lang="en-GB"/>
              <a:t>ДИРЕКТИВА 2024/1785/ ЄС</a:t>
            </a:r>
            <a:endParaRPr/>
          </a:p>
        </p:txBody>
      </p:sp>
      <p:sp>
        <p:nvSpPr>
          <p:cNvPr id="298" name="Google Shape;298;p52"/>
          <p:cNvSpPr txBox="1"/>
          <p:nvPr>
            <p:ph idx="12" type="sldNum"/>
          </p:nvPr>
        </p:nvSpPr>
        <p:spPr>
          <a:xfrm>
            <a:off x="533406" y="6495835"/>
            <a:ext cx="468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9" name="Google Shape;299;p52"/>
          <p:cNvSpPr/>
          <p:nvPr/>
        </p:nvSpPr>
        <p:spPr>
          <a:xfrm>
            <a:off x="1910406" y="1944994"/>
            <a:ext cx="9040500" cy="14085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Оновлення завершене в 2024 році Директивою (ЄС) 2024/1785, охоплює більше галузей промисловості, встановлює більш суворі обмеження викидів та переглядає звітність щодо забруднюючих речовин. Мета полягає в запобіганні або зменшенні забруднення від промислових викидів та тваринництва, сприянні ефективному використанню ресурсів та підтримці циркулярної економіки.</a:t>
            </a:r>
            <a:endParaRPr/>
          </a:p>
        </p:txBody>
      </p:sp>
      <p:sp>
        <p:nvSpPr>
          <p:cNvPr id="300" name="Google Shape;300;p52"/>
          <p:cNvSpPr/>
          <p:nvPr/>
        </p:nvSpPr>
        <p:spPr>
          <a:xfrm>
            <a:off x="2612571" y="3592896"/>
            <a:ext cx="8338500" cy="5115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Остаточний текст оновленої IED підписано 24 квітня 2024 року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52"/>
          <p:cNvSpPr/>
          <p:nvPr/>
        </p:nvSpPr>
        <p:spPr>
          <a:xfrm>
            <a:off x="1910405" y="4344010"/>
            <a:ext cx="9040500" cy="5115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Опублікований в Офіційному віснику ЄС 15 липня 2024 року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52"/>
          <p:cNvSpPr/>
          <p:nvPr/>
        </p:nvSpPr>
        <p:spPr>
          <a:xfrm>
            <a:off x="1567544" y="5095124"/>
            <a:ext cx="9383400" cy="7077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Держави-члени ЄС мають до 1 липня 2026 року перенести директиву в національне законодавство. </a:t>
            </a:r>
            <a:endParaRPr/>
          </a:p>
        </p:txBody>
      </p:sp>
      <p:pic>
        <p:nvPicPr>
          <p:cNvPr id="303" name="Google Shape;303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2427825">
            <a:off x="-69982" y="2634458"/>
            <a:ext cx="2512395" cy="2512395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52"/>
          <p:cNvSpPr txBox="1"/>
          <p:nvPr>
            <p:ph idx="10" type="dt"/>
          </p:nvPr>
        </p:nvSpPr>
        <p:spPr>
          <a:xfrm>
            <a:off x="1161571" y="6495835"/>
            <a:ext cx="720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25.08.2025</a:t>
            </a:r>
            <a:endParaRPr/>
          </a:p>
        </p:txBody>
      </p:sp>
      <p:sp>
        <p:nvSpPr>
          <p:cNvPr id="305" name="Google Shape;305;p52"/>
          <p:cNvSpPr txBox="1"/>
          <p:nvPr>
            <p:ph idx="11" type="ftr"/>
          </p:nvPr>
        </p:nvSpPr>
        <p:spPr>
          <a:xfrm>
            <a:off x="2122712" y="6495835"/>
            <a:ext cx="6840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Інтегроване запобігання та контроль промислового забруднення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IZ Ukraine EN">
  <a:themeElements>
    <a:clrScheme name="GIZ UA">
      <a:dk1>
        <a:srgbClr val="000000"/>
      </a:dk1>
      <a:lt1>
        <a:srgbClr val="FFFFFF"/>
      </a:lt1>
      <a:dk2>
        <a:srgbClr val="006CD2"/>
      </a:dk2>
      <a:lt2>
        <a:srgbClr val="FFDD00"/>
      </a:lt2>
      <a:accent1>
        <a:srgbClr val="80B5E8"/>
      </a:accent1>
      <a:accent2>
        <a:srgbClr val="006CD2"/>
      </a:accent2>
      <a:accent3>
        <a:srgbClr val="FFDD00"/>
      </a:accent3>
      <a:accent4>
        <a:srgbClr val="006CD2"/>
      </a:accent4>
      <a:accent5>
        <a:srgbClr val="E2EDF7"/>
      </a:accent5>
      <a:accent6>
        <a:srgbClr val="BFBFBF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2025-06-16T09:12:24Z</dcterms:created>
  <dc:creator>Vidsota, Alona GIZ UA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0x010100B26882857273BF46A2A0979F73005E8400857C3CCBC01C3142B4DDC4961F2A1C12</vt:lpwstr>
  </property>
  <property fmtid="{D5CDD505-2E9C-101B-9397-08002B2CF9AE}" pid="3" name="_dlc_DocIdItemGuid">
    <vt:lpwstr>d9b7f649-5988-446b-80b0-94d59a006fe5</vt:lpwstr>
  </property>
  <property fmtid="{D5CDD505-2E9C-101B-9397-08002B2CF9AE}" pid="4" name="RelatedOrganisations">
    <vt:lpwstr/>
  </property>
  <property fmtid="{D5CDD505-2E9C-101B-9397-08002B2CF9AE}" pid="5" name="RelatedAdditionalKeywords">
    <vt:lpwstr/>
  </property>
  <property fmtid="{D5CDD505-2E9C-101B-9397-08002B2CF9AE}" pid="6" name="RelatedRegions">
    <vt:lpwstr/>
  </property>
  <property fmtid="{D5CDD505-2E9C-101B-9397-08002B2CF9AE}" pid="7" name="RelatedSectorNetworks">
    <vt:lpwstr/>
  </property>
  <property fmtid="{D5CDD505-2E9C-101B-9397-08002B2CF9AE}" pid="8" name="RelatedTopics">
    <vt:lpwstr/>
  </property>
</Properties>
</file>